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4" d="100"/>
          <a:sy n="74" d="100"/>
        </p:scale>
        <p:origin x="66" y="7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24450153"/>
              </p:ext>
            </p:extLst>
          </p:nvPr>
        </p:nvGraphicFramePr>
        <p:xfrm>
          <a:off x="307975" y="2636528"/>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2882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291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18 </a:t>
                      </a:r>
                      <a:r>
                        <a:rPr lang="kk-KZ" altLang="zh-CN" sz="1200" b="1" i="1" baseline="0" dirty="0">
                          <a:solidFill>
                            <a:srgbClr val="002060"/>
                          </a:solidFill>
                          <a:latin typeface="Times New Roman" panose="02020603050405020304" pitchFamily="18" charset="0"/>
                          <a:cs typeface="Times New Roman" panose="02020603050405020304" pitchFamily="18" charset="0"/>
                        </a:rPr>
                        <a:t>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53000" y="114300"/>
            <a:ext cx="4857784" cy="2123658"/>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lvl="0" algn="ctr"/>
            <a:r>
              <a:rPr lang="kk-KZ" altLang="ru-RU" sz="1200" b="1" dirty="0" smtClean="0">
                <a:latin typeface="Times New Roman" pitchFamily="18" charset="0"/>
                <a:cs typeface="Times New Roman" pitchFamily="18" charset="0"/>
              </a:rPr>
              <a:t>19 </a:t>
            </a:r>
            <a:r>
              <a:rPr lang="kk-KZ" altLang="ru-RU" sz="1200" b="1" dirty="0">
                <a:latin typeface="Times New Roman" pitchFamily="18" charset="0"/>
                <a:cs typeface="Times New Roman" pitchFamily="18" charset="0"/>
              </a:rPr>
              <a:t>қазанға арналған ауа-райы болжамы</a:t>
            </a:r>
            <a:endParaRPr lang="ru-RU" altLang="ru-RU" sz="1200" b="1" dirty="0">
              <a:latin typeface="Times New Roman" pitchFamily="18" charset="0"/>
              <a:cs typeface="Times New Roman" pitchFamily="18" charset="0"/>
            </a:endParaRPr>
          </a:p>
          <a:p>
            <a:pPr lvl="0" algn="ctr"/>
            <a:r>
              <a:rPr lang="ru-RU" altLang="ru-RU" sz="1200" b="1" dirty="0">
                <a:solidFill>
                  <a:srgbClr val="000000"/>
                </a:solidFill>
                <a:latin typeface="Times New Roman" pitchFamily="18" charset="0"/>
                <a:cs typeface="Times New Roman" pitchFamily="18" charset="0"/>
              </a:rPr>
              <a:t>2022 </a:t>
            </a:r>
            <a:r>
              <a:rPr lang="ru-RU" altLang="ru-RU" sz="1200" b="1" dirty="0" err="1">
                <a:solidFill>
                  <a:srgbClr val="000000"/>
                </a:solidFill>
                <a:latin typeface="Times New Roman" pitchFamily="18" charset="0"/>
                <a:cs typeface="Times New Roman" pitchFamily="18" charset="0"/>
              </a:rPr>
              <a:t>жылғы </a:t>
            </a:r>
            <a:r>
              <a:rPr lang="ru-RU" altLang="ru-RU" sz="1200" b="1" dirty="0" smtClean="0">
                <a:solidFill>
                  <a:srgbClr val="000000"/>
                </a:solidFill>
                <a:latin typeface="Times New Roman" pitchFamily="18" charset="0"/>
                <a:cs typeface="Times New Roman" pitchFamily="18" charset="0"/>
              </a:rPr>
              <a:t>18 </a:t>
            </a:r>
            <a:r>
              <a:rPr lang="kk-KZ" altLang="ru-RU" sz="1200" b="1" dirty="0">
                <a:solidFill>
                  <a:srgbClr val="000000"/>
                </a:solidFill>
                <a:latin typeface="Times New Roman" pitchFamily="18" charset="0"/>
                <a:cs typeface="Times New Roman" pitchFamily="18" charset="0"/>
              </a:rPr>
              <a:t>қазан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20-дан </a:t>
            </a:r>
            <a:r>
              <a:rPr lang="ru-RU" altLang="ru-RU" sz="1200" b="1" dirty="0" smtClean="0">
                <a:solidFill>
                  <a:srgbClr val="000000"/>
                </a:solidFill>
                <a:latin typeface="Times New Roman" pitchFamily="18" charset="0"/>
                <a:cs typeface="Times New Roman" pitchFamily="18" charset="0"/>
              </a:rPr>
              <a:t>19 </a:t>
            </a:r>
            <a:r>
              <a:rPr lang="ru-RU" altLang="ru-RU" sz="1200" b="1" dirty="0" err="1">
                <a:solidFill>
                  <a:srgbClr val="000000"/>
                </a:solidFill>
                <a:latin typeface="Times New Roman" pitchFamily="18" charset="0"/>
                <a:cs typeface="Times New Roman" pitchFamily="18" charset="0"/>
              </a:rPr>
              <a:t>қазан</a:t>
            </a:r>
            <a:r>
              <a:rPr lang="kk-KZ" altLang="ru-RU" sz="1200" b="1" dirty="0">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lvl="0" algn="just"/>
            <a:r>
              <a:rPr lang="kk-KZ" sz="1200" dirty="0" smtClean="0">
                <a:latin typeface="Times New Roman" pitchFamily="18" charset="0"/>
                <a:cs typeface="Times New Roman" pitchFamily="18" charset="0"/>
              </a:rPr>
              <a:t>Бұлтты, түнде аздаған жаңбыр жауады. Оңтүстік-батыстан </a:t>
            </a:r>
            <a:r>
              <a:rPr lang="kk-KZ" sz="1200" dirty="0">
                <a:latin typeface="Times New Roman" pitchFamily="18" charset="0"/>
                <a:cs typeface="Times New Roman" pitchFamily="18" charset="0"/>
              </a:rPr>
              <a:t>жел соғады, күші </a:t>
            </a:r>
            <a:r>
              <a:rPr lang="kk-KZ" sz="1200" dirty="0" smtClean="0">
                <a:latin typeface="Times New Roman" pitchFamily="18" charset="0"/>
                <a:cs typeface="Times New Roman" pitchFamily="18" charset="0"/>
              </a:rPr>
              <a:t>7-12, күндіз екпіні 15 </a:t>
            </a:r>
            <a:r>
              <a:rPr lang="kk-KZ" sz="1200" dirty="0">
                <a:latin typeface="Times New Roman" pitchFamily="18" charset="0"/>
                <a:cs typeface="Times New Roman" pitchFamily="18" charset="0"/>
              </a:rPr>
              <a:t>м/с. Ауа температурасы түнде </a:t>
            </a:r>
            <a:r>
              <a:rPr lang="kk-KZ" sz="1200" dirty="0" smtClean="0">
                <a:latin typeface="Times New Roman" pitchFamily="18" charset="0"/>
                <a:cs typeface="Times New Roman" pitchFamily="18" charset="0"/>
              </a:rPr>
              <a:t>2-4, </a:t>
            </a:r>
            <a:r>
              <a:rPr lang="kk-KZ" sz="1200" dirty="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10-12 </a:t>
            </a:r>
            <a:r>
              <a:rPr lang="kk-KZ" sz="1200" dirty="0">
                <a:latin typeface="Times New Roman" pitchFamily="18" charset="0"/>
                <a:cs typeface="Times New Roman" pitchFamily="18" charset="0"/>
              </a:rPr>
              <a:t>градус жылы болады. </a:t>
            </a:r>
          </a:p>
          <a:p>
            <a:pPr lvl="0" algn="ctr"/>
            <a:r>
              <a:rPr lang="kk-KZ" sz="1200" b="1" dirty="0" smtClean="0">
                <a:solidFill>
                  <a:srgbClr val="000000"/>
                </a:solidFill>
                <a:latin typeface="Times New Roman" pitchFamily="18" charset="0"/>
                <a:cs typeface="Times New Roman" pitchFamily="18" charset="0"/>
              </a:rPr>
              <a:t>20 </a:t>
            </a:r>
            <a:r>
              <a:rPr lang="kk-KZ" sz="1200" b="1" dirty="0">
                <a:solidFill>
                  <a:srgbClr val="000000"/>
                </a:solidFill>
                <a:latin typeface="Times New Roman" pitchFamily="18" charset="0"/>
                <a:cs typeface="Times New Roman" pitchFamily="18" charset="0"/>
              </a:rPr>
              <a:t>қазанға</a:t>
            </a:r>
            <a:endParaRPr lang="ru-RU" sz="1200" b="1" dirty="0">
              <a:solidFill>
                <a:srgbClr val="000000"/>
              </a:solidFill>
              <a:latin typeface="Times New Roman" pitchFamily="18" charset="0"/>
              <a:cs typeface="Times New Roman" pitchFamily="18" charset="0"/>
            </a:endParaRPr>
          </a:p>
          <a:p>
            <a:pPr lvl="0" algn="ctr"/>
            <a:r>
              <a:rPr lang="ru-RU" sz="1200" b="1" dirty="0">
                <a:solidFill>
                  <a:srgbClr val="000000"/>
                </a:solidFill>
                <a:latin typeface="Times New Roman" pitchFamily="18" charset="0"/>
                <a:cs typeface="Times New Roman" pitchFamily="18" charset="0"/>
              </a:rPr>
              <a:t>2022 ж. </a:t>
            </a:r>
            <a:r>
              <a:rPr lang="kk-KZ" sz="1200" b="1" dirty="0" smtClean="0">
                <a:solidFill>
                  <a:srgbClr val="000000"/>
                </a:solidFill>
                <a:latin typeface="Times New Roman" pitchFamily="18" charset="0"/>
                <a:cs typeface="Times New Roman" pitchFamily="18" charset="0"/>
              </a:rPr>
              <a:t>19 </a:t>
            </a:r>
            <a:r>
              <a:rPr lang="kk-KZ" sz="1200" b="1" dirty="0">
                <a:solidFill>
                  <a:srgbClr val="000000"/>
                </a:solidFill>
                <a:latin typeface="Times New Roman" pitchFamily="18" charset="0"/>
                <a:cs typeface="Times New Roman" pitchFamily="18" charset="0"/>
              </a:rPr>
              <a:t>қазан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20 </a:t>
            </a:r>
            <a:r>
              <a:rPr lang="ru-RU" sz="1200" b="1" dirty="0" err="1">
                <a:solidFill>
                  <a:srgbClr val="000000"/>
                </a:solidFill>
                <a:latin typeface="Times New Roman" pitchFamily="18" charset="0"/>
                <a:cs typeface="Times New Roman" pitchFamily="18" charset="0"/>
              </a:rPr>
              <a:t>қазан сағ</a:t>
            </a:r>
            <a:r>
              <a:rPr lang="ru-RU" sz="1200" b="1" dirty="0">
                <a:solidFill>
                  <a:srgbClr val="000000"/>
                </a:solidFill>
                <a:latin typeface="Times New Roman" pitchFamily="18" charset="0"/>
                <a:cs typeface="Times New Roman" pitchFamily="18" charset="0"/>
              </a:rPr>
              <a:t>. 08-ге </a:t>
            </a:r>
            <a:r>
              <a:rPr lang="ru-RU" sz="1200" b="1" dirty="0" err="1">
                <a:solidFill>
                  <a:srgbClr val="000000"/>
                </a:solidFill>
                <a:latin typeface="Times New Roman" pitchFamily="18" charset="0"/>
                <a:cs typeface="Times New Roman" pitchFamily="18" charset="0"/>
              </a:rPr>
              <a:t>дейін</a:t>
            </a:r>
            <a:endParaRPr lang="ru-RU" sz="1200" b="1" dirty="0">
              <a:solidFill>
                <a:srgbClr val="000000"/>
              </a:solidFill>
              <a:latin typeface="Times New Roman" pitchFamily="18" charset="0"/>
              <a:cs typeface="Times New Roman" pitchFamily="18" charset="0"/>
            </a:endParaRPr>
          </a:p>
          <a:p>
            <a:pPr lvl="0" algn="just"/>
            <a:r>
              <a:rPr lang="kk-KZ" sz="1200" dirty="0">
                <a:latin typeface="Times New Roman" pitchFamily="18" charset="0"/>
                <a:cs typeface="Times New Roman" pitchFamily="18" charset="0"/>
              </a:rPr>
              <a:t>Көшпелі бұлтты, </a:t>
            </a:r>
            <a:r>
              <a:rPr lang="kk-KZ" sz="1200" dirty="0" smtClean="0">
                <a:latin typeface="Times New Roman" pitchFamily="18" charset="0"/>
                <a:cs typeface="Times New Roman" pitchFamily="18" charset="0"/>
              </a:rPr>
              <a:t>түнде кей уақыттарда аздаған жаңбыр жауады. Оңтүстік-батыстан </a:t>
            </a:r>
            <a:r>
              <a:rPr lang="kk-KZ" sz="1200" dirty="0">
                <a:latin typeface="Times New Roman" pitchFamily="18" charset="0"/>
                <a:cs typeface="Times New Roman" pitchFamily="18" charset="0"/>
              </a:rPr>
              <a:t>жел соғады, күші </a:t>
            </a:r>
            <a:r>
              <a:rPr lang="kk-KZ" sz="1200" dirty="0" smtClean="0">
                <a:latin typeface="Times New Roman" pitchFamily="18" charset="0"/>
                <a:cs typeface="Times New Roman" pitchFamily="18" charset="0"/>
              </a:rPr>
              <a:t>5-10 </a:t>
            </a:r>
            <a:r>
              <a:rPr lang="kk-KZ" sz="1200" dirty="0">
                <a:latin typeface="Times New Roman" pitchFamily="18" charset="0"/>
                <a:cs typeface="Times New Roman" pitchFamily="18" charset="0"/>
              </a:rPr>
              <a:t>м/с. Ауа температурасы </a:t>
            </a:r>
            <a:r>
              <a:rPr lang="kk-KZ" sz="1200" dirty="0" smtClean="0">
                <a:latin typeface="Times New Roman" pitchFamily="18" charset="0"/>
                <a:cs typeface="Times New Roman" pitchFamily="18" charset="0"/>
              </a:rPr>
              <a:t>6-8 </a:t>
            </a:r>
            <a:r>
              <a:rPr lang="kk-KZ" sz="1200" dirty="0">
                <a:latin typeface="Times New Roman" pitchFamily="18" charset="0"/>
                <a:cs typeface="Times New Roman" pitchFamily="18" charset="0"/>
              </a:rPr>
              <a:t>градус </a:t>
            </a:r>
            <a:r>
              <a:rPr lang="kk-KZ" sz="1200" dirty="0" smtClean="0">
                <a:latin typeface="Times New Roman" pitchFamily="18" charset="0"/>
                <a:cs typeface="Times New Roman" pitchFamily="18" charset="0"/>
              </a:rPr>
              <a:t>жылы </a:t>
            </a:r>
            <a:r>
              <a:rPr lang="kk-KZ" sz="1200" dirty="0">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a:solidFill>
                  <a:srgbClr val="000000"/>
                </a:solidFill>
                <a:latin typeface="Times New Roman" pitchFamily="18" charset="0"/>
                <a:cs typeface="Times New Roman" pitchFamily="18" charset="0"/>
                <a:sym typeface="+mn-ea"/>
              </a:rPr>
              <a:t> </a:t>
            </a: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263928999"/>
              </p:ext>
            </p:extLst>
          </p:nvPr>
        </p:nvGraphicFramePr>
        <p:xfrm>
          <a:off x="5037031" y="43494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7572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23498">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2</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0,003</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594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2</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0,003</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59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87</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0,2</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59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2811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5,6</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59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74</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0,1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59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109</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0,2</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5947">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6</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0,01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3001" y="3848551"/>
            <a:ext cx="482441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18 </a:t>
            </a:r>
            <a:r>
              <a:rPr lang="ru-RU" altLang="ru-RU" sz="1200" b="1" dirty="0" err="1">
                <a:latin typeface="Times New Roman" panose="02020603050405020304" pitchFamily="18" charset="0"/>
                <a:cs typeface="Times New Roman" panose="02020603050405020304" pitchFamily="18" charset="0"/>
              </a:rPr>
              <a:t>қазан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Ақтөбе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214554"/>
            <a:ext cx="4786346"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жылғы </a:t>
            </a:r>
            <a:r>
              <a:rPr lang="ru-RU" sz="1200" dirty="0" smtClean="0">
                <a:solidFill>
                  <a:schemeClr val="tx1"/>
                </a:solidFill>
                <a:latin typeface="Times New Roman" panose="02020603050405020304" pitchFamily="18" charset="0"/>
                <a:cs typeface="Times New Roman" panose="02020603050405020304" pitchFamily="18" charset="0"/>
              </a:rPr>
              <a:t>19 </a:t>
            </a:r>
            <a:r>
              <a:rPr lang="ru-RU" sz="1200" dirty="0" err="1">
                <a:solidFill>
                  <a:schemeClr val="tx1"/>
                </a:solidFill>
                <a:latin typeface="Times New Roman" panose="02020603050405020304" pitchFamily="18" charset="0"/>
                <a:cs typeface="Times New Roman" panose="02020603050405020304" pitchFamily="18" charset="0"/>
              </a:rPr>
              <a:t>қазанда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20 </a:t>
            </a:r>
            <a:r>
              <a:rPr lang="ru-RU" sz="1200" dirty="0" err="1">
                <a:solidFill>
                  <a:schemeClr val="tx1"/>
                </a:solidFill>
                <a:latin typeface="Times New Roman" panose="02020603050405020304" pitchFamily="18" charset="0"/>
                <a:cs typeface="Times New Roman" panose="02020603050405020304" pitchFamily="18" charset="0"/>
              </a:rPr>
              <a:t>қазанда түнде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185738" algn="just"/>
            <a:r>
              <a:rPr lang="ru-RU" sz="1200" dirty="0">
                <a:solidFill>
                  <a:schemeClr val="tx1"/>
                </a:solidFill>
                <a:latin typeface="Times New Roman" panose="02020603050405020304" pitchFamily="18" charset="0"/>
                <a:cs typeface="Times New Roman" panose="02020603050405020304" pitchFamily="18" charset="0"/>
              </a:rPr>
              <a:t>Жалпы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томен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17184" y="3486951"/>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317284" y="4659557"/>
            <a:ext cx="4661089"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206726"/>
            <a:chOff x="349950" y="3799939"/>
            <a:chExt cx="4472585" cy="1323528"/>
          </a:xfrm>
        </p:grpSpPr>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6825" y="624026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sz="1200" b="1" i="1" dirty="0" err="1">
                <a:latin typeface="Times New Roman" panose="02020603050405020304" pitchFamily="18" charset="0"/>
                <a:cs typeface="Times New Roman" panose="02020603050405020304" pitchFamily="18" charset="0"/>
              </a:rPr>
              <a:t>Қабдуалиева</a:t>
            </a:r>
            <a:r>
              <a:rPr lang="ru-RU" sz="1200" b="1" i="1" dirty="0">
                <a:latin typeface="Times New Roman" panose="02020603050405020304" pitchFamily="18" charset="0"/>
                <a:cs typeface="Times New Roman" panose="02020603050405020304" pitchFamily="18" charset="0"/>
              </a:rPr>
              <a:t> </a:t>
            </a:r>
            <a:r>
              <a:rPr lang="ru-RU" sz="1200" b="1" i="1" dirty="0" err="1">
                <a:latin typeface="Times New Roman" panose="02020603050405020304" pitchFamily="18" charset="0"/>
                <a:cs typeface="Times New Roman" panose="02020603050405020304" pitchFamily="18" charset="0"/>
              </a:rPr>
              <a:t>М.С</a:t>
            </a:r>
            <a:r>
              <a:rPr lang="ru-RU" sz="1200" b="1" i="1" dirty="0">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val="20000"/>
                    </a:ext>
                  </a:extLst>
                </a:gridCol>
                <a:gridCol w="3146585">
                  <a:extLst>
                    <a:ext uri="{9D8B030D-6E8A-4147-A177-3AD203B41FA5}">
                      <a16:colId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566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0,1</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816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0,1 ≤ Р &lt; 0,17</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592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0,17 ≤ Р &lt; 0,23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67780">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0,23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58793986"/>
              </p:ext>
            </p:extLst>
          </p:nvPr>
        </p:nvGraphicFramePr>
        <p:xfrm>
          <a:off x="5159708" y="5536467"/>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a:t>
                      </a:r>
                      <a:r>
                        <a:rPr lang="ru-RU"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ction="ppaction://noaction"/>
                        </a:rPr>
                        <a:t>info@meteo.kz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a:t>
                      </a:r>
                      <a:r>
                        <a:rPr lang="ru-RU" sz="800" dirty="0">
                          <a:latin typeface="Times New Roman" panose="02020603050405020304" pitchFamily="18" charset="0"/>
                          <a:cs typeface="Times New Roman" panose="02020603050405020304" pitchFamily="18" charset="0"/>
                        </a:rPr>
                        <a:t>7</a:t>
                      </a:r>
                      <a:r>
                        <a:rPr sz="800" dirty="0">
                          <a:latin typeface="Times New Roman" panose="02020603050405020304" pitchFamily="18" charset="0"/>
                          <a:cs typeface="Times New Roman" panose="02020603050405020304" pitchFamily="18" charset="0"/>
                        </a:rPr>
                        <a:t>5, 79-83-</a:t>
                      </a:r>
                      <a:r>
                        <a:rPr lang="ru-RU" sz="800" dirty="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ction="ppaction://noaction"/>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1" name="Прямоугольник 20"/>
          <p:cNvSpPr/>
          <p:nvPr/>
        </p:nvSpPr>
        <p:spPr>
          <a:xfrm>
            <a:off x="122899" y="801447"/>
            <a:ext cx="4830101" cy="289951"/>
          </a:xfrm>
          <a:prstGeom prst="rect">
            <a:avLst/>
          </a:prstGeom>
        </p:spPr>
        <p:txBody>
          <a:bodyPr wrap="square">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13609</TotalTime>
  <Words>550</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2461</cp:revision>
  <cp:lastPrinted>2021-07-01T07:38:07Z</cp:lastPrinted>
  <dcterms:created xsi:type="dcterms:W3CDTF">2018-03-27T06:03:00Z</dcterms:created>
  <dcterms:modified xsi:type="dcterms:W3CDTF">2022-10-18T09:46:12Z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