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A8422"/>
    <a:srgbClr val="F9740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91"/>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BD1347FB-01B4-4B3F-A453-39B85BDA9EDE}"/>
    <pc:docChg chg="modSld">
      <pc:chgData name="Moldir Kabdualieva" userId="df42278df007c026" providerId="LiveId" clId="{BD1347FB-01B4-4B3F-A453-39B85BDA9EDE}" dt="2022-10-15T07:53:04.764" v="39" actId="20577"/>
      <pc:docMkLst>
        <pc:docMk/>
      </pc:docMkLst>
      <pc:sldChg chg="modSp mod">
        <pc:chgData name="Moldir Kabdualieva" userId="df42278df007c026" providerId="LiveId" clId="{BD1347FB-01B4-4B3F-A453-39B85BDA9EDE}" dt="2022-10-15T07:53:04.764" v="39" actId="20577"/>
        <pc:sldMkLst>
          <pc:docMk/>
          <pc:sldMk cId="0" sldId="261"/>
        </pc:sldMkLst>
        <pc:spChg chg="mod">
          <ac:chgData name="Moldir Kabdualieva" userId="df42278df007c026" providerId="LiveId" clId="{BD1347FB-01B4-4B3F-A453-39B85BDA9EDE}" dt="2022-10-15T07:53:04.764" v="39" actId="20577"/>
          <ac:spMkLst>
            <pc:docMk/>
            <pc:sldMk cId="0" sldId="261"/>
            <ac:spMk id="14" creationId="{00000000-0000-0000-0000-000000000000}"/>
          </ac:spMkLst>
        </pc:spChg>
        <pc:graphicFrameChg chg="modGraphic">
          <ac:chgData name="Moldir Kabdualieva" userId="df42278df007c026" providerId="LiveId" clId="{BD1347FB-01B4-4B3F-A453-39B85BDA9EDE}" dt="2022-10-15T07:48:33.310" v="37" actId="20577"/>
          <ac:graphicFrameMkLst>
            <pc:docMk/>
            <pc:sldMk cId="0" sldId="261"/>
            <ac:graphicFrameMk id="23" creationId="{94CC0974-E1E4-47F3-9A8B-49A879A3B96B}"/>
          </ac:graphicFrameMkLst>
        </pc:graphicFrame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452476426"/>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en-US" altLang="x-none" sz="1200" b="1" i="1" dirty="0">
                          <a:solidFill>
                            <a:srgbClr val="002060"/>
                          </a:solidFill>
                          <a:latin typeface="Times New Roman" panose="02020603050405020304" pitchFamily="18" charset="0"/>
                          <a:cs typeface="Times New Roman" panose="02020603050405020304" pitchFamily="18" charset="0"/>
                        </a:rPr>
                        <a:t> </a:t>
                      </a:r>
                      <a:r>
                        <a:rPr lang="ru-RU" altLang="x-none" sz="1200" b="1" i="1" dirty="0" err="1">
                          <a:solidFill>
                            <a:srgbClr val="002060"/>
                          </a:solidFill>
                          <a:latin typeface="Times New Roman" panose="02020603050405020304" pitchFamily="18" charset="0"/>
                          <a:cs typeface="Times New Roman" panose="02020603050405020304" pitchFamily="18" charset="0"/>
                        </a:rPr>
                        <a:t>Ақтөбе</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724450153"/>
              </p:ext>
            </p:extLst>
          </p:nvPr>
        </p:nvGraphicFramePr>
        <p:xfrm>
          <a:off x="307975" y="2636528"/>
          <a:ext cx="4465638" cy="1935480"/>
        </p:xfrm>
        <a:graphic>
          <a:graphicData uri="http://schemas.openxmlformats.org/drawingml/2006/table">
            <a:tbl>
              <a:tblPr/>
              <a:tblGrid>
                <a:gridCol w="4465638">
                  <a:extLst>
                    <a:ext uri="{9D8B030D-6E8A-4147-A177-3AD203B41FA5}">
                      <a16:colId xmlns:a16="http://schemas.microsoft.com/office/drawing/2014/main" val="20000"/>
                    </a:ext>
                  </a:extLst>
                </a:gridCol>
              </a:tblGrid>
              <a:tr h="1928827">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№288 КҮНДЕЛІКТІ БЮЛЛЕТЕНЬ</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Ақтөбе</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15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953000" y="114300"/>
            <a:ext cx="4808538" cy="2123658"/>
          </a:xfrm>
          <a:prstGeom prst="rect">
            <a:avLst/>
          </a:prstGeom>
        </p:spPr>
        <p:txBody>
          <a:bodyPr wrap="square">
            <a:spAutoFit/>
          </a:bodyPr>
          <a:lstStyle/>
          <a:p>
            <a:pPr lvl="0" algn="ctr"/>
            <a:r>
              <a:rPr lang="ru-RU" altLang="ru-RU" sz="1200" b="1" dirty="0" err="1">
                <a:latin typeface="Times New Roman" pitchFamily="18" charset="0"/>
                <a:cs typeface="Times New Roman" pitchFamily="18" charset="0"/>
              </a:rPr>
              <a:t>Ақтөбе</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қаласы</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бойынша</a:t>
            </a:r>
            <a:endParaRPr lang="ru-RU" altLang="ru-RU" sz="1200" b="1" dirty="0">
              <a:latin typeface="Times New Roman" pitchFamily="18" charset="0"/>
              <a:cs typeface="Times New Roman" pitchFamily="18" charset="0"/>
            </a:endParaRPr>
          </a:p>
          <a:p>
            <a:pPr lvl="0" algn="ctr"/>
            <a:r>
              <a:rPr lang="kk-KZ" altLang="ru-RU" sz="1200" b="1" dirty="0">
                <a:latin typeface="Times New Roman" pitchFamily="18" charset="0"/>
                <a:cs typeface="Times New Roman" pitchFamily="18" charset="0"/>
              </a:rPr>
              <a:t>16 қазанға арналған ауа-райы болжамы</a:t>
            </a:r>
            <a:endParaRPr lang="ru-RU" altLang="ru-RU" sz="1200" b="1" dirty="0">
              <a:latin typeface="Times New Roman" pitchFamily="18" charset="0"/>
              <a:cs typeface="Times New Roman" pitchFamily="18" charset="0"/>
            </a:endParaRPr>
          </a:p>
          <a:p>
            <a:pPr lvl="0" algn="ctr"/>
            <a:r>
              <a:rPr lang="ru-RU" altLang="ru-RU" sz="1200" b="1" dirty="0">
                <a:solidFill>
                  <a:srgbClr val="000000"/>
                </a:solidFill>
                <a:latin typeface="Times New Roman" pitchFamily="18" charset="0"/>
                <a:cs typeface="Times New Roman" pitchFamily="18" charset="0"/>
              </a:rPr>
              <a:t>2022 </a:t>
            </a:r>
            <a:r>
              <a:rPr lang="ru-RU" altLang="ru-RU" sz="1200" b="1" dirty="0" err="1">
                <a:solidFill>
                  <a:srgbClr val="000000"/>
                </a:solidFill>
                <a:latin typeface="Times New Roman" pitchFamily="18" charset="0"/>
                <a:cs typeface="Times New Roman" pitchFamily="18" charset="0"/>
              </a:rPr>
              <a:t>жылғы </a:t>
            </a:r>
            <a:r>
              <a:rPr lang="ru-RU" altLang="ru-RU" sz="1200" b="1" dirty="0">
                <a:solidFill>
                  <a:srgbClr val="000000"/>
                </a:solidFill>
                <a:latin typeface="Times New Roman" pitchFamily="18" charset="0"/>
                <a:cs typeface="Times New Roman" pitchFamily="18" charset="0"/>
              </a:rPr>
              <a:t>15 </a:t>
            </a:r>
            <a:r>
              <a:rPr lang="kk-KZ" altLang="ru-RU" sz="1200" b="1" dirty="0">
                <a:solidFill>
                  <a:srgbClr val="000000"/>
                </a:solidFill>
                <a:latin typeface="Times New Roman" pitchFamily="18" charset="0"/>
                <a:cs typeface="Times New Roman" pitchFamily="18" charset="0"/>
              </a:rPr>
              <a:t>қазан </a:t>
            </a:r>
            <a:r>
              <a:rPr lang="ru-RU" altLang="ru-RU" sz="1200" b="1" dirty="0" err="1">
                <a:solidFill>
                  <a:srgbClr val="000000"/>
                </a:solidFill>
                <a:latin typeface="Times New Roman" pitchFamily="18" charset="0"/>
                <a:cs typeface="Times New Roman" pitchFamily="18" charset="0"/>
              </a:rPr>
              <a:t>сағ.</a:t>
            </a:r>
            <a:r>
              <a:rPr lang="ru-RU" altLang="ru-RU" sz="1200" b="1" dirty="0">
                <a:solidFill>
                  <a:srgbClr val="000000"/>
                </a:solidFill>
                <a:latin typeface="Times New Roman" pitchFamily="18" charset="0"/>
                <a:cs typeface="Times New Roman" pitchFamily="18" charset="0"/>
              </a:rPr>
              <a:t> 20-дан 16 </a:t>
            </a:r>
            <a:r>
              <a:rPr lang="ru-RU" altLang="ru-RU" sz="1200" b="1" dirty="0" err="1">
                <a:solidFill>
                  <a:srgbClr val="000000"/>
                </a:solidFill>
                <a:latin typeface="Times New Roman" pitchFamily="18" charset="0"/>
                <a:cs typeface="Times New Roman" pitchFamily="18" charset="0"/>
              </a:rPr>
              <a:t>қазан</a:t>
            </a:r>
            <a:r>
              <a:rPr lang="kk-KZ" altLang="ru-RU" sz="1200" b="1" dirty="0">
                <a:latin typeface="Times New Roman" pitchFamily="18" charset="0"/>
                <a:cs typeface="Times New Roman" pitchFamily="18" charset="0"/>
              </a:rPr>
              <a:t> </a:t>
            </a:r>
            <a:r>
              <a:rPr lang="ru-RU" altLang="ru-RU" sz="1200" b="1" dirty="0" err="1">
                <a:solidFill>
                  <a:srgbClr val="000000"/>
                </a:solidFill>
                <a:latin typeface="Times New Roman" pitchFamily="18" charset="0"/>
                <a:cs typeface="Times New Roman" pitchFamily="18" charset="0"/>
              </a:rPr>
              <a:t>сағ.</a:t>
            </a:r>
            <a:r>
              <a:rPr lang="ru-RU" altLang="ru-RU" sz="1200" b="1" dirty="0">
                <a:solidFill>
                  <a:srgbClr val="000000"/>
                </a:solidFill>
                <a:latin typeface="Times New Roman" pitchFamily="18" charset="0"/>
                <a:cs typeface="Times New Roman" pitchFamily="18" charset="0"/>
              </a:rPr>
              <a:t> 20-ға </a:t>
            </a:r>
            <a:r>
              <a:rPr lang="ru-RU" altLang="ru-RU" sz="1200" b="1" dirty="0" err="1">
                <a:solidFill>
                  <a:srgbClr val="000000"/>
                </a:solidFill>
                <a:latin typeface="Times New Roman" pitchFamily="18" charset="0"/>
                <a:cs typeface="Times New Roman" pitchFamily="18" charset="0"/>
              </a:rPr>
              <a:t>дейін</a:t>
            </a:r>
            <a:endParaRPr lang="ru-RU" altLang="ru-RU" sz="1200" b="1" dirty="0">
              <a:solidFill>
                <a:srgbClr val="000000"/>
              </a:solidFill>
              <a:latin typeface="Times New Roman" pitchFamily="18" charset="0"/>
              <a:cs typeface="Times New Roman" pitchFamily="18" charset="0"/>
              <a:sym typeface="+mn-ea"/>
            </a:endParaRPr>
          </a:p>
          <a:p>
            <a:pPr lvl="0" algn="just"/>
            <a:r>
              <a:rPr lang="kk-KZ" sz="1200" dirty="0">
                <a:latin typeface="Times New Roman" pitchFamily="18" charset="0"/>
                <a:cs typeface="Times New Roman" pitchFamily="18" charset="0"/>
              </a:rPr>
              <a:t>Көшпелі бұлтты, түнде жаңбыр жауады. Солтүстік-батыстан жел соғады, күші 3-8 м/с. Ауа температурасы түнде 3-5, күндіз 9-11 градус жылы болады. </a:t>
            </a:r>
          </a:p>
          <a:p>
            <a:pPr lvl="0" algn="ctr"/>
            <a:r>
              <a:rPr lang="kk-KZ" sz="1200" b="1" dirty="0">
                <a:solidFill>
                  <a:srgbClr val="000000"/>
                </a:solidFill>
                <a:latin typeface="Times New Roman" pitchFamily="18" charset="0"/>
                <a:cs typeface="Times New Roman" pitchFamily="18" charset="0"/>
              </a:rPr>
              <a:t>17 қазанға</a:t>
            </a:r>
            <a:endParaRPr lang="ru-RU" sz="1200" b="1" dirty="0">
              <a:solidFill>
                <a:srgbClr val="000000"/>
              </a:solidFill>
              <a:latin typeface="Times New Roman" pitchFamily="18" charset="0"/>
              <a:cs typeface="Times New Roman" pitchFamily="18" charset="0"/>
            </a:endParaRPr>
          </a:p>
          <a:p>
            <a:pPr lvl="0" algn="ctr"/>
            <a:r>
              <a:rPr lang="ru-RU" sz="1200" b="1" dirty="0">
                <a:solidFill>
                  <a:srgbClr val="000000"/>
                </a:solidFill>
                <a:latin typeface="Times New Roman" pitchFamily="18" charset="0"/>
                <a:cs typeface="Times New Roman" pitchFamily="18" charset="0"/>
              </a:rPr>
              <a:t>2022 ж. </a:t>
            </a:r>
            <a:r>
              <a:rPr lang="kk-KZ" sz="1200" b="1" dirty="0">
                <a:solidFill>
                  <a:srgbClr val="000000"/>
                </a:solidFill>
                <a:latin typeface="Times New Roman" pitchFamily="18" charset="0"/>
                <a:cs typeface="Times New Roman" pitchFamily="18" charset="0"/>
              </a:rPr>
              <a:t>16 қазан </a:t>
            </a:r>
            <a:r>
              <a:rPr lang="ru-RU" sz="1200" b="1" dirty="0" err="1">
                <a:solidFill>
                  <a:srgbClr val="000000"/>
                </a:solidFill>
                <a:latin typeface="Times New Roman" pitchFamily="18" charset="0"/>
                <a:cs typeface="Times New Roman" pitchFamily="18" charset="0"/>
              </a:rPr>
              <a:t>сағ.</a:t>
            </a:r>
            <a:r>
              <a:rPr lang="ru-RU" sz="1200" b="1" dirty="0">
                <a:solidFill>
                  <a:srgbClr val="000000"/>
                </a:solidFill>
                <a:latin typeface="Times New Roman" pitchFamily="18" charset="0"/>
                <a:cs typeface="Times New Roman" pitchFamily="18" charset="0"/>
              </a:rPr>
              <a:t> 20-дан </a:t>
            </a:r>
            <a:r>
              <a:rPr lang="ru-RU" sz="1200" b="1" dirty="0" err="1">
                <a:solidFill>
                  <a:srgbClr val="000000"/>
                </a:solidFill>
                <a:latin typeface="Times New Roman" pitchFamily="18" charset="0"/>
                <a:cs typeface="Times New Roman" pitchFamily="18" charset="0"/>
              </a:rPr>
              <a:t>бастап</a:t>
            </a:r>
            <a:r>
              <a:rPr lang="ru-RU" sz="1200" b="1" dirty="0">
                <a:solidFill>
                  <a:srgbClr val="000000"/>
                </a:solidFill>
                <a:latin typeface="Times New Roman" pitchFamily="18" charset="0"/>
                <a:cs typeface="Times New Roman" pitchFamily="18" charset="0"/>
              </a:rPr>
              <a:t> 17 </a:t>
            </a:r>
            <a:r>
              <a:rPr lang="ru-RU" sz="1200" b="1" dirty="0" err="1">
                <a:solidFill>
                  <a:srgbClr val="000000"/>
                </a:solidFill>
                <a:latin typeface="Times New Roman" pitchFamily="18" charset="0"/>
                <a:cs typeface="Times New Roman" pitchFamily="18" charset="0"/>
              </a:rPr>
              <a:t>қазан сағ</a:t>
            </a:r>
            <a:r>
              <a:rPr lang="ru-RU" sz="1200" b="1" dirty="0">
                <a:solidFill>
                  <a:srgbClr val="000000"/>
                </a:solidFill>
                <a:latin typeface="Times New Roman" pitchFamily="18" charset="0"/>
                <a:cs typeface="Times New Roman" pitchFamily="18" charset="0"/>
              </a:rPr>
              <a:t>. 08-ге </a:t>
            </a:r>
            <a:r>
              <a:rPr lang="ru-RU" sz="1200" b="1" dirty="0" err="1">
                <a:solidFill>
                  <a:srgbClr val="000000"/>
                </a:solidFill>
                <a:latin typeface="Times New Roman" pitchFamily="18" charset="0"/>
                <a:cs typeface="Times New Roman" pitchFamily="18" charset="0"/>
              </a:rPr>
              <a:t>дейін</a:t>
            </a:r>
            <a:endParaRPr lang="ru-RU" sz="1200" b="1" dirty="0">
              <a:solidFill>
                <a:srgbClr val="000000"/>
              </a:solidFill>
              <a:latin typeface="Times New Roman" pitchFamily="18" charset="0"/>
              <a:cs typeface="Times New Roman" pitchFamily="18" charset="0"/>
            </a:endParaRPr>
          </a:p>
          <a:p>
            <a:pPr lvl="0" algn="just"/>
            <a:r>
              <a:rPr lang="kk-KZ" sz="1200" dirty="0">
                <a:latin typeface="Times New Roman" pitchFamily="18" charset="0"/>
                <a:cs typeface="Times New Roman" pitchFamily="18" charset="0"/>
              </a:rPr>
              <a:t>Көшпелі бұлтты, жауын-шашынсыз, тұман түседі. Солтүстік-батыстан жел соғады, күші 0-5 м/с. Ауа температурасы 0-2 градус жылы болады.</a:t>
            </a:r>
            <a:r>
              <a:rPr lang="ru-RU" sz="1200" dirty="0">
                <a:latin typeface="Times New Roman" pitchFamily="18" charset="0"/>
                <a:cs typeface="Times New Roman" pitchFamily="18" charset="0"/>
              </a:rPr>
              <a:t> </a:t>
            </a:r>
            <a:r>
              <a:rPr lang="ru-RU" sz="1200" dirty="0">
                <a:solidFill>
                  <a:srgbClr val="000000"/>
                </a:solidFill>
                <a:latin typeface="Times New Roman" pitchFamily="18" charset="0"/>
                <a:cs typeface="Times New Roman" pitchFamily="18" charset="0"/>
                <a:sym typeface="+mn-ea"/>
              </a:rPr>
              <a:t> </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580879707"/>
              </p:ext>
            </p:extLst>
          </p:nvPr>
        </p:nvGraphicFramePr>
        <p:xfrm>
          <a:off x="5037031" y="4349422"/>
          <a:ext cx="4667576" cy="210312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75722">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23498">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5947">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35947">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52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35947">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1365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35947">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55</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35947">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114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35947">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53001" y="3848551"/>
            <a:ext cx="482441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15 </a:t>
            </a:r>
            <a:r>
              <a:rPr lang="ru-RU" altLang="ru-RU" sz="1200" b="1" dirty="0" err="1">
                <a:latin typeface="Times New Roman" panose="02020603050405020304" pitchFamily="18" charset="0"/>
                <a:cs typeface="Times New Roman" panose="02020603050405020304" pitchFamily="18" charset="0"/>
              </a:rPr>
              <a:t>қазан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Ақтөбе</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4953000" y="2214554"/>
            <a:ext cx="4786346" cy="120032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indent="185738" algn="just"/>
            <a:r>
              <a:rPr lang="ru-RU" sz="1200" dirty="0">
                <a:solidFill>
                  <a:schemeClr val="tx1"/>
                </a:solidFill>
                <a:latin typeface="Times New Roman" panose="02020603050405020304" pitchFamily="18" charset="0"/>
                <a:cs typeface="Times New Roman" panose="02020603050405020304" pitchFamily="18" charset="0"/>
              </a:rPr>
              <a:t>2022 </a:t>
            </a:r>
            <a:r>
              <a:rPr lang="ru-RU" sz="1200" dirty="0" err="1">
                <a:solidFill>
                  <a:schemeClr val="tx1"/>
                </a:solidFill>
                <a:latin typeface="Times New Roman" panose="02020603050405020304" pitchFamily="18" charset="0"/>
                <a:cs typeface="Times New Roman" panose="02020603050405020304" pitchFamily="18" charset="0"/>
              </a:rPr>
              <a:t>жылғы </a:t>
            </a:r>
            <a:r>
              <a:rPr lang="ru-RU" sz="1200" dirty="0">
                <a:solidFill>
                  <a:schemeClr val="tx1"/>
                </a:solidFill>
                <a:latin typeface="Times New Roman" panose="02020603050405020304" pitchFamily="18" charset="0"/>
                <a:cs typeface="Times New Roman" panose="02020603050405020304" pitchFamily="18" charset="0"/>
              </a:rPr>
              <a:t>16 </a:t>
            </a:r>
            <a:r>
              <a:rPr lang="ru-RU" sz="1200" dirty="0" err="1">
                <a:solidFill>
                  <a:schemeClr val="tx1"/>
                </a:solidFill>
                <a:latin typeface="Times New Roman" panose="02020603050405020304" pitchFamily="18" charset="0"/>
                <a:cs typeface="Times New Roman" panose="02020603050405020304" pitchFamily="18" charset="0"/>
              </a:rPr>
              <a:t>қазанда түнде метеорологиялық жағдайлар қала 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kk-KZ" sz="1200" b="1" dirty="0">
                <a:solidFill>
                  <a:schemeClr val="tx1"/>
                </a:solidFill>
                <a:latin typeface="Times New Roman" panose="02020603050405020304" pitchFamily="18" charset="0"/>
                <a:cs typeface="Times New Roman" panose="02020603050405020304" pitchFamily="18" charset="0"/>
              </a:rPr>
              <a:t>ыдырауына </a:t>
            </a:r>
            <a:r>
              <a:rPr lang="ru-RU" sz="1200" dirty="0" err="1">
                <a:solidFill>
                  <a:schemeClr val="tx1"/>
                </a:solidFill>
                <a:latin typeface="Times New Roman" panose="02020603050405020304" pitchFamily="18" charset="0"/>
                <a:cs typeface="Times New Roman" panose="02020603050405020304" pitchFamily="18" charset="0"/>
              </a:rPr>
              <a:t>ықпал етеді</a:t>
            </a:r>
            <a:r>
              <a:rPr lang="ru-RU" sz="1200" dirty="0">
                <a:solidFill>
                  <a:schemeClr val="tx1"/>
                </a:solidFill>
                <a:latin typeface="Times New Roman" panose="02020603050405020304" pitchFamily="18" charset="0"/>
                <a:cs typeface="Times New Roman" panose="02020603050405020304" pitchFamily="18" charset="0"/>
              </a:rPr>
              <a:t>. 16 </a:t>
            </a:r>
            <a:r>
              <a:rPr lang="ru-RU" sz="1200" dirty="0" err="1">
                <a:solidFill>
                  <a:schemeClr val="tx1"/>
                </a:solidFill>
                <a:latin typeface="Times New Roman" panose="02020603050405020304" pitchFamily="18" charset="0"/>
                <a:cs typeface="Times New Roman" panose="02020603050405020304" pitchFamily="18" charset="0"/>
              </a:rPr>
              <a:t>қазанда күндіз</a:t>
            </a:r>
            <a:r>
              <a:rPr lang="ru-RU" sz="1200" dirty="0">
                <a:solidFill>
                  <a:schemeClr val="tx1"/>
                </a:solidFill>
                <a:latin typeface="Times New Roman" panose="02020603050405020304" pitchFamily="18" charset="0"/>
                <a:cs typeface="Times New Roman" panose="02020603050405020304" pitchFamily="18" charset="0"/>
              </a:rPr>
              <a:t>, 17 </a:t>
            </a:r>
            <a:r>
              <a:rPr lang="ru-RU" sz="1200" dirty="0" err="1">
                <a:solidFill>
                  <a:schemeClr val="tx1"/>
                </a:solidFill>
                <a:latin typeface="Times New Roman" panose="02020603050405020304" pitchFamily="18" charset="0"/>
                <a:cs typeface="Times New Roman" panose="02020603050405020304" pitchFamily="18" charset="0"/>
              </a:rPr>
              <a:t>қазанда түнде метеорологиялық жағдайлар қала 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kk-KZ" sz="1200" b="1" dirty="0">
                <a:solidFill>
                  <a:schemeClr val="tx1"/>
                </a:solidFill>
                <a:latin typeface="Times New Roman" panose="02020603050405020304" pitchFamily="18" charset="0"/>
                <a:cs typeface="Times New Roman" panose="02020603050405020304" pitchFamily="18" charset="0"/>
              </a:rPr>
              <a:t>жиналуына </a:t>
            </a:r>
            <a:r>
              <a:rPr lang="ru-RU" sz="1200" dirty="0" err="1">
                <a:solidFill>
                  <a:schemeClr val="tx1"/>
                </a:solidFill>
                <a:latin typeface="Times New Roman" panose="02020603050405020304" pitchFamily="18" charset="0"/>
                <a:cs typeface="Times New Roman" panose="02020603050405020304" pitchFamily="18" charset="0"/>
              </a:rPr>
              <a:t>ықпал етеді</a:t>
            </a:r>
            <a:r>
              <a:rPr lang="ru-RU" sz="1200" dirty="0">
                <a:solidFill>
                  <a:schemeClr val="tx1"/>
                </a:solidFill>
                <a:latin typeface="Times New Roman" panose="02020603050405020304" pitchFamily="18" charset="0"/>
                <a:cs typeface="Times New Roman" panose="02020603050405020304" pitchFamily="18" charset="0"/>
              </a:rPr>
              <a:t>. </a:t>
            </a:r>
          </a:p>
          <a:p>
            <a:pPr indent="185738" algn="just"/>
            <a:r>
              <a:rPr lang="ru-RU" sz="1200" dirty="0">
                <a:solidFill>
                  <a:schemeClr val="tx1"/>
                </a:solidFill>
                <a:latin typeface="Times New Roman" panose="02020603050405020304" pitchFamily="18" charset="0"/>
                <a:cs typeface="Times New Roman" panose="02020603050405020304" pitchFamily="18" charset="0"/>
              </a:rPr>
              <a:t>Жалпы </a:t>
            </a:r>
            <a:r>
              <a:rPr lang="ru-RU" sz="1200" dirty="0" err="1">
                <a:solidFill>
                  <a:schemeClr val="tx1"/>
                </a:solidFill>
                <a:latin typeface="Times New Roman" panose="02020603050405020304" pitchFamily="18" charset="0"/>
                <a:cs typeface="Times New Roman" panose="02020603050405020304" pitchFamily="18" charset="0"/>
              </a:rPr>
              <a:t>қала 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 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kk-KZ" sz="1200" dirty="0">
                <a:solidFill>
                  <a:schemeClr val="tx1"/>
                </a:solidFill>
                <a:latin typeface="Times New Roman" panose="02020603050405020304" pitchFamily="18" charset="0"/>
                <a:cs typeface="Times New Roman" panose="02020603050405020304" pitchFamily="18" charset="0"/>
              </a:rPr>
              <a:t>төмен </a:t>
            </a:r>
            <a:r>
              <a:rPr lang="ru-RU" sz="1200" dirty="0">
                <a:solidFill>
                  <a:schemeClr val="tx1"/>
                </a:solidFill>
                <a:latin typeface="Times New Roman" panose="02020603050405020304" pitchFamily="18" charset="0"/>
                <a:cs typeface="Times New Roman" panose="02020603050405020304" pitchFamily="18" charset="0"/>
              </a:rPr>
              <a:t>болиды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sp>
        <p:nvSpPr>
          <p:cNvPr id="15" name="TextBox 13"/>
          <p:cNvSpPr txBox="1"/>
          <p:nvPr/>
        </p:nvSpPr>
        <p:spPr>
          <a:xfrm>
            <a:off x="5017184" y="3486951"/>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 </a:t>
            </a:r>
            <a:r>
              <a:rPr lang="ru-RU" sz="1200" dirty="0">
                <a:solidFill>
                  <a:schemeClr val="tx1"/>
                </a:solidFill>
                <a:latin typeface="Times New Roman" panose="02020603050405020304" pitchFamily="18" charset="0"/>
                <a:cs typeface="Times New Roman" panose="02020603050405020304" pitchFamily="18" charset="0"/>
              </a:rPr>
              <a:t>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317284" y="4659557"/>
            <a:ext cx="4661089" cy="1569660"/>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Ақтөбе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1 бекет –</a:t>
            </a:r>
            <a:r>
              <a:rPr lang="ru-RU" altLang="ru-RU" sz="1200" dirty="0">
                <a:latin typeface="Times New Roman" panose="02020603050405020304" pitchFamily="18" charset="0"/>
                <a:cs typeface="Times New Roman" panose="02020603050405020304" pitchFamily="18" charset="0"/>
              </a:rPr>
              <a:t> Авиагородок к-</a:t>
            </a:r>
            <a:r>
              <a:rPr lang="ru-RU" altLang="ru-RU" sz="1200" dirty="0" err="1">
                <a:latin typeface="Times New Roman" panose="02020603050405020304" pitchFamily="18" charset="0"/>
                <a:cs typeface="Times New Roman" panose="02020603050405020304" pitchFamily="18" charset="0"/>
              </a:rPr>
              <a:t>сі</a:t>
            </a:r>
            <a:r>
              <a:rPr lang="ru-RU" altLang="ru-RU" sz="1200" dirty="0">
                <a:latin typeface="Times New Roman" panose="02020603050405020304" pitchFamily="18" charset="0"/>
                <a:cs typeface="Times New Roman" panose="02020603050405020304" pitchFamily="18" charset="0"/>
              </a:rPr>
              <a:t>, 14 </a:t>
            </a:r>
            <a:r>
              <a:rPr lang="ru-RU" altLang="ru-RU" sz="1200" dirty="0" err="1">
                <a:latin typeface="Times New Roman" panose="02020603050405020304" pitchFamily="18" charset="0"/>
                <a:cs typeface="Times New Roman" panose="02020603050405020304" pitchFamily="18" charset="0"/>
              </a:rPr>
              <a:t>әуежай</a:t>
            </a:r>
            <a:r>
              <a:rPr lang="ru-RU" altLang="ru-RU" sz="1200" dirty="0">
                <a:latin typeface="Times New Roman" panose="02020603050405020304" pitchFamily="18" charset="0"/>
                <a:cs typeface="Times New Roman" panose="02020603050405020304" pitchFamily="18" charset="0"/>
              </a:rPr>
              <a:t> </a:t>
            </a:r>
            <a:r>
              <a:rPr lang="ru-RU" altLang="ru-RU" sz="1200" dirty="0" err="1">
                <a:latin typeface="Times New Roman" panose="02020603050405020304" pitchFamily="18" charset="0"/>
                <a:cs typeface="Times New Roman" panose="02020603050405020304" pitchFamily="18" charset="0"/>
              </a:rPr>
              <a:t>ауданы</a:t>
            </a:r>
            <a:r>
              <a:rPr lang="ru-RU" altLang="ru-RU" sz="1200" dirty="0">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2 бекет – </a:t>
            </a:r>
            <a:r>
              <a:rPr lang="ru-RU" sz="1200" dirty="0" err="1">
                <a:latin typeface="Times New Roman" panose="02020603050405020304" pitchFamily="18" charset="0"/>
                <a:cs typeface="Times New Roman" panose="02020603050405020304" pitchFamily="18" charset="0"/>
              </a:rPr>
              <a:t>Рысқұлов</a:t>
            </a:r>
            <a:r>
              <a:rPr lang="ru-RU" sz="1200" dirty="0">
                <a:latin typeface="Times New Roman" panose="02020603050405020304" pitchFamily="18" charset="0"/>
                <a:cs typeface="Times New Roman" panose="02020603050405020304" pitchFamily="18" charset="0"/>
              </a:rPr>
              <a:t> к-</a:t>
            </a:r>
            <a:r>
              <a:rPr lang="ru-RU" sz="1200" dirty="0" err="1">
                <a:latin typeface="Times New Roman" panose="02020603050405020304" pitchFamily="18" charset="0"/>
                <a:cs typeface="Times New Roman" panose="02020603050405020304" pitchFamily="18" charset="0"/>
              </a:rPr>
              <a:t>сі</a:t>
            </a:r>
            <a:r>
              <a:rPr lang="ru-RU" sz="1200" dirty="0">
                <a:latin typeface="Times New Roman" panose="02020603050405020304" pitchFamily="18" charset="0"/>
                <a:cs typeface="Times New Roman" panose="02020603050405020304" pitchFamily="18" charset="0"/>
              </a:rPr>
              <a:t>, 4 Шанхай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a:t>
            </a:r>
            <a:endParaRPr lang="kk-KZ" alt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3 бекет – Есет батыр к-сі, 109;</a:t>
            </a:r>
          </a:p>
          <a:p>
            <a:pPr algn="just"/>
            <a:r>
              <a:rPr lang="kk-KZ" sz="1200" dirty="0">
                <a:latin typeface="Times New Roman" panose="02020603050405020304" pitchFamily="18" charset="0"/>
                <a:cs typeface="Times New Roman" panose="02020603050405020304" pitchFamily="18" charset="0"/>
              </a:rPr>
              <a:t>№ 4 бекет – Белинский көшесі, 5 тұрғын қалашық ауданы;</a:t>
            </a:r>
            <a:endParaRPr lang="ru-RU" alt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5 бекет – </a:t>
            </a:r>
            <a:r>
              <a:rPr lang="ru-RU" sz="1200" dirty="0">
                <a:latin typeface="Times New Roman" panose="02020603050405020304" pitchFamily="18" charset="0"/>
                <a:cs typeface="Times New Roman" panose="02020603050405020304" pitchFamily="18" charset="0"/>
              </a:rPr>
              <a:t>Ломоносов к-</a:t>
            </a:r>
            <a:r>
              <a:rPr lang="ru-RU" sz="1200" dirty="0" err="1">
                <a:latin typeface="Times New Roman" panose="02020603050405020304" pitchFamily="18" charset="0"/>
                <a:cs typeface="Times New Roman" panose="02020603050405020304" pitchFamily="18" charset="0"/>
              </a:rPr>
              <a:t>сі</a:t>
            </a:r>
            <a:r>
              <a:rPr lang="ru-RU" sz="1200" dirty="0">
                <a:latin typeface="Times New Roman" panose="02020603050405020304" pitchFamily="18" charset="0"/>
                <a:cs typeface="Times New Roman" panose="02020603050405020304" pitchFamily="18" charset="0"/>
              </a:rPr>
              <a:t>, 7 </a:t>
            </a:r>
            <a:r>
              <a:rPr lang="ru-RU" sz="1200" dirty="0" err="1">
                <a:latin typeface="Times New Roman" panose="02020603050405020304" pitchFamily="18" charset="0"/>
                <a:cs typeface="Times New Roman" panose="02020603050405020304" pitchFamily="18" charset="0"/>
              </a:rPr>
              <a:t>темір</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жол</a:t>
            </a:r>
            <a:r>
              <a:rPr lang="ru-RU" sz="1200" dirty="0">
                <a:latin typeface="Times New Roman" panose="02020603050405020304" pitchFamily="18" charset="0"/>
                <a:cs typeface="Times New Roman" panose="02020603050405020304" pitchFamily="18" charset="0"/>
              </a:rPr>
              <a:t> вокзалы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a:t>
            </a:r>
            <a:endParaRPr lang="ru-RU" alt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6 бекет – </a:t>
            </a:r>
            <a:r>
              <a:rPr lang="ru-RU" altLang="ru-RU" sz="1200" dirty="0">
                <a:latin typeface="Times New Roman" panose="02020603050405020304" pitchFamily="18" charset="0"/>
                <a:cs typeface="Times New Roman" panose="02020603050405020304" pitchFamily="18" charset="0"/>
              </a:rPr>
              <a:t>ул. </a:t>
            </a:r>
            <a:r>
              <a:rPr lang="ru-RU" altLang="ru-RU" sz="1200" dirty="0" err="1">
                <a:latin typeface="Times New Roman" panose="02020603050405020304" pitchFamily="18" charset="0"/>
                <a:cs typeface="Times New Roman" panose="02020603050405020304" pitchFamily="18" charset="0"/>
              </a:rPr>
              <a:t>Жанкожа</a:t>
            </a:r>
            <a:r>
              <a:rPr lang="ru-RU" altLang="ru-RU" sz="1200" dirty="0">
                <a:latin typeface="Times New Roman" panose="02020603050405020304" pitchFamily="18" charset="0"/>
                <a:cs typeface="Times New Roman" panose="02020603050405020304" pitchFamily="18" charset="0"/>
              </a:rPr>
              <a:t> батыра, 89 район </a:t>
            </a:r>
            <a:r>
              <a:rPr lang="ru-RU" altLang="ru-RU" sz="1200" dirty="0" err="1">
                <a:latin typeface="Times New Roman" panose="02020603050405020304" pitchFamily="18" charset="0"/>
                <a:cs typeface="Times New Roman" panose="02020603050405020304" pitchFamily="18" charset="0"/>
              </a:rPr>
              <a:t>Курмыш</a:t>
            </a:r>
            <a:r>
              <a:rPr lang="ru-RU" altLang="ru-RU" sz="1200" dirty="0">
                <a:latin typeface="Times New Roman" panose="02020603050405020304" pitchFamily="18" charset="0"/>
                <a:cs typeface="Times New Roman" panose="02020603050405020304" pitchFamily="18" charset="0"/>
              </a:rPr>
              <a:t>.</a:t>
            </a:r>
          </a:p>
        </p:txBody>
      </p:sp>
      <p:sp>
        <p:nvSpPr>
          <p:cNvPr id="23" name="Прямоугольник 13"/>
          <p:cNvSpPr/>
          <p:nvPr/>
        </p:nvSpPr>
        <p:spPr>
          <a:xfrm>
            <a:off x="4953000" y="7873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 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 ластануының жалпыланған көрсеткіші 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28914" y="4448306"/>
            <a:ext cx="4472585" cy="1206726"/>
            <a:chOff x="349950" y="3799939"/>
            <a:chExt cx="4472585" cy="1323528"/>
          </a:xfrm>
        </p:grpSpPr>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76825" y="6240263"/>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М.С</a:t>
            </a:r>
            <a:r>
              <a:rPr lang="ru-RU" sz="1200" b="1" i="1" dirty="0">
                <a:latin typeface="Times New Roman" panose="02020603050405020304" pitchFamily="18" charset="0"/>
                <a:cs typeface="Times New Roman" panose="02020603050405020304" pitchFamily="18" charset="0"/>
              </a:rPr>
              <a:t>.</a:t>
            </a:r>
            <a:endParaRPr lang="ru-RU" sz="1200" b="1"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1425927221"/>
              </p:ext>
            </p:extLst>
          </p:nvPr>
        </p:nvGraphicFramePr>
        <p:xfrm>
          <a:off x="5172478" y="500987"/>
          <a:ext cx="4410830" cy="762000"/>
        </p:xfrm>
        <a:graphic>
          <a:graphicData uri="http://schemas.openxmlformats.org/drawingml/2006/table">
            <a:tbl>
              <a:tblPr/>
              <a:tblGrid>
                <a:gridCol w="1264245">
                  <a:extLst>
                    <a:ext uri="{9D8B030D-6E8A-4147-A177-3AD203B41FA5}">
                      <a16:colId xmlns:a16="http://schemas.microsoft.com/office/drawing/2014/main" val="20000"/>
                    </a:ext>
                  </a:extLst>
                </a:gridCol>
                <a:gridCol w="3146585">
                  <a:extLst>
                    <a:ext uri="{9D8B030D-6E8A-4147-A177-3AD203B41FA5}">
                      <a16:colId xmlns:a16="http://schemas.microsoft.com/office/drawing/2014/main" val="20001"/>
                    </a:ext>
                  </a:extLst>
                </a:gridCol>
              </a:tblGrid>
              <a:tr h="108887">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5664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Р &lt; 0,1</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8168">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0,1 ≤ Р &lt; 0,17</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592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0,17 ≤ Р &lt; 0,23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67780">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ru-RU" sz="900" kern="1200" dirty="0">
                          <a:solidFill>
                            <a:schemeClr val="tx1"/>
                          </a:solidFill>
                          <a:effectLst/>
                          <a:latin typeface="Times New Roman" panose="02020603050405020304" pitchFamily="18" charset="0"/>
                          <a:ea typeface="+mn-ea"/>
                          <a:cs typeface="Times New Roman" panose="02020603050405020304" pitchFamily="18" charset="0"/>
                        </a:rPr>
                        <a:t>Р ≥ 0,23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3000" y="1231513"/>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66095" y="1964545"/>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403119070"/>
              </p:ext>
            </p:extLst>
          </p:nvPr>
        </p:nvGraphicFramePr>
        <p:xfrm>
          <a:off x="5034447" y="2306735"/>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37126" y="4384856"/>
            <a:ext cx="4832348"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graphicFrame>
        <p:nvGraphicFramePr>
          <p:cNvPr id="20" name="Таблица 19"/>
          <p:cNvGraphicFramePr/>
          <p:nvPr>
            <p:extLst>
              <p:ext uri="{D42A27DB-BD31-4B8C-83A1-F6EECF244321}">
                <p14:modId xmlns:p14="http://schemas.microsoft.com/office/powerpoint/2010/main" val="958793986"/>
              </p:ext>
            </p:extLst>
          </p:nvPr>
        </p:nvGraphicFramePr>
        <p:xfrm>
          <a:off x="5159708" y="5536467"/>
          <a:ext cx="4035777" cy="792592"/>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ru-RU"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ru-RU" sz="800" dirty="0">
                          <a:latin typeface="Times New Roman" panose="02020603050405020304" pitchFamily="18" charset="0"/>
                          <a:cs typeface="Times New Roman" panose="02020603050405020304" pitchFamily="18" charset="0"/>
                        </a:rPr>
                        <a:t>7</a:t>
                      </a:r>
                      <a:r>
                        <a:rPr sz="800" dirty="0">
                          <a:latin typeface="Times New Roman" panose="02020603050405020304" pitchFamily="18" charset="0"/>
                          <a:cs typeface="Times New Roman" panose="02020603050405020304" pitchFamily="18" charset="0"/>
                        </a:rPr>
                        <a:t>5, 79-83-</a:t>
                      </a:r>
                      <a:r>
                        <a:rPr lang="ru-RU" sz="800" dirty="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4" name="Прямоугольник 23"/>
          <p:cNvSpPr/>
          <p:nvPr/>
        </p:nvSpPr>
        <p:spPr>
          <a:xfrm>
            <a:off x="122899" y="801447"/>
            <a:ext cx="4830101" cy="289951"/>
          </a:xfrm>
          <a:prstGeom prst="rect">
            <a:avLst/>
          </a:prstGeom>
        </p:spPr>
        <p:txBody>
          <a:bodyPr wrap="square">
            <a:spAutoFit/>
          </a:bodyPr>
          <a:lstStyle/>
          <a:p>
            <a:pPr algn="just">
              <a:lnSpc>
                <a:spcPct val="107000"/>
              </a:lnSpc>
              <a:spcAft>
                <a:spcPts val="800"/>
              </a:spcAft>
            </a:pPr>
            <a:r>
              <a:rPr lang="kk-KZ" sz="1200" dirty="0">
                <a:latin typeface="Times New Roman" panose="02020603050405020304" pitchFamily="18" charset="0"/>
                <a:ea typeface="Calibri" panose="020F0502020204030204" pitchFamily="34" charset="0"/>
                <a:cs typeface="Times New Roman" panose="02020603050405020304" pitchFamily="18" charset="0"/>
              </a:rPr>
              <a:t>Ауа сапасы халықтың денсаулығына қауіп төндірмейді</a:t>
            </a:r>
            <a:endParaRPr lang="ru-RU" sz="1200" dirty="0">
              <a:effectLst/>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13601</TotalTime>
  <Words>658</Words>
  <Application>Microsoft Office PowerPoint</Application>
  <PresentationFormat>Лист A4 (210x297 мм)</PresentationFormat>
  <Paragraphs>101</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2452</cp:revision>
  <cp:lastPrinted>2021-07-01T07:38:07Z</cp:lastPrinted>
  <dcterms:created xsi:type="dcterms:W3CDTF">2018-03-27T06:03:00Z</dcterms:created>
  <dcterms:modified xsi:type="dcterms:W3CDTF">2022-10-15T07:53:13Z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