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91"/>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C9345DF5-B463-41F1-8D05-4541094156BB}"/>
    <pc:docChg chg="modSld">
      <pc:chgData name="Moldir Kabdualieva" userId="df42278df007c026" providerId="LiveId" clId="{C9345DF5-B463-41F1-8D05-4541094156BB}" dt="2022-10-15T08:39:19.987" v="45"/>
      <pc:docMkLst>
        <pc:docMk/>
      </pc:docMkLst>
      <pc:sldChg chg="modSp mod">
        <pc:chgData name="Moldir Kabdualieva" userId="df42278df007c026" providerId="LiveId" clId="{C9345DF5-B463-41F1-8D05-4541094156BB}" dt="2022-10-15T08:38:44.187" v="44" actId="20577"/>
        <pc:sldMkLst>
          <pc:docMk/>
          <pc:sldMk cId="0" sldId="261"/>
        </pc:sldMkLst>
        <pc:graphicFrameChg chg="modGraphic">
          <ac:chgData name="Moldir Kabdualieva" userId="df42278df007c026" providerId="LiveId" clId="{C9345DF5-B463-41F1-8D05-4541094156BB}" dt="2022-10-15T08:38:44.187" v="44" actId="20577"/>
          <ac:graphicFrameMkLst>
            <pc:docMk/>
            <pc:sldMk cId="0" sldId="261"/>
            <ac:graphicFrameMk id="15" creationId="{94CC0974-E1E4-47F3-9A8B-49A879A3B96B}"/>
          </ac:graphicFrameMkLst>
        </pc:graphicFrameChg>
      </pc:sldChg>
      <pc:sldChg chg="modSp mod">
        <pc:chgData name="Moldir Kabdualieva" userId="df42278df007c026" providerId="LiveId" clId="{C9345DF5-B463-41F1-8D05-4541094156BB}" dt="2022-10-15T08:39:19.987" v="45"/>
        <pc:sldMkLst>
          <pc:docMk/>
          <pc:sldMk cId="334028445" sldId="265"/>
        </pc:sldMkLst>
        <pc:spChg chg="mod">
          <ac:chgData name="Moldir Kabdualieva" userId="df42278df007c026" providerId="LiveId" clId="{C9345DF5-B463-41F1-8D05-4541094156BB}" dt="2022-10-15T08:39:19.987" v="45"/>
          <ac:spMkLst>
            <pc:docMk/>
            <pc:sldMk cId="334028445" sldId="265"/>
            <ac:spMk id="1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808984"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67513848"/>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Теміртау</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3196888836"/>
              </p:ext>
            </p:extLst>
          </p:nvPr>
        </p:nvGraphicFramePr>
        <p:xfrm>
          <a:off x="307975" y="2564904"/>
          <a:ext cx="4465638" cy="2209800"/>
        </p:xfrm>
        <a:graphic>
          <a:graphicData uri="http://schemas.openxmlformats.org/drawingml/2006/table">
            <a:tbl>
              <a:tblPr/>
              <a:tblGrid>
                <a:gridCol w="4465638">
                  <a:extLst>
                    <a:ext uri="{9D8B030D-6E8A-4147-A177-3AD203B41FA5}">
                      <a16:colId xmlns:a16="http://schemas.microsoft.com/office/drawing/2014/main" val="20000"/>
                    </a:ext>
                  </a:extLst>
                </a:gridCol>
              </a:tblGrid>
              <a:tr h="195947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№288 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 БЮЛЛЕТЕНІ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zh-CN" sz="1400" b="1" i="1" dirty="0" err="1">
                          <a:solidFill>
                            <a:srgbClr val="002060"/>
                          </a:solidFill>
                          <a:latin typeface="Times New Roman" panose="02020603050405020304" pitchFamily="18" charset="0"/>
                          <a:cs typeface="Times New Roman" panose="02020603050405020304" pitchFamily="18" charset="0"/>
                        </a:rPr>
                        <a:t>Теміртау</a:t>
                      </a:r>
                      <a:r>
                        <a:rPr lang="kk-KZ" altLang="zh-CN" sz="1400" b="1" i="1" dirty="0">
                          <a:solidFill>
                            <a:srgbClr val="002060"/>
                          </a:solidFill>
                          <a:latin typeface="Times New Roman" panose="02020603050405020304" pitchFamily="18" charset="0"/>
                          <a:cs typeface="Times New Roman" panose="02020603050405020304" pitchFamily="18" charset="0"/>
                        </a:rPr>
                        <a:t> қ.</a:t>
                      </a: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15 қазан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3769083823"/>
              </p:ext>
            </p:extLst>
          </p:nvPr>
        </p:nvGraphicFramePr>
        <p:xfrm>
          <a:off x="5093494" y="6580141"/>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846504" y="3789040"/>
            <a:ext cx="4930910" cy="276999"/>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15 </a:t>
            </a:r>
            <a:r>
              <a:rPr lang="kk-KZ" altLang="ru-RU" sz="1200" b="1" dirty="0">
                <a:solidFill>
                  <a:srgbClr val="000000"/>
                </a:solidFill>
                <a:latin typeface="Times New Roman" panose="02020603050405020304" pitchFamily="18" charset="0"/>
                <a:cs typeface="Times New Roman" panose="02020603050405020304" pitchFamily="18" charset="0"/>
              </a:rPr>
              <a:t>қазан </a:t>
            </a:r>
            <a:r>
              <a:rPr lang="ru-RU" altLang="ru-RU" sz="1200" b="1" dirty="0" err="1">
                <a:latin typeface="Times New Roman" panose="02020603050405020304" pitchFamily="18" charset="0"/>
                <a:cs typeface="Times New Roman" panose="02020603050405020304" pitchFamily="18" charset="0"/>
              </a:rPr>
              <a:t>Теміртау</a:t>
            </a:r>
            <a:r>
              <a:rPr lang="ru-RU" altLang="ru-RU" sz="1200" b="1" dirty="0">
                <a:latin typeface="Times New Roman" panose="02020603050405020304" pitchFamily="18" charset="0"/>
                <a:cs typeface="Times New Roman" panose="02020603050405020304" pitchFamily="18" charset="0"/>
              </a:rPr>
              <a:t>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r>
              <a:rPr lang="ru-RU" altLang="ru-RU" sz="1200" b="1" dirty="0">
                <a:latin typeface="Times New Roman" panose="02020603050405020304" pitchFamily="18" charset="0"/>
                <a:cs typeface="Times New Roman" panose="02020603050405020304" pitchFamily="18" charset="0"/>
              </a:rPr>
              <a:t> </a:t>
            </a: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1968534450"/>
              </p:ext>
            </p:extLst>
          </p:nvPr>
        </p:nvGraphicFramePr>
        <p:xfrm>
          <a:off x="4880993" y="4084276"/>
          <a:ext cx="4840520" cy="2499360"/>
        </p:xfrm>
        <a:graphic>
          <a:graphicData uri="http://schemas.openxmlformats.org/drawingml/2006/table">
            <a:tbl>
              <a:tblPr firstRow="1" bandRow="1">
                <a:tableStyleId>{5C22544A-7EE6-4342-B048-85BDC9FD1C3A}</a:tableStyleId>
              </a:tblPr>
              <a:tblGrid>
                <a:gridCol w="1964407">
                  <a:extLst>
                    <a:ext uri="{9D8B030D-6E8A-4147-A177-3AD203B41FA5}">
                      <a16:colId xmlns:a16="http://schemas.microsoft.com/office/drawing/2014/main" val="3583770891"/>
                    </a:ext>
                  </a:extLst>
                </a:gridCol>
                <a:gridCol w="1430305">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537076">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38701">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66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38701">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67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38701">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35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38701">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3605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38701">
                <a:tc>
                  <a:txBody>
                    <a:bodyPr/>
                    <a:lstStyle/>
                    <a:p>
                      <a:r>
                        <a:rPr lang="ru-RU" sz="1000" dirty="0">
                          <a:solidFill>
                            <a:schemeClr val="tx1"/>
                          </a:solidFill>
                          <a:latin typeface="Times New Roman" panose="02020603050405020304" pitchFamily="18" charset="0"/>
                          <a:cs typeface="Times New Roman" panose="02020603050405020304" pitchFamily="18" charset="0"/>
                        </a:rPr>
                        <a:t>Диоксид азота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ru-RU" sz="1000" b="0" i="0" u="none" strike="noStrike" dirty="0">
                          <a:solidFill>
                            <a:srgbClr val="000000"/>
                          </a:solidFill>
                          <a:effectLst/>
                          <a:latin typeface="Times New Roman" panose="02020603050405020304" pitchFamily="18" charset="0"/>
                        </a:rPr>
                        <a:t>150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ru-RU" sz="1000" b="0" i="0" u="none" strike="noStrike" dirty="0">
                          <a:solidFill>
                            <a:srgbClr val="000000"/>
                          </a:solidFill>
                          <a:effectLst/>
                          <a:latin typeface="Times New Roman" panose="02020603050405020304" pitchFamily="18" charset="0"/>
                        </a:rPr>
                        <a:t>0,7</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04227911"/>
                  </a:ext>
                </a:extLst>
              </a:tr>
              <a:tr h="238701">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110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0,3</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1097977"/>
                  </a:ext>
                </a:extLst>
              </a:tr>
              <a:tr h="238701">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22</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2,8</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33118408"/>
                  </a:ext>
                </a:extLst>
              </a:tr>
              <a:tr h="238701">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6</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0,03</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1713089"/>
                  </a:ext>
                </a:extLst>
              </a:tr>
            </a:tbl>
          </a:graphicData>
        </a:graphic>
      </p:graphicFrame>
      <p:sp>
        <p:nvSpPr>
          <p:cNvPr id="20" name="Прямоугольник 19"/>
          <p:cNvSpPr/>
          <p:nvPr/>
        </p:nvSpPr>
        <p:spPr>
          <a:xfrm>
            <a:off x="4797468" y="128385"/>
            <a:ext cx="4979946" cy="1785104"/>
          </a:xfrm>
          <a:prstGeom prst="rect">
            <a:avLst/>
          </a:prstGeom>
        </p:spPr>
        <p:txBody>
          <a:bodyPr wrap="square">
            <a:spAutoFit/>
          </a:bodyPr>
          <a:lstStyle/>
          <a:p>
            <a:pPr lvl="0" algn="ctr"/>
            <a:r>
              <a:rPr lang="ru-RU" altLang="ru-RU" sz="1100" b="1" dirty="0" err="1">
                <a:latin typeface="Times New Roman" panose="02020603050405020304" pitchFamily="18" charset="0"/>
                <a:cs typeface="Times New Roman" panose="02020603050405020304" pitchFamily="18" charset="0"/>
              </a:rPr>
              <a:t>Теміртау</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қаласы</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бойынша</a:t>
            </a:r>
            <a:endParaRPr lang="ru-RU" altLang="ru-RU" sz="1100" b="1" dirty="0">
              <a:latin typeface="Times New Roman" panose="02020603050405020304" pitchFamily="18" charset="0"/>
              <a:cs typeface="Times New Roman" panose="02020603050405020304" pitchFamily="18" charset="0"/>
            </a:endParaRPr>
          </a:p>
          <a:p>
            <a:pPr lvl="0" algn="ctr"/>
            <a:r>
              <a:rPr lang="en-US" altLang="ru-RU" sz="1100" b="1" dirty="0">
                <a:solidFill>
                  <a:srgbClr val="000000"/>
                </a:solidFill>
                <a:latin typeface="Times New Roman" panose="02020603050405020304" pitchFamily="18" charset="0"/>
                <a:cs typeface="Times New Roman" panose="02020603050405020304" pitchFamily="18" charset="0"/>
              </a:rPr>
              <a:t>1</a:t>
            </a:r>
            <a:r>
              <a:rPr lang="kk-KZ" altLang="ru-RU" sz="1100" b="1" dirty="0">
                <a:solidFill>
                  <a:srgbClr val="000000"/>
                </a:solidFill>
                <a:latin typeface="Times New Roman" panose="02020603050405020304" pitchFamily="18" charset="0"/>
                <a:cs typeface="Times New Roman" panose="02020603050405020304" pitchFamily="18" charset="0"/>
              </a:rPr>
              <a:t>6 қазанға арналған ауа-райы болжамы</a:t>
            </a:r>
            <a:endParaRPr lang="ru-RU" altLang="ru-RU" sz="1100" b="1" dirty="0">
              <a:solidFill>
                <a:srgbClr val="000000"/>
              </a:solidFill>
              <a:latin typeface="Times New Roman" panose="02020603050405020304" pitchFamily="18" charset="0"/>
              <a:cs typeface="Times New Roman" panose="02020603050405020304" pitchFamily="18" charset="0"/>
            </a:endParaRPr>
          </a:p>
          <a:p>
            <a:pPr lvl="0" algn="ct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15 </a:t>
            </a:r>
            <a:r>
              <a:rPr lang="ru-RU" altLang="ru-RU" sz="1100" b="1" dirty="0" err="1">
                <a:solidFill>
                  <a:srgbClr val="000000"/>
                </a:solidFill>
                <a:latin typeface="Times New Roman" panose="02020603050405020304" pitchFamily="18" charset="0"/>
                <a:cs typeface="Times New Roman" panose="02020603050405020304" pitchFamily="18" charset="0"/>
              </a:rPr>
              <a:t>қазан</a:t>
            </a:r>
            <a:r>
              <a:rPr lang="ru-RU" altLang="ru-RU" sz="1100" b="1" dirty="0">
                <a:solidFill>
                  <a:srgbClr val="000000"/>
                </a:solidFill>
                <a:latin typeface="Times New Roman" panose="02020603050405020304" pitchFamily="18" charset="0"/>
                <a:cs typeface="Times New Roman" panose="02020603050405020304" pitchFamily="18" charset="0"/>
              </a:rPr>
              <a:t>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21-ден 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a:t>
            </a:r>
            <a:r>
              <a:rPr lang="en-US" altLang="ru-RU" sz="1100" b="1" dirty="0">
                <a:solidFill>
                  <a:srgbClr val="000000"/>
                </a:solidFill>
                <a:latin typeface="Times New Roman" panose="02020603050405020304" pitchFamily="18" charset="0"/>
                <a:cs typeface="Times New Roman" panose="02020603050405020304" pitchFamily="18" charset="0"/>
              </a:rPr>
              <a:t>1</a:t>
            </a:r>
            <a:r>
              <a:rPr lang="kk-KZ" altLang="ru-RU" sz="1100" b="1" dirty="0">
                <a:solidFill>
                  <a:srgbClr val="000000"/>
                </a:solidFill>
                <a:latin typeface="Times New Roman" panose="02020603050405020304" pitchFamily="18" charset="0"/>
                <a:cs typeface="Times New Roman" panose="02020603050405020304" pitchFamily="18" charset="0"/>
              </a:rPr>
              <a:t>6 қазан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21-ге </a:t>
            </a:r>
            <a:r>
              <a:rPr lang="ru-RU" altLang="ru-RU" sz="1100" b="1" dirty="0" err="1">
                <a:solidFill>
                  <a:srgbClr val="000000"/>
                </a:solidFill>
                <a:latin typeface="Times New Roman" panose="02020603050405020304" pitchFamily="18" charset="0"/>
                <a:cs typeface="Times New Roman" panose="02020603050405020304" pitchFamily="18" charset="0"/>
              </a:rPr>
              <a:t>дейін</a:t>
            </a:r>
            <a:r>
              <a:rPr lang="ru-RU" altLang="ru-RU" sz="1100" b="1" dirty="0">
                <a:solidFill>
                  <a:srgbClr val="000000"/>
                </a:solidFill>
                <a:latin typeface="Times New Roman" panose="02020603050405020304" pitchFamily="18" charset="0"/>
                <a:cs typeface="Times New Roman" panose="02020603050405020304" pitchFamily="18" charset="0"/>
              </a:rPr>
              <a:t>.</a:t>
            </a:r>
            <a:r>
              <a:rPr lang="ru-RU" sz="1100" b="1" dirty="0">
                <a:solidFill>
                  <a:srgbClr val="000000"/>
                </a:solidFill>
                <a:latin typeface="Times New Roman" panose="02020603050405020304" pitchFamily="18" charset="0"/>
                <a:cs typeface="Times New Roman" panose="02020603050405020304" pitchFamily="18" charset="0"/>
                <a:sym typeface="+mn-ea"/>
              </a:rPr>
              <a:t>  </a:t>
            </a:r>
          </a:p>
          <a:p>
            <a:pPr lvl="0" algn="just"/>
            <a:r>
              <a:rPr lang="ru-RU" sz="1100" dirty="0" err="1">
                <a:latin typeface="Times New Roman" pitchFamily="18" charset="0"/>
                <a:cs typeface="Times New Roman" pitchFamily="18" charset="0"/>
              </a:rPr>
              <a:t>Көшпелі</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жауын-шашынсыз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Оңтүстік-батыс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5-10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2-4, </a:t>
            </a:r>
            <a:r>
              <a:rPr lang="ru-RU" sz="1100" dirty="0" err="1">
                <a:latin typeface="Times New Roman" pitchFamily="18" charset="0"/>
                <a:cs typeface="Times New Roman" pitchFamily="18" charset="0"/>
              </a:rPr>
              <a:t>күндіз</a:t>
            </a:r>
            <a:r>
              <a:rPr lang="ru-RU" sz="1100" dirty="0">
                <a:latin typeface="Times New Roman" pitchFamily="18" charset="0"/>
                <a:cs typeface="Times New Roman" pitchFamily="18" charset="0"/>
              </a:rPr>
              <a:t> 13-15 градус </a:t>
            </a:r>
            <a:r>
              <a:rPr lang="ru-RU" sz="1100" dirty="0" err="1">
                <a:latin typeface="Times New Roman" pitchFamily="18" charset="0"/>
                <a:cs typeface="Times New Roman" pitchFamily="18" charset="0"/>
              </a:rPr>
              <a:t>жылы</a:t>
            </a:r>
            <a:r>
              <a:rPr lang="ru-RU" sz="1100" dirty="0">
                <a:latin typeface="Times New Roman" pitchFamily="18" charset="0"/>
                <a:cs typeface="Times New Roman" pitchFamily="18" charset="0"/>
              </a:rPr>
              <a:t>. </a:t>
            </a:r>
            <a:endParaRPr lang="kk-KZ" altLang="ru-RU" sz="1100" b="1" dirty="0">
              <a:solidFill>
                <a:srgbClr val="000000"/>
              </a:solidFill>
              <a:latin typeface="Times New Roman" panose="02020603050405020304" pitchFamily="18" charset="0"/>
              <a:cs typeface="Times New Roman" panose="02020603050405020304" pitchFamily="18" charset="0"/>
            </a:endParaRPr>
          </a:p>
          <a:p>
            <a:pPr lvl="0" algn="ctr"/>
            <a:endParaRPr lang="kk-KZ" altLang="ru-RU" sz="1100" b="1" dirty="0">
              <a:solidFill>
                <a:srgbClr val="000000"/>
              </a:solidFill>
              <a:latin typeface="Times New Roman" panose="02020603050405020304" pitchFamily="18" charset="0"/>
              <a:cs typeface="Times New Roman" panose="02020603050405020304" pitchFamily="18" charset="0"/>
            </a:endParaRPr>
          </a:p>
          <a:p>
            <a:pPr lvl="0" algn="ctr"/>
            <a:r>
              <a:rPr lang="kk-KZ" altLang="ru-RU" sz="1100" b="1" dirty="0">
                <a:solidFill>
                  <a:srgbClr val="000000"/>
                </a:solidFill>
                <a:latin typeface="Times New Roman" panose="02020603050405020304" pitchFamily="18" charset="0"/>
                <a:cs typeface="Times New Roman" panose="02020603050405020304" pitchFamily="18" charset="0"/>
              </a:rPr>
              <a:t>17 қазанға </a:t>
            </a: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endParaRPr lang="ru-RU" sz="1100" dirty="0">
              <a:latin typeface="Times New Roman" pitchFamily="18" charset="0"/>
              <a:cs typeface="Times New Roman" pitchFamily="18" charset="0"/>
            </a:endParaRPr>
          </a:p>
          <a:p>
            <a:pPr lvl="0" indent="182563" algn="ctr"/>
            <a:r>
              <a:rPr lang="ru-RU" sz="1100" b="1" dirty="0">
                <a:solidFill>
                  <a:srgbClr val="000000"/>
                </a:solidFill>
                <a:latin typeface="Times New Roman" panose="02020603050405020304" pitchFamily="18" charset="0"/>
                <a:cs typeface="Times New Roman" panose="02020603050405020304" pitchFamily="18" charset="0"/>
              </a:rPr>
              <a:t>2022 ж</a:t>
            </a:r>
            <a:r>
              <a:rPr lang="kk-KZ" sz="1100" b="1" dirty="0">
                <a:solidFill>
                  <a:srgbClr val="000000"/>
                </a:solidFill>
                <a:latin typeface="Times New Roman" panose="02020603050405020304" pitchFamily="18" charset="0"/>
                <a:cs typeface="Times New Roman" panose="02020603050405020304" pitchFamily="18" charset="0"/>
              </a:rPr>
              <a:t>. </a:t>
            </a:r>
            <a:r>
              <a:rPr lang="en-US" sz="1100" b="1" dirty="0">
                <a:solidFill>
                  <a:srgbClr val="000000"/>
                </a:solidFill>
                <a:latin typeface="Times New Roman" panose="02020603050405020304" pitchFamily="18" charset="0"/>
                <a:cs typeface="Times New Roman" panose="02020603050405020304" pitchFamily="18" charset="0"/>
              </a:rPr>
              <a:t>1</a:t>
            </a:r>
            <a:r>
              <a:rPr lang="kk-KZ" sz="1100" b="1" dirty="0">
                <a:solidFill>
                  <a:srgbClr val="000000"/>
                </a:solidFill>
                <a:latin typeface="Times New Roman" panose="02020603050405020304" pitchFamily="18" charset="0"/>
                <a:cs typeface="Times New Roman" panose="02020603050405020304" pitchFamily="18" charset="0"/>
              </a:rPr>
              <a:t>6 қазан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21-ден </a:t>
            </a:r>
            <a:r>
              <a:rPr lang="ru-RU" sz="1100" b="1" dirty="0" err="1">
                <a:solidFill>
                  <a:srgbClr val="000000"/>
                </a:solidFill>
                <a:latin typeface="Times New Roman" panose="02020603050405020304" pitchFamily="18" charset="0"/>
                <a:cs typeface="Times New Roman" panose="02020603050405020304" pitchFamily="18" charset="0"/>
              </a:rPr>
              <a:t>бастап</a:t>
            </a:r>
            <a:r>
              <a:rPr lang="ru-RU" sz="1100" b="1" dirty="0">
                <a:solidFill>
                  <a:srgbClr val="000000"/>
                </a:solidFill>
                <a:latin typeface="Times New Roman" panose="02020603050405020304" pitchFamily="18" charset="0"/>
                <a:cs typeface="Times New Roman" panose="02020603050405020304" pitchFamily="18" charset="0"/>
              </a:rPr>
              <a:t> 17 </a:t>
            </a:r>
            <a:r>
              <a:rPr lang="ru-RU" sz="1100" b="1" dirty="0" err="1">
                <a:solidFill>
                  <a:srgbClr val="000000"/>
                </a:solidFill>
                <a:latin typeface="Times New Roman" panose="02020603050405020304" pitchFamily="18" charset="0"/>
                <a:cs typeface="Times New Roman" panose="02020603050405020304" pitchFamily="18" charset="0"/>
              </a:rPr>
              <a:t>қазан</a:t>
            </a:r>
            <a:r>
              <a:rPr lang="ru-RU" sz="1100" b="1" dirty="0">
                <a:solidFill>
                  <a:srgbClr val="000000"/>
                </a:solidFill>
                <a:latin typeface="Times New Roman" panose="02020603050405020304" pitchFamily="18" charset="0"/>
                <a:cs typeface="Times New Roman" panose="02020603050405020304" pitchFamily="18" charset="0"/>
              </a:rPr>
              <a:t>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09-ға </a:t>
            </a:r>
            <a:r>
              <a:rPr lang="ru-RU" sz="1100" b="1" dirty="0" err="1">
                <a:solidFill>
                  <a:srgbClr val="000000"/>
                </a:solidFill>
                <a:latin typeface="Times New Roman" panose="02020603050405020304" pitchFamily="18" charset="0"/>
                <a:cs typeface="Times New Roman" panose="02020603050405020304" pitchFamily="18" charset="0"/>
              </a:rPr>
              <a:t>дейін</a:t>
            </a:r>
            <a:endParaRPr lang="ru-RU" sz="1100" dirty="0">
              <a:latin typeface="Times New Roman" pitchFamily="18" charset="0"/>
              <a:cs typeface="Times New Roman" pitchFamily="18" charset="0"/>
            </a:endParaRPr>
          </a:p>
          <a:p>
            <a:pPr lvl="0" algn="just"/>
            <a:r>
              <a:rPr lang="ru-RU" sz="1100" dirty="0" err="1">
                <a:latin typeface="Times New Roman" pitchFamily="18" charset="0"/>
                <a:cs typeface="Times New Roman" pitchFamily="18" charset="0"/>
              </a:rPr>
              <a:t>Көшпелі</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аздаған</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жаңбыр</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Оңтүстік-батыс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5-10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1-3 градус </a:t>
            </a:r>
            <a:r>
              <a:rPr lang="ru-RU" sz="1100" dirty="0" err="1">
                <a:latin typeface="Times New Roman" pitchFamily="18" charset="0"/>
                <a:cs typeface="Times New Roman" pitchFamily="18" charset="0"/>
              </a:rPr>
              <a:t>жылы</a:t>
            </a:r>
            <a:r>
              <a:rPr lang="ru-RU" sz="1100" dirty="0">
                <a:latin typeface="Times New Roman" pitchFamily="18" charset="0"/>
                <a:cs typeface="Times New Roman" pitchFamily="18" charset="0"/>
              </a:rPr>
              <a:t>.</a:t>
            </a:r>
          </a:p>
        </p:txBody>
      </p:sp>
      <p:sp>
        <p:nvSpPr>
          <p:cNvPr id="22" name="TextBox 13"/>
          <p:cNvSpPr txBox="1"/>
          <p:nvPr/>
        </p:nvSpPr>
        <p:spPr>
          <a:xfrm>
            <a:off x="4971874" y="2780928"/>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21" name="TextBox 13"/>
          <p:cNvSpPr txBox="1"/>
          <p:nvPr/>
        </p:nvSpPr>
        <p:spPr>
          <a:xfrm>
            <a:off x="4827953" y="2132856"/>
            <a:ext cx="4952554" cy="600164"/>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100" dirty="0">
                <a:solidFill>
                  <a:schemeClr val="tx1"/>
                </a:solidFill>
                <a:latin typeface="Times New Roman" panose="02020603050405020304" pitchFamily="18" charset="0"/>
                <a:cs typeface="Times New Roman" panose="02020603050405020304" pitchFamily="18" charset="0"/>
              </a:rPr>
              <a:t>2022 </a:t>
            </a:r>
            <a:r>
              <a:rPr lang="ru-RU" sz="1100" dirty="0" err="1">
                <a:solidFill>
                  <a:schemeClr val="tx1"/>
                </a:solidFill>
                <a:latin typeface="Times New Roman" panose="02020603050405020304" pitchFamily="18" charset="0"/>
                <a:cs typeface="Times New Roman" panose="02020603050405020304" pitchFamily="18" charset="0"/>
              </a:rPr>
              <a:t>жылғы</a:t>
            </a:r>
            <a:r>
              <a:rPr lang="ru-RU" sz="1100" dirty="0">
                <a:solidFill>
                  <a:schemeClr val="tx1"/>
                </a:solidFill>
                <a:latin typeface="Times New Roman" panose="02020603050405020304" pitchFamily="18" charset="0"/>
                <a:cs typeface="Times New Roman" panose="02020603050405020304" pitchFamily="18" charset="0"/>
              </a:rPr>
              <a:t> </a:t>
            </a:r>
            <a:r>
              <a:rPr lang="en-US" sz="1100" dirty="0">
                <a:solidFill>
                  <a:schemeClr val="tx1"/>
                </a:solidFill>
                <a:latin typeface="Times New Roman" panose="02020603050405020304" pitchFamily="18" charset="0"/>
                <a:cs typeface="Times New Roman" panose="02020603050405020304" pitchFamily="18" charset="0"/>
              </a:rPr>
              <a:t>1</a:t>
            </a:r>
            <a:r>
              <a:rPr lang="kk-KZ" sz="1100" dirty="0">
                <a:solidFill>
                  <a:schemeClr val="tx1"/>
                </a:solidFill>
                <a:latin typeface="Times New Roman" panose="02020603050405020304" pitchFamily="18" charset="0"/>
                <a:cs typeface="Times New Roman" panose="02020603050405020304" pitchFamily="18" charset="0"/>
              </a:rPr>
              <a:t>6</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қазан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тәуілік</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a:t>
            </a:r>
            <a:r>
              <a:rPr lang="ru-RU" sz="1100" dirty="0">
                <a:solidFill>
                  <a:schemeClr val="tx1"/>
                </a:solidFill>
                <a:latin typeface="Times New Roman" panose="02020603050405020304" pitchFamily="18" charset="0"/>
                <a:cs typeface="Times New Roman" panose="02020603050405020304" pitchFamily="18" charset="0"/>
              </a:rPr>
              <a:t>, 17 </a:t>
            </a:r>
            <a:r>
              <a:rPr lang="ru-RU" sz="1100" dirty="0" err="1">
                <a:solidFill>
                  <a:schemeClr val="tx1"/>
                </a:solidFill>
                <a:latin typeface="Times New Roman" panose="02020603050405020304" pitchFamily="18" charset="0"/>
                <a:cs typeface="Times New Roman" panose="02020603050405020304" pitchFamily="18" charset="0"/>
              </a:rPr>
              <a:t>қазан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түнде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метеорологиялық</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жағдайлар</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атмосферасында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ластаушы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заттардың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сейілуіне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етеді</a:t>
            </a:r>
            <a:r>
              <a:rPr lang="ru-RU" sz="1100" dirty="0">
                <a:solidFill>
                  <a:schemeClr val="tx1"/>
                </a:solidFill>
                <a:latin typeface="Times New Roman" panose="02020603050405020304" pitchFamily="18" charset="0"/>
                <a:cs typeface="Times New Roman" panose="02020603050405020304" pitchFamily="18" charset="0"/>
              </a:rPr>
              <a:t>. </a:t>
            </a:r>
          </a:p>
          <a:p>
            <a:pPr lvl="0" algn="just"/>
            <a:r>
              <a:rPr lang="ru-RU" sz="1100" dirty="0" err="1">
                <a:solidFill>
                  <a:schemeClr val="tx1"/>
                </a:solidFill>
                <a:latin typeface="Times New Roman" panose="02020603050405020304" pitchFamily="18" charset="0"/>
                <a:cs typeface="Times New Roman" panose="02020603050405020304" pitchFamily="18" charset="0"/>
              </a:rPr>
              <a:t>Жалпы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бойынша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ауаның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төмендейді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деп</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күтілед</a:t>
            </a:r>
            <a:r>
              <a:rPr lang="kk-KZ" sz="1100" dirty="0">
                <a:solidFill>
                  <a:schemeClr val="tx1"/>
                </a:solidFill>
                <a:latin typeface="Times New Roman" panose="02020603050405020304" pitchFamily="18" charset="0"/>
                <a:cs typeface="Times New Roman" panose="02020603050405020304" pitchFamily="18" charset="0"/>
              </a:rPr>
              <a:t>і</a:t>
            </a:r>
            <a:r>
              <a:rPr lang="ru-RU" sz="11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848295"/>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32211" y="4587619"/>
            <a:ext cx="4661089" cy="1384995"/>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Теміртау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en-US" altLang="ru-RU" sz="1200" dirty="0">
                <a:solidFill>
                  <a:srgbClr val="000000"/>
                </a:solidFill>
                <a:latin typeface="Times New Roman" panose="02020603050405020304" pitchFamily="18" charset="0"/>
                <a:cs typeface="Times New Roman" panose="02020603050405020304" pitchFamily="18" charset="0"/>
              </a:rPr>
              <a:t> – </a:t>
            </a:r>
            <a:r>
              <a:rPr lang="kk-KZ" altLang="ru-RU" sz="1200" dirty="0">
                <a:solidFill>
                  <a:srgbClr val="000000"/>
                </a:solidFill>
                <a:latin typeface="Times New Roman" panose="02020603050405020304" pitchFamily="18" charset="0"/>
                <a:cs typeface="Times New Roman" panose="02020603050405020304" pitchFamily="18" charset="0"/>
              </a:rPr>
              <a:t>Колхозная көшесі, 23</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6 </a:t>
            </a:r>
            <a:r>
              <a:rPr lang="ru-RU" altLang="ru-RU" sz="1200" dirty="0" err="1">
                <a:solidFill>
                  <a:srgbClr val="000000"/>
                </a:solidFill>
                <a:latin typeface="Times New Roman" panose="02020603050405020304" pitchFamily="18" charset="0"/>
                <a:cs typeface="Times New Roman" panose="02020603050405020304" pitchFamily="18" charset="0"/>
              </a:rPr>
              <a:t>шағын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ауданы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Опан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шоқысы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ішетін</a:t>
            </a:r>
            <a:r>
              <a:rPr lang="ru-RU" altLang="ru-RU" sz="1200" dirty="0">
                <a:solidFill>
                  <a:srgbClr val="000000"/>
                </a:solidFill>
                <a:latin typeface="Times New Roman" panose="02020603050405020304" pitchFamily="18" charset="0"/>
                <a:cs typeface="Times New Roman" panose="02020603050405020304" pitchFamily="18" charset="0"/>
              </a:rPr>
              <a:t> су </a:t>
            </a:r>
            <a:r>
              <a:rPr lang="ru-RU" altLang="ru-RU" sz="1200" dirty="0" err="1">
                <a:solidFill>
                  <a:srgbClr val="000000"/>
                </a:solidFill>
                <a:latin typeface="Times New Roman" panose="02020603050405020304" pitchFamily="18" charset="0"/>
                <a:cs typeface="Times New Roman" panose="02020603050405020304" pitchFamily="18" charset="0"/>
              </a:rPr>
              <a:t>резервуарының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аумағы</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ru-RU" altLang="ru-RU" sz="1200" dirty="0">
                <a:solidFill>
                  <a:srgbClr val="000000"/>
                </a:solidFill>
                <a:latin typeface="Times New Roman" panose="02020603050405020304" pitchFamily="18" charset="0"/>
                <a:cs typeface="Times New Roman" panose="02020603050405020304" pitchFamily="18" charset="0"/>
              </a:rPr>
              <a:t>№ 5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3 «А» </a:t>
            </a:r>
            <a:r>
              <a:rPr lang="ru-RU" altLang="ru-RU" sz="1200" dirty="0" err="1">
                <a:solidFill>
                  <a:srgbClr val="000000"/>
                </a:solidFill>
                <a:latin typeface="Times New Roman" panose="02020603050405020304" pitchFamily="18" charset="0"/>
                <a:cs typeface="Times New Roman" panose="02020603050405020304" pitchFamily="18" charset="0"/>
              </a:rPr>
              <a:t>шағын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ауданы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құтқару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станциясының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ауданы</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Фурманов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5.</a:t>
            </a:r>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37125" y="48239"/>
            <a:ext cx="4840288"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083328" y="4346541"/>
            <a:ext cx="4305072" cy="1913221"/>
            <a:chOff x="517463" y="3799939"/>
            <a:chExt cx="4305072" cy="2098406"/>
          </a:xfrm>
        </p:grpSpPr>
        <p:graphicFrame>
          <p:nvGraphicFramePr>
            <p:cNvPr id="26" name="Таблица 25"/>
            <p:cNvGraphicFramePr/>
            <p:nvPr>
              <p:extLst>
                <p:ext uri="{D42A27DB-BD31-4B8C-83A1-F6EECF244321}">
                  <p14:modId xmlns:p14="http://schemas.microsoft.com/office/powerpoint/2010/main" val="733286916"/>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en-US"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info@meteo.kz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en-US" sz="800" dirty="0">
                            <a:latin typeface="Times New Roman" panose="02020603050405020304" pitchFamily="18" charset="0"/>
                            <a:cs typeface="Times New Roman" panose="02020603050405020304" pitchFamily="18" charset="0"/>
                          </a:rPr>
                          <a:t>26</a:t>
                        </a:r>
                        <a:r>
                          <a:rPr sz="800" dirty="0">
                            <a:latin typeface="Times New Roman" panose="02020603050405020304" pitchFamily="18" charset="0"/>
                            <a:cs typeface="Times New Roman" panose="02020603050405020304" pitchFamily="18" charset="0"/>
                          </a:rPr>
                          <a:t>, 79-83-</a:t>
                        </a:r>
                        <a:r>
                          <a:rPr lang="en-US" sz="800" dirty="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517463" y="4161401"/>
              <a:ext cx="2165978" cy="877674"/>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ea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ea typeface="Times New Roman" panose="02020603050405020304" pitchFamily="18" charset="0"/>
                </a:rPr>
                <a:t>:</a:t>
              </a:r>
            </a:p>
          </p:txBody>
        </p:sp>
      </p:grpSp>
      <p:sp>
        <p:nvSpPr>
          <p:cNvPr id="29" name="Прямоугольник 11"/>
          <p:cNvSpPr/>
          <p:nvPr/>
        </p:nvSpPr>
        <p:spPr>
          <a:xfrm>
            <a:off x="4953000" y="6494305"/>
            <a:ext cx="4846088"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09244" y="6259762"/>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Қабдуалиева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3396359614"/>
              </p:ext>
            </p:extLst>
          </p:nvPr>
        </p:nvGraphicFramePr>
        <p:xfrm>
          <a:off x="5292291" y="487954"/>
          <a:ext cx="4167505" cy="772416"/>
        </p:xfrm>
        <a:graphic>
          <a:graphicData uri="http://schemas.openxmlformats.org/drawingml/2006/table">
            <a:tbl>
              <a:tblPr/>
              <a:tblGrid>
                <a:gridCol w="1205806">
                  <a:extLst>
                    <a:ext uri="{9D8B030D-6E8A-4147-A177-3AD203B41FA5}">
                      <a16:colId xmlns:a16="http://schemas.microsoft.com/office/drawing/2014/main" val="20000"/>
                    </a:ext>
                  </a:extLst>
                </a:gridCol>
                <a:gridCol w="2961699">
                  <a:extLst>
                    <a:ext uri="{9D8B030D-6E8A-4147-A177-3AD203B41FA5}">
                      <a16:colId xmlns:a16="http://schemas.microsoft.com/office/drawing/2014/main" val="20001"/>
                    </a:ext>
                  </a:extLst>
                </a:gridCol>
              </a:tblGrid>
              <a:tr h="11186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9921">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0,23</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84974">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0,23 ≤ Р &lt; 0,3</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4533">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0,3 ≤ Р &lt; 0,38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9573">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0,38</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38247" y="1228623"/>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76390" y="1978791"/>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1508106497"/>
              </p:ext>
            </p:extLst>
          </p:nvPr>
        </p:nvGraphicFramePr>
        <p:xfrm>
          <a:off x="5072971" y="2314082"/>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2434" y="4388953"/>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14597</TotalTime>
  <Words>617</Words>
  <Application>Microsoft Office PowerPoint</Application>
  <PresentationFormat>Лист A4 (210x297 мм)</PresentationFormat>
  <Paragraphs>102</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2473</cp:revision>
  <cp:lastPrinted>2021-07-01T03:56:27Z</cp:lastPrinted>
  <dcterms:created xsi:type="dcterms:W3CDTF">2018-03-27T06:03:00Z</dcterms:created>
  <dcterms:modified xsi:type="dcterms:W3CDTF">2022-10-15T08:39:23Z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