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4" d="100"/>
          <a:sy n="74" d="100"/>
        </p:scale>
        <p:origin x="66" y="7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690164977"/>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286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13 қазан </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2308324"/>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14</a:t>
            </a:r>
            <a:r>
              <a:rPr lang="kk-KZ" sz="1200" b="1" dirty="0">
                <a:solidFill>
                  <a:srgbClr val="000000"/>
                </a:solidFill>
                <a:latin typeface="Times New Roman" panose="02020603050405020304" pitchFamily="18" charset="0"/>
                <a:cs typeface="Times New Roman" panose="02020603050405020304" pitchFamily="18" charset="0"/>
              </a:rPr>
              <a:t> қазанға</a:t>
            </a:r>
            <a:endParaRPr 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13 </a:t>
            </a:r>
            <a:r>
              <a:rPr lang="ru-RU" sz="1200" b="1" dirty="0" err="1">
                <a:solidFill>
                  <a:srgbClr val="000000"/>
                </a:solidFill>
                <a:latin typeface="Times New Roman" panose="02020603050405020304" pitchFamily="18" charset="0"/>
                <a:cs typeface="Times New Roman" panose="02020603050405020304" pitchFamily="18" charset="0"/>
              </a:rPr>
              <a:t>қазанның</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14 </a:t>
            </a:r>
            <a:r>
              <a:rPr lang="ru-RU" sz="1200" b="1" dirty="0" err="1">
                <a:solidFill>
                  <a:srgbClr val="000000"/>
                </a:solidFill>
                <a:latin typeface="Times New Roman" panose="02020603050405020304" pitchFamily="18" charset="0"/>
                <a:cs typeface="Times New Roman" panose="02020603050405020304" pitchFamily="18" charset="0"/>
              </a:rPr>
              <a:t>қазанның</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жауын-шашынсыз. Жел 5-10 </a:t>
            </a:r>
            <a:r>
              <a:rPr lang="ru-RU" sz="1200" dirty="0">
                <a:solidFill>
                  <a:prstClr val="black"/>
                </a:solidFill>
                <a:latin typeface="Times New Roman" pitchFamily="18" charset="0"/>
                <a:cs typeface="Times New Roman" pitchFamily="18" charset="0"/>
              </a:rPr>
              <a:t>м/с. </a:t>
            </a:r>
            <a:r>
              <a:rPr lang="kk-KZ" sz="1200" dirty="0">
                <a:solidFill>
                  <a:prstClr val="black"/>
                </a:solidFill>
                <a:latin typeface="Times New Roman" pitchFamily="18" charset="0"/>
                <a:cs typeface="Times New Roman" pitchFamily="18" charset="0"/>
              </a:rPr>
              <a:t>Ауаның температурасы түнде 5-7, күндіз 17-19 жылы.</a:t>
            </a: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15 қазанға</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14 </a:t>
            </a:r>
            <a:r>
              <a:rPr lang="ru-RU" sz="1200" b="1" dirty="0" err="1">
                <a:solidFill>
                  <a:srgbClr val="000000"/>
                </a:solidFill>
                <a:latin typeface="Times New Roman" panose="02020603050405020304" pitchFamily="18" charset="0"/>
                <a:cs typeface="Times New Roman" panose="02020603050405020304" pitchFamily="18" charset="0"/>
              </a:rPr>
              <a:t>қазанның</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15 </a:t>
            </a:r>
            <a:r>
              <a:rPr lang="ru-RU" sz="1200" b="1" dirty="0" err="1">
                <a:solidFill>
                  <a:srgbClr val="000000"/>
                </a:solidFill>
                <a:latin typeface="Times New Roman" panose="02020603050405020304" pitchFamily="18" charset="0"/>
                <a:cs typeface="Times New Roman" panose="02020603050405020304" pitchFamily="18" charset="0"/>
              </a:rPr>
              <a:t>қазанны</a:t>
            </a:r>
            <a:r>
              <a:rPr lang="kk-KZ" sz="1200" b="1" dirty="0">
                <a:solidFill>
                  <a:srgbClr val="000000"/>
                </a:solidFill>
                <a:latin typeface="Times New Roman" panose="02020603050405020304" pitchFamily="18" charset="0"/>
                <a:cs typeface="Times New Roman" panose="02020603050405020304" pitchFamily="18" charset="0"/>
              </a:rPr>
              <a:t>ң </a:t>
            </a:r>
          </a:p>
          <a:p>
            <a:pPr lvl="0"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жауын-шашынсыз. Жел 2-7 </a:t>
            </a:r>
            <a:r>
              <a:rPr lang="ru-RU" sz="1200" dirty="0">
                <a:solidFill>
                  <a:prstClr val="black"/>
                </a:solidFill>
                <a:latin typeface="Times New Roman" pitchFamily="18" charset="0"/>
                <a:cs typeface="Times New Roman" pitchFamily="18" charset="0"/>
              </a:rPr>
              <a:t>м/с. </a:t>
            </a:r>
            <a:r>
              <a:rPr lang="kk-KZ" sz="1200" dirty="0">
                <a:solidFill>
                  <a:prstClr val="black"/>
                </a:solidFill>
                <a:latin typeface="Times New Roman" pitchFamily="18" charset="0"/>
                <a:cs typeface="Times New Roman" pitchFamily="18" charset="0"/>
              </a:rPr>
              <a:t>Ауаның температурасы </a:t>
            </a:r>
            <a:r>
              <a:rPr lang="kk-KZ" sz="1200">
                <a:solidFill>
                  <a:prstClr val="black"/>
                </a:solidFill>
                <a:latin typeface="Times New Roman" pitchFamily="18" charset="0"/>
                <a:cs typeface="Times New Roman" pitchFamily="18" charset="0"/>
              </a:rPr>
              <a:t>түнде 5-7 </a:t>
            </a:r>
            <a:r>
              <a:rPr lang="kk-KZ" sz="1200" dirty="0">
                <a:solidFill>
                  <a:prstClr val="black"/>
                </a:solidFill>
                <a:latin typeface="Times New Roman" pitchFamily="18" charset="0"/>
                <a:cs typeface="Times New Roman" pitchFamily="18" charset="0"/>
              </a:rPr>
              <a:t>жылы болады.</a:t>
            </a: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096731713"/>
              </p:ext>
            </p:extLst>
          </p:nvPr>
        </p:nvGraphicFramePr>
        <p:xfrm>
          <a:off x="4983528" y="4253604"/>
          <a:ext cx="4667576" cy="1859280"/>
        </p:xfrm>
        <a:graphic>
          <a:graphicData uri="http://schemas.openxmlformats.org/drawingml/2006/table">
            <a:tbl>
              <a:tblPr firstRow="1" bandRow="1">
                <a:tableStyleId>{5C22544A-7EE6-4342-B048-85BDC9FD1C3A}</a:tableStyleId>
              </a:tblPr>
              <a:tblGrid>
                <a:gridCol w="1841680">
                  <a:extLst>
                    <a:ext uri="{9D8B030D-6E8A-4147-A177-3AD203B41FA5}">
                      <a16:colId xmlns:a16="http://schemas.microsoft.com/office/drawing/2014/main" val="3583770891"/>
                    </a:ext>
                  </a:extLst>
                </a:gridCol>
                <a:gridCol w="1387327">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29378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137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1246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127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335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25252" y="3630835"/>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13 </a:t>
            </a:r>
            <a:r>
              <a:rPr lang="ru-RU" altLang="ru-RU" sz="1200" b="1" dirty="0" err="1">
                <a:latin typeface="Times New Roman" panose="02020603050405020304" pitchFamily="18" charset="0"/>
                <a:cs typeface="Times New Roman" panose="02020603050405020304" pitchFamily="18" charset="0"/>
              </a:rPr>
              <a:t>қазандағы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20" name="TextBox 13"/>
          <p:cNvSpPr txBox="1"/>
          <p:nvPr/>
        </p:nvSpPr>
        <p:spPr>
          <a:xfrm>
            <a:off x="5025121" y="2727238"/>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79163" y="4386751"/>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695724752"/>
              </p:ext>
            </p:extLst>
          </p:nvPr>
        </p:nvGraphicFramePr>
        <p:xfrm>
          <a:off x="5317977" y="554400"/>
          <a:ext cx="4167505" cy="804672"/>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665758013"/>
              </p:ext>
            </p:extLst>
          </p:nvPr>
        </p:nvGraphicFramePr>
        <p:xfrm>
          <a:off x="5030174" y="248559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13592</TotalTime>
  <Words>525</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2394</cp:revision>
  <cp:lastPrinted>2021-07-01T07:38:07Z</cp:lastPrinted>
  <dcterms:created xsi:type="dcterms:W3CDTF">2018-03-27T06:03:00Z</dcterms:created>
  <dcterms:modified xsi:type="dcterms:W3CDTF">2022-10-13T09:35:51Z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