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xmlns="">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00"/>
    <a:srgbClr val="FA842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showGuides="1">
      <p:cViewPr varScale="1">
        <p:scale>
          <a:sx n="116" d="100"/>
          <a:sy n="116" d="100"/>
        </p:scale>
        <p:origin x="-1944" y="-114"/>
      </p:cViewPr>
      <p:guideLst>
        <p:guide orient="horz" pos="2159"/>
        <p:guide pos="310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xmlns=""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xmlns=""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xmlns=""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xmlns=""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xmlns=""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a:t>
                      </a:r>
                      <a:r>
                        <a:rPr lang="kk-KZ" altLang="x-none" sz="1600" b="1" i="1" dirty="0" smtClean="0">
                          <a:solidFill>
                            <a:srgbClr val="002060"/>
                          </a:solidFill>
                          <a:latin typeface="Times New Roman" panose="02020603050405020304" pitchFamily="18" charset="0"/>
                          <a:cs typeface="Times New Roman" panose="02020603050405020304" pitchFamily="18" charset="0"/>
                        </a:rPr>
                        <a:t>281</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08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bl>
          </a:graphicData>
        </a:graphic>
      </p:graphicFrame>
      <p:graphicFrame>
        <p:nvGraphicFramePr>
          <p:cNvPr id="24" name="Таблица 23"/>
          <p:cNvGraphicFramePr/>
          <p:nvPr>
            <p:extLst>
              <p:ext uri="{D42A27DB-BD31-4B8C-83A1-F6EECF244321}">
                <p14:modId xmlns:p14="http://schemas.microsoft.com/office/powerpoint/2010/main" xmlns=""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xmlns=""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14" name="Прямоугольник 21"/>
          <p:cNvSpPr/>
          <p:nvPr/>
        </p:nvSpPr>
        <p:spPr>
          <a:xfrm>
            <a:off x="4953000" y="3786190"/>
            <a:ext cx="482441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31 </a:t>
            </a:r>
            <a:r>
              <a:rPr lang="ru-RU" altLang="ru-RU" sz="1200" b="1" dirty="0" err="1" smtClean="0">
                <a:latin typeface="Times New Roman" panose="02020603050405020304" pitchFamily="18" charset="0"/>
                <a:cs typeface="Times New Roman" panose="02020603050405020304" pitchFamily="18" charset="0"/>
              </a:rPr>
              <a:t>мамыр</a:t>
            </a:r>
            <a:r>
              <a:rPr lang="ru-RU" altLang="ru-RU" sz="1200" b="1" dirty="0" smtClean="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r>
              <a:rPr lang="ru-RU" altLang="ru-RU" sz="1200" b="1" dirty="0" smtClean="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xmlns="" id="{94CC0974-E1E4-47F3-9A8B-49A879A3B96B}"/>
              </a:ext>
            </a:extLst>
          </p:cNvPr>
          <p:cNvGraphicFramePr>
            <a:graphicFrameLocks noGrp="1"/>
          </p:cNvGraphicFramePr>
          <p:nvPr>
            <p:extLst>
              <p:ext uri="{D42A27DB-BD31-4B8C-83A1-F6EECF244321}">
                <p14:modId xmlns:p14="http://schemas.microsoft.com/office/powerpoint/2010/main" xmlns="" val="2003722014"/>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xmlns="" val="3583770891"/>
                    </a:ext>
                  </a:extLst>
                </a:gridCol>
                <a:gridCol w="1440160">
                  <a:extLst>
                    <a:ext uri="{9D8B030D-6E8A-4147-A177-3AD203B41FA5}">
                      <a16:colId xmlns:a16="http://schemas.microsoft.com/office/drawing/2014/main" xmlns="" val="1276116030"/>
                    </a:ext>
                  </a:extLst>
                </a:gridCol>
                <a:gridCol w="1445808">
                  <a:extLst>
                    <a:ext uri="{9D8B030D-6E8A-4147-A177-3AD203B41FA5}">
                      <a16:colId xmlns:a16="http://schemas.microsoft.com/office/drawing/2014/main" xmlns="" val="2096923049"/>
                    </a:ext>
                  </a:extLst>
                </a:gridCol>
              </a:tblGrid>
              <a:tr h="21602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11334865"/>
                  </a:ext>
                </a:extLst>
              </a:tr>
              <a:tr h="142616">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988232626"/>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950010825"/>
                  </a:ext>
                </a:extLst>
              </a:tr>
              <a:tr h="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30178899"/>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625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0,1</a:t>
                      </a:r>
                      <a:endParaRPr lang="en-US"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41613162"/>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16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804227911"/>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71097977"/>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81713089"/>
                  </a:ext>
                </a:extLst>
              </a:tr>
            </a:tbl>
          </a:graphicData>
        </a:graphic>
      </p:graphicFrame>
      <p:sp>
        <p:nvSpPr>
          <p:cNvPr id="16" name="Прямоугольник 15"/>
          <p:cNvSpPr/>
          <p:nvPr/>
        </p:nvSpPr>
        <p:spPr>
          <a:xfrm>
            <a:off x="4977032" y="115888"/>
            <a:ext cx="4785503" cy="2123658"/>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09 </a:t>
            </a:r>
            <a:r>
              <a:rPr lang="kk-KZ" altLang="ru-RU" sz="1200" b="1" dirty="0" smtClean="0">
                <a:latin typeface="Times New Roman" panose="02020603050405020304" pitchFamily="18" charset="0"/>
                <a:cs typeface="Times New Roman" panose="02020603050405020304" pitchFamily="18" charset="0"/>
              </a:rPr>
              <a:t>қазанға </a:t>
            </a:r>
            <a:r>
              <a:rPr lang="ru-RU" altLang="ru-RU" sz="1200" b="1" dirty="0" err="1" smtClean="0">
                <a:latin typeface="Times New Roman" panose="02020603050405020304" pitchFamily="18" charset="0"/>
                <a:cs typeface="Times New Roman" panose="02020603050405020304" pitchFamily="18" charset="0"/>
              </a:rPr>
              <a:t>арналған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a:t>
            </a:r>
            <a:r>
              <a:rPr lang="kk-KZ" altLang="ru-RU" sz="1200" b="1" dirty="0" smtClean="0">
                <a:latin typeface="Times New Roman" pitchFamily="18" charset="0"/>
                <a:cs typeface="Times New Roman" pitchFamily="18" charset="0"/>
              </a:rPr>
              <a:t>08 </a:t>
            </a:r>
            <a:r>
              <a:rPr lang="kk-KZ" altLang="ru-RU" sz="1200" b="1" dirty="0" smtClean="0">
                <a:latin typeface="Times New Roman" pitchFamily="18" charset="0"/>
                <a:cs typeface="Times New Roman" pitchFamily="18" charset="0"/>
              </a:rPr>
              <a:t>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a:t>
            </a:r>
            <a:r>
              <a:rPr lang="kk-KZ" altLang="ru-RU" sz="1200" b="1" dirty="0" smtClean="0">
                <a:latin typeface="Times New Roman" pitchFamily="18" charset="0"/>
                <a:cs typeface="Times New Roman" pitchFamily="18" charset="0"/>
              </a:rPr>
              <a:t>09</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қазанға</a:t>
            </a:r>
            <a:r>
              <a:rPr lang="ru-RU"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2022 </a:t>
            </a:r>
            <a:r>
              <a:rPr lang="kk-KZ" altLang="ru-RU" sz="1200" b="1" dirty="0">
                <a:latin typeface="Times New Roman" pitchFamily="18" charset="0"/>
                <a:cs typeface="Times New Roman" pitchFamily="18" charset="0"/>
              </a:rPr>
              <a:t>ж. </a:t>
            </a:r>
            <a:r>
              <a:rPr lang="ru-RU" sz="1200" b="1" dirty="0" smtClean="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Көшпелі бұлтты</a:t>
            </a:r>
            <a:r>
              <a:rPr lang="kk-KZ" sz="1200" dirty="0">
                <a:latin typeface="Times New Roman" pitchFamily="18" charset="0"/>
                <a:cs typeface="Times New Roman" pitchFamily="18" charset="0"/>
              </a:rPr>
              <a:t>,</a:t>
            </a:r>
            <a:r>
              <a:rPr lang="en-US"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жауын-шашынсыз болады</a:t>
            </a:r>
            <a:r>
              <a:rPr lang="ru-RU" sz="1200" dirty="0" smtClean="0">
                <a:latin typeface="Times New Roman" pitchFamily="18" charset="0"/>
                <a:cs typeface="Times New Roman" pitchFamily="18" charset="0"/>
              </a:rPr>
              <a:t>.</a:t>
            </a:r>
            <a:r>
              <a:rPr lang="kk-KZ"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Шығыстан </a:t>
            </a:r>
            <a:r>
              <a:rPr lang="kk-KZ" sz="1200" dirty="0" smtClean="0">
                <a:latin typeface="Times New Roman" pitchFamily="18" charset="0"/>
                <a:cs typeface="Times New Roman" pitchFamily="18" charset="0"/>
              </a:rPr>
              <a:t>жел </a:t>
            </a:r>
            <a:r>
              <a:rPr lang="kk-KZ" sz="1200" dirty="0">
                <a:latin typeface="Times New Roman" pitchFamily="18" charset="0"/>
                <a:cs typeface="Times New Roman" pitchFamily="18" charset="0"/>
              </a:rPr>
              <a:t>соғады, күші </a:t>
            </a:r>
            <a:r>
              <a:rPr lang="kk-KZ" sz="1200" dirty="0" smtClean="0">
                <a:latin typeface="Times New Roman" pitchFamily="18" charset="0"/>
                <a:cs typeface="Times New Roman" pitchFamily="18" charset="0"/>
              </a:rPr>
              <a:t>8-13 м/с</a:t>
            </a:r>
            <a:r>
              <a:rPr lang="kk-KZ" sz="1200" dirty="0">
                <a:latin typeface="Times New Roman" pitchFamily="18" charset="0"/>
                <a:cs typeface="Times New Roman" pitchFamily="18" charset="0"/>
              </a:rPr>
              <a:t>. Ауа температурасы түнде </a:t>
            </a:r>
            <a:r>
              <a:rPr lang="kk-KZ" sz="1200" dirty="0" smtClean="0">
                <a:latin typeface="Times New Roman" pitchFamily="18" charset="0"/>
                <a:cs typeface="Times New Roman" pitchFamily="18" charset="0"/>
              </a:rPr>
              <a:t>8-10, күндіз </a:t>
            </a:r>
            <a:r>
              <a:rPr lang="kk-KZ" sz="1200" dirty="0" smtClean="0">
                <a:latin typeface="Times New Roman" pitchFamily="18" charset="0"/>
                <a:cs typeface="Times New Roman" pitchFamily="18" charset="0"/>
              </a:rPr>
              <a:t>20-22 </a:t>
            </a:r>
            <a:r>
              <a:rPr lang="kk-KZ" sz="1200" dirty="0" smtClean="0">
                <a:latin typeface="Times New Roman" pitchFamily="18" charset="0"/>
                <a:cs typeface="Times New Roman" pitchFamily="18" charset="0"/>
              </a:rPr>
              <a:t>градус </a:t>
            </a:r>
            <a:r>
              <a:rPr lang="kk-KZ" sz="1200" dirty="0">
                <a:latin typeface="Times New Roman" pitchFamily="18" charset="0"/>
                <a:cs typeface="Times New Roman" pitchFamily="18" charset="0"/>
              </a:rPr>
              <a:t>жылы болады.</a:t>
            </a:r>
            <a:endParaRPr lang="ru-RU" sz="1200" dirty="0">
              <a:latin typeface="Times New Roman" pitchFamily="18" charset="0"/>
              <a:cs typeface="Times New Roman" pitchFamily="18" charset="0"/>
            </a:endParaRPr>
          </a:p>
          <a:p>
            <a:pPr indent="182563" algn="ctr"/>
            <a:r>
              <a:rPr lang="kk-KZ" altLang="ru-RU" sz="1200" b="1" dirty="0" smtClean="0">
                <a:latin typeface="Times New Roman" pitchFamily="18" charset="0"/>
                <a:cs typeface="Times New Roman" pitchFamily="18" charset="0"/>
              </a:rPr>
              <a:t>10</a:t>
            </a:r>
            <a:r>
              <a:rPr lang="kk-KZ" altLang="ru-RU" sz="1200" b="1" dirty="0" smtClean="0">
                <a:latin typeface="Times New Roman" pitchFamily="18" charset="0"/>
                <a:cs typeface="Times New Roman" pitchFamily="18" charset="0"/>
              </a:rPr>
              <a:t> </a:t>
            </a:r>
            <a:r>
              <a:rPr lang="kk-KZ" altLang="ru-RU" sz="1200" b="1" dirty="0" smtClean="0">
                <a:latin typeface="Times New Roman" pitchFamily="18" charset="0"/>
                <a:cs typeface="Times New Roman" pitchFamily="18" charset="0"/>
              </a:rPr>
              <a:t>қазанға </a:t>
            </a:r>
            <a:endParaRPr lang="kk-KZ" altLang="ru-RU" sz="1200" b="1" dirty="0">
              <a:latin typeface="Times New Roman" pitchFamily="18" charset="0"/>
              <a:cs typeface="Times New Roman" pitchFamily="18" charset="0"/>
            </a:endParaRPr>
          </a:p>
          <a:p>
            <a:pPr indent="182563" algn="ctr"/>
            <a:r>
              <a:rPr lang="kk-KZ" altLang="ru-RU" sz="1200" b="1" dirty="0" smtClean="0">
                <a:latin typeface="Times New Roman" pitchFamily="18" charset="0"/>
                <a:cs typeface="Times New Roman" pitchFamily="18" charset="0"/>
              </a:rPr>
              <a:t>2022 </a:t>
            </a:r>
            <a:r>
              <a:rPr lang="kk-KZ" altLang="ru-RU" sz="1200" b="1" dirty="0">
                <a:latin typeface="Times New Roman" pitchFamily="18" charset="0"/>
                <a:cs typeface="Times New Roman" pitchFamily="18" charset="0"/>
              </a:rPr>
              <a:t>ж. 21 сағ. </a:t>
            </a:r>
            <a:r>
              <a:rPr lang="kk-KZ" altLang="ru-RU" sz="1200" b="1" dirty="0" smtClean="0">
                <a:latin typeface="Times New Roman" pitchFamily="18" charset="0"/>
                <a:cs typeface="Times New Roman" pitchFamily="18" charset="0"/>
              </a:rPr>
              <a:t>09 </a:t>
            </a:r>
            <a:r>
              <a:rPr lang="kk-KZ" altLang="ru-RU" sz="1200" b="1" dirty="0" smtClean="0">
                <a:latin typeface="Times New Roman" pitchFamily="18" charset="0"/>
                <a:cs typeface="Times New Roman" pitchFamily="18" charset="0"/>
              </a:rPr>
              <a:t>қазаннан 09 </a:t>
            </a:r>
            <a:r>
              <a:rPr lang="kk-KZ" altLang="ru-RU" sz="1200" b="1" dirty="0">
                <a:latin typeface="Times New Roman" pitchFamily="18" charset="0"/>
                <a:cs typeface="Times New Roman" pitchFamily="18" charset="0"/>
              </a:rPr>
              <a:t>сағ. </a:t>
            </a:r>
            <a:r>
              <a:rPr lang="kk-KZ" altLang="ru-RU" sz="1200" b="1" dirty="0" smtClean="0">
                <a:latin typeface="Times New Roman" pitchFamily="18" charset="0"/>
                <a:cs typeface="Times New Roman" pitchFamily="18" charset="0"/>
              </a:rPr>
              <a:t>10</a:t>
            </a:r>
            <a:r>
              <a:rPr lang="kk-KZ" altLang="ru-RU" sz="1200" b="1" dirty="0" smtClean="0">
                <a:latin typeface="Times New Roman" pitchFamily="18" charset="0"/>
                <a:cs typeface="Times New Roman" pitchFamily="18" charset="0"/>
              </a:rPr>
              <a:t> </a:t>
            </a:r>
            <a:r>
              <a:rPr lang="kk-KZ" altLang="ru-RU" sz="1200" b="1" dirty="0" smtClean="0">
                <a:latin typeface="Times New Roman" pitchFamily="18" charset="0"/>
                <a:cs typeface="Times New Roman" pitchFamily="18" charset="0"/>
              </a:rPr>
              <a:t>қазанға</a:t>
            </a:r>
          </a:p>
          <a:p>
            <a:pPr lvl="0" indent="182563" algn="ctr"/>
            <a:r>
              <a:rPr lang="kk-KZ" altLang="ru-RU" sz="1200" b="1" dirty="0" smtClean="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Аздаған бұлтты, жауын-шашынсыз болады</a:t>
            </a:r>
            <a:r>
              <a:rPr lang="ru-RU" sz="1200" dirty="0" smtClean="0">
                <a:latin typeface="Times New Roman" pitchFamily="18" charset="0"/>
                <a:cs typeface="Times New Roman" pitchFamily="18" charset="0"/>
              </a:rPr>
              <a:t>.</a:t>
            </a:r>
            <a:r>
              <a:rPr lang="kk-KZ" sz="1200" dirty="0" smtClean="0">
                <a:latin typeface="Times New Roman" pitchFamily="18" charset="0"/>
                <a:cs typeface="Times New Roman" pitchFamily="18" charset="0"/>
              </a:rPr>
              <a:t> Шығыстан жел соғады, күші 8-13 м/с. Ауа температурасы 7-9  градус </a:t>
            </a:r>
            <a:r>
              <a:rPr lang="kk-KZ" sz="1200" dirty="0">
                <a:latin typeface="Times New Roman" pitchFamily="18" charset="0"/>
                <a:cs typeface="Times New Roman" pitchFamily="18" charset="0"/>
              </a:rPr>
              <a:t>жылы болады.</a:t>
            </a:r>
            <a:endParaRPr lang="ru-RU" sz="1200" dirty="0">
              <a:latin typeface="Times New Roman" pitchFamily="18" charset="0"/>
              <a:cs typeface="Times New Roman" pitchFamily="18" charset="0"/>
            </a:endParaRPr>
          </a:p>
        </p:txBody>
      </p:sp>
      <p:sp>
        <p:nvSpPr>
          <p:cNvPr id="20" name="TextBox 13"/>
          <p:cNvSpPr txBox="1"/>
          <p:nvPr/>
        </p:nvSpPr>
        <p:spPr>
          <a:xfrm>
            <a:off x="5013604" y="3214686"/>
            <a:ext cx="4680169" cy="276999"/>
          </a:xfrm>
          <a:prstGeom prst="rect">
            <a:avLst/>
          </a:prstGeom>
          <a:solidFill>
            <a:srgbClr val="FF990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4438" y="2643182"/>
            <a:ext cx="4669335" cy="1015663"/>
          </a:xfrm>
          <a:prstGeom prst="rect">
            <a:avLst/>
          </a:prstGeom>
          <a:solidFill>
            <a:srgbClr val="FF990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01 </a:t>
            </a:r>
            <a:r>
              <a:rPr lang="ru-RU" sz="1200" dirty="0" err="1" smtClean="0">
                <a:solidFill>
                  <a:schemeClr val="tx1"/>
                </a:solidFill>
                <a:latin typeface="Times New Roman" panose="02020603050405020304" pitchFamily="18" charset="0"/>
                <a:cs typeface="Times New Roman" panose="02020603050405020304" pitchFamily="18" charset="0"/>
              </a:rPr>
              <a:t>маусым</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02 </a:t>
            </a:r>
            <a:r>
              <a:rPr lang="ru-RU" sz="1200" dirty="0" err="1">
                <a:solidFill>
                  <a:schemeClr val="tx1"/>
                </a:solidFill>
                <a:latin typeface="Times New Roman" panose="02020603050405020304" pitchFamily="18" charset="0"/>
                <a:cs typeface="Times New Roman" panose="02020603050405020304" pitchFamily="18" charset="0"/>
              </a:rPr>
              <a:t>маусымға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жинақталуына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2" name="TextBox 13"/>
          <p:cNvSpPr txBox="1"/>
          <p:nvPr/>
        </p:nvSpPr>
        <p:spPr>
          <a:xfrm>
            <a:off x="5024438" y="2571744"/>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smtClean="0">
                <a:solidFill>
                  <a:schemeClr val="tx1"/>
                </a:solidFill>
                <a:latin typeface="Times New Roman" panose="02020603050405020304" pitchFamily="18" charset="0"/>
                <a:cs typeface="Times New Roman" panose="02020603050405020304" pitchFamily="18" charset="0"/>
              </a:rPr>
              <a:t>09 </a:t>
            </a:r>
            <a:r>
              <a:rPr lang="ru-RU" sz="1200" dirty="0" err="1" smtClean="0">
                <a:solidFill>
                  <a:schemeClr val="tx1"/>
                </a:solidFill>
                <a:latin typeface="Times New Roman" panose="02020603050405020304" pitchFamily="18" charset="0"/>
                <a:cs typeface="Times New Roman" panose="02020603050405020304" pitchFamily="18" charset="0"/>
              </a:rPr>
              <a:t>қазаннан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10</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қазанға қараған </a:t>
            </a:r>
            <a:r>
              <a:rPr lang="ru-RU" sz="1200" dirty="0" err="1">
                <a:solidFill>
                  <a:schemeClr val="tx1"/>
                </a:solidFill>
                <a:latin typeface="Times New Roman" panose="02020603050405020304" pitchFamily="18" charset="0"/>
                <a:cs typeface="Times New Roman" panose="02020603050405020304" pitchFamily="18" charset="0"/>
              </a:rPr>
              <a:t>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pic>
        <p:nvPicPr>
          <p:cNvPr id="25" name="~PP1336.WAV">
            <a:hlinkClick r:id="" action="ppaction://media"/>
          </p:cNvPr>
          <p:cNvPicPr>
            <a:picLocks noRot="1" noChangeAspect="1"/>
          </p:cNvPicPr>
          <p:nvPr>
            <a:wavAudioFile r:embed="rId1" name="~PP1336.WAV"/>
          </p:nvPr>
        </p:nvPicPr>
        <p:blipFill>
          <a:blip r:embed="rId4"/>
          <a:stretch>
            <a:fillRect/>
          </a:stretch>
        </p:blipFill>
        <p:spPr>
          <a:xfrm>
            <a:off x="9436100" y="63881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xmlns=""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23</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алаңы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5-ш / қ </a:t>
            </a:r>
            <a:r>
              <a:rPr lang="ru-RU" altLang="ru-RU" sz="1200" dirty="0" smtClean="0">
                <a:solidFill>
                  <a:srgbClr val="000000"/>
                </a:solidFill>
                <a:latin typeface="Times New Roman" panose="02020603050405020304" pitchFamily="18" charset="0"/>
                <a:cs typeface="Times New Roman" panose="02020603050405020304" pitchFamily="18" charset="0"/>
              </a:rPr>
              <a:t>Самал-3</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smtClean="0">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xmlns=""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xmlns="" val="20000"/>
                      </a:ext>
                    </a:extLst>
                  </a:gridCol>
                  <a:gridCol w="2017888">
                    <a:extLst>
                      <a:ext uri="{9D8B030D-6E8A-4147-A177-3AD203B41FA5}">
                        <a16:colId xmlns:a16="http://schemas.microsoft.com/office/drawing/2014/main" xmlns=""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Ертаева С.Ә.</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xmlns="" val="4246201665"/>
              </p:ext>
            </p:extLst>
          </p:nvPr>
        </p:nvGraphicFramePr>
        <p:xfrm>
          <a:off x="5214432" y="557615"/>
          <a:ext cx="4167505" cy="804672"/>
        </p:xfrm>
        <a:graphic>
          <a:graphicData uri="http://schemas.openxmlformats.org/drawingml/2006/table">
            <a:tbl>
              <a:tblPr/>
              <a:tblGrid>
                <a:gridCol w="1298341">
                  <a:extLst>
                    <a:ext uri="{9D8B030D-6E8A-4147-A177-3AD203B41FA5}">
                      <a16:colId xmlns:a16="http://schemas.microsoft.com/office/drawing/2014/main" xmlns="" val="20000"/>
                    </a:ext>
                  </a:extLst>
                </a:gridCol>
                <a:gridCol w="2869164">
                  <a:extLst>
                    <a:ext uri="{9D8B030D-6E8A-4147-A177-3AD203B41FA5}">
                      <a16:colId xmlns:a16="http://schemas.microsoft.com/office/drawing/2014/main" xmlns=""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xmlns=""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xmlns="" val="20000"/>
                    </a:ext>
                  </a:extLst>
                </a:gridCol>
                <a:gridCol w="3758124">
                  <a:extLst>
                    <a:ext uri="{9D8B030D-6E8A-4147-A177-3AD203B41FA5}">
                      <a16:colId xmlns:a16="http://schemas.microsoft.com/office/drawing/2014/main" xmlns=""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2" name="Прямоугольник 17"/>
          <p:cNvSpPr>
            <a:spLocks noChangeArrowheads="1"/>
          </p:cNvSpPr>
          <p:nvPr/>
        </p:nvSpPr>
        <p:spPr bwMode="auto">
          <a:xfrm>
            <a:off x="155575" y="966788"/>
            <a:ext cx="4697413" cy="167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әсіресе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автотрассалардың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немесе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басқа</a:t>
            </a:r>
            <a:r>
              <a:rPr lang="ru-RU" sz="1200" dirty="0">
                <a:latin typeface="Times New Roman" panose="02020603050405020304" pitchFamily="18" charset="0"/>
                <a:ea typeface="Calibri" panose="020F0502020204030204" pitchFamily="34" charset="0"/>
                <a:cs typeface="Times New Roman" panose="02020603050405020304" pitchFamily="18" charset="0"/>
              </a:rPr>
              <a:t> да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ластану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көздерінің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жанында</a:t>
            </a:r>
            <a:r>
              <a:rPr lang="ru-RU" sz="1200" dirty="0">
                <a:latin typeface="Times New Roman" panose="02020603050405020304" pitchFamily="18" charset="0"/>
                <a:ea typeface="Calibri" panose="020F0502020204030204" pitchFamily="34" charset="0"/>
                <a:cs typeface="Times New Roman" panose="02020603050405020304" pitchFamily="18" charset="0"/>
              </a:rPr>
              <a:t> болу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уақытын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қысқарту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Балалар</a:t>
            </a:r>
            <a:r>
              <a:rPr lang="ru-RU" sz="1200" dirty="0">
                <a:latin typeface="Times New Roman" panose="02020603050405020304" pitchFamily="18" charset="0"/>
                <a:ea typeface="Calibri" panose="020F0502020204030204" pitchFamily="34" charset="0"/>
                <a:cs typeface="Times New Roman" panose="02020603050405020304" pitchFamily="18" charset="0"/>
              </a:rPr>
              <a:t> мен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әйелдер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ұзақ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серуендеуден</a:t>
            </a:r>
            <a:r>
              <a:rPr lang="ru-RU" sz="1200" dirty="0">
                <a:latin typeface="Times New Roman" panose="02020603050405020304" pitchFamily="18" charset="0"/>
                <a:ea typeface="Calibri" panose="020F0502020204030204" pitchFamily="34" charset="0"/>
                <a:cs typeface="Times New Roman" panose="02020603050405020304" pitchFamily="18" charset="0"/>
              </a:rPr>
              <a:t> бас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тартуы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керек</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өкпенің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жүрек-қан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тамырлары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аллергиялық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созылмалы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ауруларынан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зардап</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шегетін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адамдарда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болған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кезде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өзімен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бірге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дәрілік</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препараттар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spcAft>
                <a:spcPts val="800"/>
              </a:spcAft>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физикалық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белсенділікті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шектеңіз</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Жабық</a:t>
            </a:r>
            <a:r>
              <a:rPr lang="ru-RU" sz="1200" dirty="0">
                <a:latin typeface="Times New Roman" panose="02020603050405020304" pitchFamily="18" charset="0"/>
                <a:ea typeface="Calibri" panose="020F0502020204030204" pitchFamily="34" charset="0"/>
                <a:cs typeface="Times New Roman" panose="02020603050405020304" pitchFamily="18" charset="0"/>
              </a:rPr>
              <a:t> спорт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кешендерінде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дене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шынықтыру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және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спортпен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айналысу</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340284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13185</TotalTime>
  <Words>681</Words>
  <Application>Microsoft Office PowerPoint</Application>
  <PresentationFormat>Лист A4 (210x297 мм)</PresentationFormat>
  <Paragraphs>109</Paragraphs>
  <Slides>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Слайд 1</vt:lpstr>
      <vt:lpstr>Слайд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Казгидромет</cp:lastModifiedBy>
  <cp:revision>2498</cp:revision>
  <cp:lastPrinted>2021-07-01T03:56:27Z</cp:lastPrinted>
  <dcterms:created xsi:type="dcterms:W3CDTF">2018-03-27T06:03:00Z</dcterms:created>
  <dcterms:modified xsi:type="dcterms:W3CDTF">2022-10-08T06:51:46Z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