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858000" cy="9947275"/>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User" initials="U" lastIdx="0" clrIdx="0">
    <p:extLst>
      <p:ext uri="{19B8F6BF-5375-455C-9EA6-DF929625EA0E}">
        <p15:presenceInfo xmlns:p15="http://schemas.microsoft.com/office/powerpoint/2012/main" userId="User"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C84C1913-391E-4617-8D94-925EFD43EC8B}" v="1" dt="2022-10-08T08:11:58.618"/>
  </p1510:revLst>
</p1510:revInfo>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9" d="100"/>
          <a:sy n="69" d="100"/>
        </p:scale>
        <p:origin x="77" y="312"/>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11" Type="http://schemas.microsoft.com/office/2015/10/relationships/revisionInfo" Target="revisionInfo.xml"/><Relationship Id="rId5" Type="http://schemas.openxmlformats.org/officeDocument/2006/relationships/commentAuthors" Target="commentAuthors.xml"/><Relationship Id="rId10" Type="http://schemas.microsoft.com/office/2016/11/relationships/changesInfo" Target="changesInfos/changesInfo1.xml"/><Relationship Id="rId4" Type="http://schemas.openxmlformats.org/officeDocument/2006/relationships/notesMaster" Target="notesMasters/notesMaster1.xml"/><Relationship Id="rId9"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Kabdualieva" userId="df42278df007c026" providerId="LiveId" clId="{C84C1913-391E-4617-8D94-925EFD43EC8B}"/>
    <pc:docChg chg="undo custSel modSld">
      <pc:chgData name="Moldir Kabdualieva" userId="df42278df007c026" providerId="LiveId" clId="{C84C1913-391E-4617-8D94-925EFD43EC8B}" dt="2022-10-08T08:11:58.618" v="11"/>
      <pc:docMkLst>
        <pc:docMk/>
      </pc:docMkLst>
      <pc:sldChg chg="modSp mod">
        <pc:chgData name="Moldir Kabdualieva" userId="df42278df007c026" providerId="LiveId" clId="{C84C1913-391E-4617-8D94-925EFD43EC8B}" dt="2022-10-08T08:11:58.618" v="11"/>
        <pc:sldMkLst>
          <pc:docMk/>
          <pc:sldMk cId="0" sldId="261"/>
        </pc:sldMkLst>
        <pc:spChg chg="mod">
          <ac:chgData name="Moldir Kabdualieva" userId="df42278df007c026" providerId="LiveId" clId="{C84C1913-391E-4617-8D94-925EFD43EC8B}" dt="2022-10-08T08:11:41.238" v="10" actId="20577"/>
          <ac:spMkLst>
            <pc:docMk/>
            <pc:sldMk cId="0" sldId="261"/>
            <ac:spMk id="14" creationId="{00000000-0000-0000-0000-000000000000}"/>
          </ac:spMkLst>
        </pc:spChg>
        <pc:graphicFrameChg chg="modGraphic">
          <ac:chgData name="Moldir Kabdualieva" userId="df42278df007c026" providerId="LiveId" clId="{C84C1913-391E-4617-8D94-925EFD43EC8B}" dt="2022-10-08T08:11:38.430" v="8" actId="20577"/>
          <ac:graphicFrameMkLst>
            <pc:docMk/>
            <pc:sldMk cId="0" sldId="261"/>
            <ac:graphicFrameMk id="19" creationId="{00000000-0000-0000-0000-000000000000}"/>
          </ac:graphicFrameMkLst>
        </pc:graphicFrameChg>
        <pc:graphicFrameChg chg="mod">
          <ac:chgData name="Moldir Kabdualieva" userId="df42278df007c026" providerId="LiveId" clId="{C84C1913-391E-4617-8D94-925EFD43EC8B}" dt="2022-10-08T08:11:58.618" v="11"/>
          <ac:graphicFrameMkLst>
            <pc:docMk/>
            <pc:sldMk cId="0" sldId="261"/>
            <ac:graphicFrameMk id="23" creationId="{94CC0974-E1E4-47F3-9A8B-49A879A3B96B}"/>
          </ac:graphicFrameMkLst>
        </pc:graphicFrameChg>
      </pc:sldChg>
      <pc:sldChg chg="modSp mod">
        <pc:chgData name="Moldir Kabdualieva" userId="df42278df007c026" providerId="LiveId" clId="{C84C1913-391E-4617-8D94-925EFD43EC8B}" dt="2022-10-08T08:11:33.450" v="4"/>
        <pc:sldMkLst>
          <pc:docMk/>
          <pc:sldMk cId="334028445" sldId="265"/>
        </pc:sldMkLst>
        <pc:spChg chg="mod">
          <ac:chgData name="Moldir Kabdualieva" userId="df42278df007c026" providerId="LiveId" clId="{C84C1913-391E-4617-8D94-925EFD43EC8B}" dt="2022-10-08T08:11:33.450" v="4"/>
          <ac:spMkLst>
            <pc:docMk/>
            <pc:sldMk cId="334028445" sldId="265"/>
            <ac:spMk id="18"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72421" cy="499402"/>
          </a:xfrm>
          <a:prstGeom prst="rect">
            <a:avLst/>
          </a:prstGeom>
        </p:spPr>
        <p:txBody>
          <a:bodyPr vert="horz" wrap="square" lIns="94225" tIns="47113" rIns="94225" bIns="47113" numCol="1" anchor="t"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3" name="Дата 2"/>
          <p:cNvSpPr>
            <a:spLocks noGrp="1"/>
          </p:cNvSpPr>
          <p:nvPr>
            <p:ph type="dt" idx="1"/>
          </p:nvPr>
        </p:nvSpPr>
        <p:spPr>
          <a:xfrm>
            <a:off x="3884027" y="1"/>
            <a:ext cx="2972421" cy="499402"/>
          </a:xfrm>
          <a:prstGeom prst="rect">
            <a:avLst/>
          </a:prstGeom>
        </p:spPr>
        <p:txBody>
          <a:bodyPr vert="horz" wrap="square" lIns="94225" tIns="47113" rIns="94225" bIns="47113" numCol="1" anchor="t" anchorCtr="0" compatLnSpc="1"/>
          <a:lstStyle>
            <a:lvl1pPr algn="r">
              <a:defRPr sz="1300" smtClean="0"/>
            </a:lvl1pPr>
          </a:lstStyle>
          <a:p>
            <a:pPr defTabSz="942247">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1006475" y="1243013"/>
            <a:ext cx="4845050" cy="335597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6422" y="4786787"/>
            <a:ext cx="5485157" cy="3917079"/>
          </a:xfrm>
          <a:prstGeom prst="rect">
            <a:avLst/>
          </a:prstGeom>
          <a:noFill/>
          <a:ln w="9525">
            <a:noFill/>
            <a:miter lim="800000"/>
          </a:ln>
        </p:spPr>
        <p:txBody>
          <a:bodyPr vert="horz" wrap="square" lIns="94225" tIns="47113" rIns="94225" bIns="47113" numCol="1" anchor="t" anchorCtr="0" compatLnSpc="1"/>
          <a:lstStyle/>
          <a:p>
            <a:pPr marL="0" marR="0" lvl="0"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71123" marR="0" lvl="1"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42247" marR="0" lvl="2"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13370" marR="0" lvl="3"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84493" marR="0" lvl="4"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47874"/>
            <a:ext cx="2972421" cy="499402"/>
          </a:xfrm>
          <a:prstGeom prst="rect">
            <a:avLst/>
          </a:prstGeom>
        </p:spPr>
        <p:txBody>
          <a:bodyPr vert="horz" wrap="square" lIns="94225" tIns="47113" rIns="94225" bIns="47113" numCol="1" anchor="b"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84027" y="9447874"/>
            <a:ext cx="2972421" cy="499402"/>
          </a:xfrm>
          <a:prstGeom prst="rect">
            <a:avLst/>
          </a:prstGeom>
        </p:spPr>
        <p:txBody>
          <a:bodyPr vert="horz" wrap="square" lIns="94225" tIns="47113" rIns="94225" bIns="47113"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rse.kazhydromet@gmail.com" TargetMode="External"/><Relationship Id="rId2" Type="http://schemas.openxmlformats.org/officeDocument/2006/relationships/hyperlink" Target="mailto:pressmeteo@gmail.com"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6242" y="114301"/>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881514" y="199760"/>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2385609303"/>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endParaRPr lang="ru-RU" altLang="ru-RU" sz="1400" b="1" dirty="0">
              <a:solidFill>
                <a:srgbClr val="0070C0"/>
              </a:solidFill>
              <a:latin typeface="Times New Roman" panose="02020603050405020304" pitchFamily="18" charset="0"/>
              <a:cs typeface="Times New Roman" panose="02020603050405020304" pitchFamily="18" charset="0"/>
            </a:endParaRPr>
          </a:p>
          <a:p>
            <a:pPr algn="ctr"/>
            <a:r>
              <a:rPr lang="ru-RU" altLang="ru-RU" sz="1200" b="1" dirty="0">
                <a:solidFill>
                  <a:srgbClr val="0070C0"/>
                </a:solidFill>
                <a:latin typeface="Times New Roman" panose="02020603050405020304" pitchFamily="18" charset="0"/>
                <a:cs typeface="Times New Roman" panose="02020603050405020304" pitchFamily="18" charset="0"/>
              </a:rPr>
              <a:t>«ҚАЗГИДРОМЕТ»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944135099"/>
              </p:ext>
            </p:extLst>
          </p:nvPr>
        </p:nvGraphicFramePr>
        <p:xfrm>
          <a:off x="307975" y="2588895"/>
          <a:ext cx="4465638" cy="2362200"/>
        </p:xfrm>
        <a:graphic>
          <a:graphicData uri="http://schemas.openxmlformats.org/drawingml/2006/table">
            <a:tbl>
              <a:tblPr/>
              <a:tblGrid>
                <a:gridCol w="4465638">
                  <a:extLst>
                    <a:ext uri="{9D8B030D-6E8A-4147-A177-3AD203B41FA5}">
                      <a16:colId xmlns:a16="http://schemas.microsoft.com/office/drawing/2014/main" val="20000"/>
                    </a:ext>
                  </a:extLst>
                </a:gridCol>
              </a:tblGrid>
              <a:tr h="199223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a:t>
                      </a:r>
                      <a:r>
                        <a:rPr lang="ru-RU" altLang="x-none" sz="1600" b="1" i="1" baseline="0" dirty="0">
                          <a:solidFill>
                            <a:srgbClr val="002060"/>
                          </a:solidFill>
                          <a:latin typeface="Times New Roman" panose="02020603050405020304" pitchFamily="18" charset="0"/>
                          <a:cs typeface="Times New Roman" panose="02020603050405020304" pitchFamily="18" charset="0"/>
                        </a:rPr>
                        <a:t> 281 </a:t>
                      </a:r>
                      <a:r>
                        <a:rPr lang="ru-RU" altLang="x-none" sz="1600" b="1" i="1" dirty="0">
                          <a:solidFill>
                            <a:srgbClr val="002060"/>
                          </a:solidFill>
                          <a:latin typeface="Times New Roman" panose="02020603050405020304" pitchFamily="18" charset="0"/>
                          <a:cs typeface="Times New Roman" panose="02020603050405020304" pitchFamily="18" charset="0"/>
                        </a:rPr>
                        <a:t>КҮНДЕЛІКТІ </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a:t>
                      </a: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БЮЛЛЕТЕНІ</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400" b="1" i="1" dirty="0" err="1">
                          <a:solidFill>
                            <a:srgbClr val="002060"/>
                          </a:solidFill>
                          <a:latin typeface="Times New Roman" panose="02020603050405020304" pitchFamily="18" charset="0"/>
                          <a:cs typeface="Times New Roman" panose="02020603050405020304" pitchFamily="18" charset="0"/>
                        </a:rPr>
                        <a:t>Қостанай</a:t>
                      </a:r>
                      <a:r>
                        <a:rPr lang="ru-RU" altLang="x-none" sz="1400" b="1" i="1" dirty="0">
                          <a:solidFill>
                            <a:srgbClr val="002060"/>
                          </a:solidFill>
                          <a:latin typeface="Times New Roman" panose="02020603050405020304" pitchFamily="18" charset="0"/>
                          <a:cs typeface="Times New Roman" panose="02020603050405020304" pitchFamily="18" charset="0"/>
                        </a:rPr>
                        <a:t> қ.</a:t>
                      </a:r>
                      <a:r>
                        <a:rPr lang="ru-RU" altLang="en-US" sz="1400" b="1" i="1" dirty="0">
                          <a:solidFill>
                            <a:srgbClr val="002060"/>
                          </a:solidFill>
                          <a:latin typeface="Times New Roman" panose="02020603050405020304" pitchFamily="18" charset="0"/>
                          <a:cs typeface="Times New Roman" panose="02020603050405020304" pitchFamily="18" charset="0"/>
                        </a:rPr>
                        <a:t> </a:t>
                      </a: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a:t>
                      </a:r>
                      <a:r>
                        <a:rPr lang="ru-RU" altLang="zh-CN" sz="1200" b="1" i="1" baseline="0" dirty="0">
                          <a:solidFill>
                            <a:schemeClr val="tx2">
                              <a:lumMod val="75000"/>
                            </a:schemeClr>
                          </a:solidFill>
                          <a:latin typeface="Times New Roman" panose="02020603050405020304" pitchFamily="18" charset="0"/>
                          <a:cs typeface="Times New Roman" panose="02020603050405020304" pitchFamily="18" charset="0"/>
                        </a:rPr>
                        <a:t>08 </a:t>
                      </a:r>
                      <a:r>
                        <a:rPr lang="ru-RU" altLang="zh-CN" sz="1200" b="1" i="1" baseline="0" dirty="0" err="1">
                          <a:solidFill>
                            <a:schemeClr val="tx2">
                              <a:lumMod val="75000"/>
                            </a:schemeClr>
                          </a:solidFill>
                          <a:latin typeface="Times New Roman" panose="02020603050405020304" pitchFamily="18" charset="0"/>
                          <a:cs typeface="Times New Roman" panose="02020603050405020304" pitchFamily="18" charset="0"/>
                        </a:rPr>
                        <a:t>қазан</a:t>
                      </a:r>
                      <a:endParaRPr lang="ru-RU" altLang="zh-CN" sz="1200" b="1" i="1" baseline="0" dirty="0">
                        <a:solidFill>
                          <a:schemeClr val="tx2">
                            <a:lumMod val="75000"/>
                          </a:schemeClr>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endParaRPr lang="kk-KZ" altLang="zh-CN" sz="1200" b="1" i="1" baseline="0" dirty="0">
                        <a:solidFill>
                          <a:schemeClr val="tx2">
                            <a:lumMod val="75000"/>
                          </a:schemeClr>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3" name="Прямоугольник 2"/>
          <p:cNvSpPr/>
          <p:nvPr/>
        </p:nvSpPr>
        <p:spPr>
          <a:xfrm>
            <a:off x="4953000" y="114301"/>
            <a:ext cx="4752928" cy="1754326"/>
          </a:xfrm>
          <a:prstGeom prst="rect">
            <a:avLst/>
          </a:prstGeom>
        </p:spPr>
        <p:txBody>
          <a:bodyPr wrap="square">
            <a:spAutoFit/>
          </a:bodyPr>
          <a:lstStyle/>
          <a:p>
            <a:pPr lvl="0" algn="ctr"/>
            <a:r>
              <a:rPr lang="ru-RU" altLang="ru-RU" sz="1200" b="1" dirty="0" err="1">
                <a:latin typeface="Times New Roman" panose="02020603050405020304" pitchFamily="18" charset="0"/>
                <a:cs typeface="Times New Roman" panose="02020603050405020304" pitchFamily="18" charset="0"/>
              </a:rPr>
              <a:t>Қостанай</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бойынша</a:t>
            </a:r>
            <a:r>
              <a:rPr lang="ru-RU" altLang="ru-RU" sz="1200" b="1" dirty="0">
                <a:latin typeface="Times New Roman" panose="02020603050405020304" pitchFamily="18" charset="0"/>
                <a:cs typeface="Times New Roman" panose="02020603050405020304" pitchFamily="18" charset="0"/>
              </a:rPr>
              <a:t> </a:t>
            </a:r>
          </a:p>
          <a:p>
            <a:pPr lvl="0"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a:t>
            </a:r>
            <a:r>
              <a:rPr lang="kk-KZ" sz="1200" b="1" dirty="0">
                <a:latin typeface="Times New Roman" panose="02020603050405020304" pitchFamily="18" charset="0"/>
                <a:cs typeface="Times New Roman" panose="02020603050405020304" pitchFamily="18" charset="0"/>
              </a:rPr>
              <a:t>09 қазанға</a:t>
            </a:r>
          </a:p>
          <a:p>
            <a:pPr lvl="0" algn="ctr"/>
            <a:r>
              <a:rPr lang="kk-KZ" altLang="ru-RU" sz="1200" b="1" dirty="0">
                <a:latin typeface="Times New Roman" panose="02020603050405020304" pitchFamily="18" charset="0"/>
                <a:cs typeface="Times New Roman" panose="02020603050405020304" pitchFamily="18" charset="0"/>
              </a:rPr>
              <a:t>   08 қазан 2022 ж. сағ. 21-ден </a:t>
            </a:r>
            <a:r>
              <a:rPr lang="kk-KZ" sz="1200" b="1" dirty="0">
                <a:latin typeface="Times New Roman" panose="02020603050405020304" pitchFamily="18" charset="0"/>
                <a:cs typeface="Times New Roman" panose="02020603050405020304" pitchFamily="18" charset="0"/>
              </a:rPr>
              <a:t>09 қазанға </a:t>
            </a:r>
            <a:r>
              <a:rPr lang="kk-KZ" altLang="ru-RU" sz="1200" b="1" dirty="0">
                <a:latin typeface="Times New Roman" panose="02020603050405020304" pitchFamily="18" charset="0"/>
                <a:cs typeface="Times New Roman" panose="02020603050405020304" pitchFamily="18" charset="0"/>
              </a:rPr>
              <a:t>2022 ж. сағ. 21 дейін</a:t>
            </a:r>
          </a:p>
          <a:p>
            <a:pPr lvl="0"/>
            <a:r>
              <a:rPr lang="ru-RU" sz="1200" dirty="0" err="1">
                <a:latin typeface="Times New Roman" panose="02020603050405020304" pitchFamily="18" charset="0"/>
                <a:cs typeface="Times New Roman" panose="02020603050405020304" pitchFamily="18" charset="0"/>
              </a:rPr>
              <a:t>Жауын-шашынсыз</a:t>
            </a:r>
            <a:r>
              <a:rPr lang="ru-RU" sz="1200" dirty="0">
                <a:latin typeface="Times New Roman" panose="02020603050405020304" pitchFamily="18" charset="0"/>
                <a:cs typeface="Times New Roman" panose="02020603050405020304" pitchFamily="18" charset="0"/>
              </a:rPr>
              <a:t>.</a:t>
            </a:r>
            <a:r>
              <a:rPr lang="kk-KZ" sz="1200" dirty="0">
                <a:latin typeface="Times New Roman" panose="02020603050405020304" pitchFamily="18" charset="0"/>
                <a:cs typeface="Times New Roman" panose="02020603050405020304" pitchFamily="18" charset="0"/>
              </a:rPr>
              <a:t> Солтүстік-батыстан жел соғады , күші 9-14 м/с.</a:t>
            </a:r>
            <a:r>
              <a:rPr lang="kk-KZ" sz="1200" dirty="0">
                <a:solidFill>
                  <a:prstClr val="black"/>
                </a:solidFill>
                <a:latin typeface="Times New Roman" panose="02020603050405020304" pitchFamily="18" charset="0"/>
                <a:cs typeface="Times New Roman" panose="02020603050405020304" pitchFamily="18" charset="0"/>
              </a:rPr>
              <a:t> Ауа температурасы түнде 2-4, күндіз 13-15 жылы.</a:t>
            </a:r>
            <a:endParaRPr lang="kk-KZ" sz="1200" dirty="0">
              <a:latin typeface="Times New Roman" panose="02020603050405020304" pitchFamily="18" charset="0"/>
              <a:cs typeface="Times New Roman" panose="02020603050405020304" pitchFamily="18" charset="0"/>
            </a:endParaRPr>
          </a:p>
          <a:p>
            <a:pPr lvl="0" algn="ctr"/>
            <a:r>
              <a:rPr lang="kk-KZ" sz="1200" b="1" dirty="0">
                <a:latin typeface="Times New Roman" panose="02020603050405020304" pitchFamily="18" charset="0"/>
                <a:cs typeface="Times New Roman" panose="02020603050405020304" pitchFamily="18" charset="0"/>
              </a:rPr>
              <a:t>2022 жылғы 10 қазанға</a:t>
            </a:r>
          </a:p>
          <a:p>
            <a:pPr lvl="0" algn="ctr"/>
            <a:r>
              <a:rPr lang="kk-KZ" sz="1200" b="1" dirty="0">
                <a:latin typeface="Times New Roman" panose="02020603050405020304" pitchFamily="18" charset="0"/>
                <a:cs typeface="Times New Roman" panose="02020603050405020304" pitchFamily="18" charset="0"/>
              </a:rPr>
              <a:t> 09 қазанға </a:t>
            </a:r>
            <a:r>
              <a:rPr lang="ru-RU" sz="1200" b="1" dirty="0" err="1">
                <a:latin typeface="Times New Roman" panose="02020603050405020304" pitchFamily="18" charset="0"/>
                <a:cs typeface="Times New Roman" panose="02020603050405020304" pitchFamily="18" charset="0"/>
              </a:rPr>
              <a:t>сағ</a:t>
            </a:r>
            <a:r>
              <a:rPr lang="ru-RU" sz="1200" b="1" dirty="0">
                <a:latin typeface="Times New Roman" panose="02020603050405020304" pitchFamily="18" charset="0"/>
                <a:cs typeface="Times New Roman" panose="02020603050405020304" pitchFamily="18" charset="0"/>
              </a:rPr>
              <a:t>.  21-ден </a:t>
            </a:r>
            <a:r>
              <a:rPr lang="ru-RU" sz="1200" b="1" dirty="0" err="1">
                <a:latin typeface="Times New Roman" panose="02020603050405020304" pitchFamily="18" charset="0"/>
                <a:cs typeface="Times New Roman" panose="02020603050405020304" pitchFamily="18" charset="0"/>
              </a:rPr>
              <a:t>бастап</a:t>
            </a:r>
            <a:r>
              <a:rPr lang="ru-RU" sz="1200" b="1" dirty="0">
                <a:latin typeface="Times New Roman" panose="02020603050405020304" pitchFamily="18" charset="0"/>
                <a:cs typeface="Times New Roman" panose="02020603050405020304" pitchFamily="18" charset="0"/>
              </a:rPr>
              <a:t> 10 </a:t>
            </a:r>
            <a:r>
              <a:rPr lang="ru-RU" sz="1200" b="1" dirty="0" err="1">
                <a:latin typeface="Times New Roman" panose="02020603050405020304" pitchFamily="18" charset="0"/>
                <a:cs typeface="Times New Roman" panose="02020603050405020304" pitchFamily="18" charset="0"/>
              </a:rPr>
              <a:t>қазанға</a:t>
            </a:r>
            <a:r>
              <a:rPr lang="ru-RU" sz="1200" b="1" dirty="0">
                <a:latin typeface="Times New Roman" panose="02020603050405020304" pitchFamily="18" charset="0"/>
                <a:cs typeface="Times New Roman" panose="02020603050405020304" pitchFamily="18" charset="0"/>
              </a:rPr>
              <a:t>  </a:t>
            </a:r>
            <a:r>
              <a:rPr lang="ru-RU" sz="1200" b="1" dirty="0" err="1">
                <a:latin typeface="Times New Roman" panose="02020603050405020304" pitchFamily="18" charset="0"/>
                <a:cs typeface="Times New Roman" panose="02020603050405020304" pitchFamily="18" charset="0"/>
              </a:rPr>
              <a:t>сағ</a:t>
            </a:r>
            <a:r>
              <a:rPr lang="ru-RU" sz="1200" b="1" dirty="0">
                <a:latin typeface="Times New Roman" panose="02020603050405020304" pitchFamily="18" charset="0"/>
                <a:cs typeface="Times New Roman" panose="02020603050405020304" pitchFamily="18" charset="0"/>
              </a:rPr>
              <a:t>. 09-ға </a:t>
            </a:r>
            <a:r>
              <a:rPr lang="ru-RU" sz="1200" b="1" dirty="0" err="1">
                <a:latin typeface="Times New Roman" panose="02020603050405020304" pitchFamily="18" charset="0"/>
                <a:cs typeface="Times New Roman" panose="02020603050405020304" pitchFamily="18" charset="0"/>
              </a:rPr>
              <a:t>дейін</a:t>
            </a:r>
            <a:r>
              <a:rPr lang="ru-RU" sz="1200" b="1" dirty="0">
                <a:latin typeface="Times New Roman" panose="02020603050405020304" pitchFamily="18" charset="0"/>
                <a:cs typeface="Times New Roman" panose="02020603050405020304" pitchFamily="18" charset="0"/>
              </a:rPr>
              <a:t> </a:t>
            </a:r>
          </a:p>
          <a:p>
            <a:pPr lvl="0"/>
            <a:r>
              <a:rPr lang="ru-RU" sz="1200" dirty="0">
                <a:latin typeface="Times New Roman" panose="02020603050405020304" pitchFamily="18" charset="0"/>
                <a:cs typeface="Times New Roman" panose="02020603050405020304" pitchFamily="18" charset="0"/>
              </a:rPr>
              <a:t>Жауын-шашынсыз. </a:t>
            </a:r>
            <a:r>
              <a:rPr lang="ru-RU" sz="1200" dirty="0" err="1">
                <a:latin typeface="Times New Roman" panose="02020603050405020304" pitchFamily="18" charset="0"/>
                <a:cs typeface="Times New Roman" panose="02020603050405020304" pitchFamily="18" charset="0"/>
              </a:rPr>
              <a:t>Оңтүстік</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жел</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соғады</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күші</a:t>
            </a:r>
            <a:r>
              <a:rPr lang="ru-RU" sz="1200" dirty="0">
                <a:latin typeface="Times New Roman" panose="02020603050405020304" pitchFamily="18" charset="0"/>
                <a:cs typeface="Times New Roman" panose="02020603050405020304" pitchFamily="18" charset="0"/>
              </a:rPr>
              <a:t> 9-14 м/с. </a:t>
            </a:r>
            <a:r>
              <a:rPr lang="ru-RU" sz="1200" dirty="0" err="1">
                <a:latin typeface="Times New Roman" panose="02020603050405020304" pitchFamily="18" charset="0"/>
                <a:cs typeface="Times New Roman" panose="02020603050405020304" pitchFamily="18" charset="0"/>
              </a:rPr>
              <a:t>Ауа</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температурасы</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түнде</a:t>
            </a:r>
            <a:r>
              <a:rPr lang="ru-RU" sz="1200" dirty="0">
                <a:latin typeface="Times New Roman" panose="02020603050405020304" pitchFamily="18" charset="0"/>
                <a:cs typeface="Times New Roman" panose="02020603050405020304" pitchFamily="18" charset="0"/>
              </a:rPr>
              <a:t> 2-4 градус </a:t>
            </a:r>
            <a:r>
              <a:rPr lang="ru-RU" sz="1200" dirty="0" err="1">
                <a:latin typeface="Times New Roman" panose="02020603050405020304" pitchFamily="18" charset="0"/>
                <a:cs typeface="Times New Roman" panose="02020603050405020304" pitchFamily="18" charset="0"/>
              </a:rPr>
              <a:t>жылы</a:t>
            </a:r>
            <a:r>
              <a:rPr lang="ru-RU" sz="1200" dirty="0">
                <a:latin typeface="Times New Roman" panose="02020603050405020304" pitchFamily="18" charset="0"/>
                <a:cs typeface="Times New Roman" panose="02020603050405020304" pitchFamily="18" charset="0"/>
              </a:rPr>
              <a:t>.</a:t>
            </a:r>
          </a:p>
        </p:txBody>
      </p:sp>
      <p:graphicFrame>
        <p:nvGraphicFramePr>
          <p:cNvPr id="23"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2162473194"/>
              </p:ext>
            </p:extLst>
          </p:nvPr>
        </p:nvGraphicFramePr>
        <p:xfrm>
          <a:off x="5021266" y="4534534"/>
          <a:ext cx="4667576" cy="1893753"/>
        </p:xfrm>
        <a:graphic>
          <a:graphicData uri="http://schemas.openxmlformats.org/drawingml/2006/table">
            <a:tbl>
              <a:tblPr firstRow="1" bandRow="1">
                <a:tableStyleId>{5C22544A-7EE6-4342-B048-85BDC9FD1C3A}</a:tableStyleId>
              </a:tblPr>
              <a:tblGrid>
                <a:gridCol w="1796058">
                  <a:extLst>
                    <a:ext uri="{9D8B030D-6E8A-4147-A177-3AD203B41FA5}">
                      <a16:colId xmlns:a16="http://schemas.microsoft.com/office/drawing/2014/main" val="3583770891"/>
                    </a:ext>
                  </a:extLst>
                </a:gridCol>
                <a:gridCol w="1432949">
                  <a:extLst>
                    <a:ext uri="{9D8B030D-6E8A-4147-A177-3AD203B41FA5}">
                      <a16:colId xmlns:a16="http://schemas.microsoft.com/office/drawing/2014/main" val="1276116030"/>
                    </a:ext>
                  </a:extLst>
                </a:gridCol>
                <a:gridCol w="1438569">
                  <a:extLst>
                    <a:ext uri="{9D8B030D-6E8A-4147-A177-3AD203B41FA5}">
                      <a16:colId xmlns:a16="http://schemas.microsoft.com/office/drawing/2014/main" val="2096923049"/>
                    </a:ext>
                  </a:extLst>
                </a:gridCol>
              </a:tblGrid>
              <a:tr h="430713">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зат</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Нақты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шоғырлану</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ШЖШ асу</a:t>
                      </a:r>
                      <a:r>
                        <a:rPr lang="kk-KZ" sz="1000" baseline="0" dirty="0">
                          <a:solidFill>
                            <a:schemeClr val="tx1"/>
                          </a:solidFill>
                          <a:latin typeface="Times New Roman" panose="02020603050405020304" pitchFamily="18" charset="0"/>
                          <a:cs typeface="Times New Roman" panose="02020603050405020304" pitchFamily="18" charset="0"/>
                        </a:rPr>
                        <a:t> 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180790">
                <a:tc>
                  <a:txBody>
                    <a:bodyPr/>
                    <a:lstStyle/>
                    <a:p>
                      <a:r>
                        <a:rPr lang="ru-RU" sz="1000" dirty="0">
                          <a:solidFill>
                            <a:schemeClr val="tx1"/>
                          </a:solidFill>
                          <a:latin typeface="Times New Roman" panose="02020603050405020304" pitchFamily="18" charset="0"/>
                          <a:cs typeface="Times New Roman" panose="02020603050405020304" pitchFamily="18" charset="0"/>
                        </a:rPr>
                        <a:t>РМ-2,5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ctr"/>
                      <a:r>
                        <a:rPr lang="ru-RU" sz="1000" b="0" i="0" u="none" strike="noStrike" dirty="0">
                          <a:solidFill>
                            <a:srgbClr val="000000"/>
                          </a:solidFill>
                          <a:effectLst/>
                          <a:latin typeface="Times New Roman" panose="02020603050405020304" pitchFamily="18" charset="0"/>
                        </a:rPr>
                        <a:t>134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0,8</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18079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a:solidFill>
                            <a:schemeClr val="tx1"/>
                          </a:solidFill>
                          <a:latin typeface="Times New Roman" panose="02020603050405020304" pitchFamily="18" charset="0"/>
                          <a:cs typeface="Times New Roman" panose="02020603050405020304" pitchFamily="18" charset="0"/>
                        </a:rPr>
                        <a:t>РМ-10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ctr"/>
                      <a:r>
                        <a:rPr lang="ru-RU" sz="1000" b="0" i="0" u="none" strike="noStrike" dirty="0">
                          <a:solidFill>
                            <a:srgbClr val="000000"/>
                          </a:solidFill>
                          <a:effectLst/>
                          <a:latin typeface="Times New Roman" panose="02020603050405020304" pitchFamily="18" charset="0"/>
                        </a:rPr>
                        <a:t>130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180790">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ctr"/>
                      <a:r>
                        <a:rPr lang="ru-RU" sz="1000" b="0" i="0" u="none" strike="noStrike" dirty="0">
                          <a:solidFill>
                            <a:srgbClr val="000000"/>
                          </a:solidFill>
                          <a:effectLst/>
                          <a:latin typeface="Times New Roman" panose="02020603050405020304" pitchFamily="18" charset="0"/>
                        </a:rPr>
                        <a:t>18</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0,04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180790">
                <a:tc>
                  <a:txBody>
                    <a:bodyPr/>
                    <a:lstStyle/>
                    <a:p>
                      <a:r>
                        <a:rPr lang="ru-RU" sz="1000" dirty="0" err="1">
                          <a:solidFill>
                            <a:schemeClr val="tx1"/>
                          </a:solidFill>
                          <a:latin typeface="Times New Roman" panose="02020603050405020304" pitchFamily="18" charset="0"/>
                          <a:cs typeface="Times New Roman" panose="02020603050405020304" pitchFamily="18" charset="0"/>
                        </a:rPr>
                        <a:t>Көміртегі</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о</a:t>
                      </a:r>
                      <a:r>
                        <a:rPr lang="ru-RU" sz="1000" dirty="0" err="1">
                          <a:solidFill>
                            <a:schemeClr val="tx1"/>
                          </a:solidFill>
                          <a:latin typeface="Times New Roman" panose="02020603050405020304" pitchFamily="18" charset="0"/>
                          <a:cs typeface="Times New Roman" panose="02020603050405020304" pitchFamily="18" charset="0"/>
                        </a:rPr>
                        <a:t>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ctr"/>
                      <a:r>
                        <a:rPr lang="ru-RU" sz="1000" b="0" i="0" u="none" strike="noStrike" dirty="0">
                          <a:solidFill>
                            <a:srgbClr val="000000"/>
                          </a:solidFill>
                          <a:effectLst/>
                          <a:latin typeface="Times New Roman" panose="02020603050405020304" pitchFamily="18" charset="0"/>
                        </a:rPr>
                        <a:t>852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18079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ctr"/>
                      <a:r>
                        <a:rPr lang="ru-RU" sz="1000" b="0" i="0" u="none" strike="noStrike" dirty="0">
                          <a:solidFill>
                            <a:srgbClr val="000000"/>
                          </a:solidFill>
                          <a:effectLst/>
                          <a:latin typeface="Times New Roman" panose="02020603050405020304" pitchFamily="18" charset="0"/>
                        </a:rPr>
                        <a:t>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18079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о</a:t>
                      </a:r>
                      <a:r>
                        <a:rPr lang="ru-RU" sz="1000" dirty="0" err="1">
                          <a:solidFill>
                            <a:schemeClr val="tx1"/>
                          </a:solidFill>
                          <a:latin typeface="Times New Roman" panose="02020603050405020304" pitchFamily="18" charset="0"/>
                          <a:cs typeface="Times New Roman" panose="02020603050405020304" pitchFamily="18" charset="0"/>
                        </a:rPr>
                        <a:t>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ctr"/>
                      <a:r>
                        <a:rPr lang="ru-RU" sz="1000" b="0" i="0" u="none" strike="noStrike" dirty="0">
                          <a:solidFill>
                            <a:srgbClr val="000000"/>
                          </a:solidFill>
                          <a:effectLst/>
                          <a:latin typeface="Times New Roman" panose="02020603050405020304" pitchFamily="18" charset="0"/>
                        </a:rPr>
                        <a:t>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0,002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bl>
          </a:graphicData>
        </a:graphic>
      </p:graphicFrame>
      <p:graphicFrame>
        <p:nvGraphicFramePr>
          <p:cNvPr id="24" name="Таблица 23"/>
          <p:cNvGraphicFramePr/>
          <p:nvPr>
            <p:extLst>
              <p:ext uri="{D42A27DB-BD31-4B8C-83A1-F6EECF244321}">
                <p14:modId xmlns:p14="http://schemas.microsoft.com/office/powerpoint/2010/main" val="3652201443"/>
              </p:ext>
            </p:extLst>
          </p:nvPr>
        </p:nvGraphicFramePr>
        <p:xfrm>
          <a:off x="4973638" y="6464130"/>
          <a:ext cx="4787899" cy="393870"/>
        </p:xfrm>
        <a:graphic>
          <a:graphicData uri="http://schemas.openxmlformats.org/drawingml/2006/table">
            <a:tbl>
              <a:tblPr/>
              <a:tblGrid>
                <a:gridCol w="4787899">
                  <a:extLst>
                    <a:ext uri="{9D8B030D-6E8A-4147-A177-3AD203B41FA5}">
                      <a16:colId xmlns:a16="http://schemas.microsoft.com/office/drawing/2014/main" val="20000"/>
                    </a:ext>
                  </a:extLst>
                </a:gridCol>
              </a:tblGrid>
              <a:tr h="26257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sz="700" i="1" dirty="0">
                          <a:latin typeface="Times New Roman" panose="02020603050405020304" pitchFamily="18" charset="0"/>
                          <a:cs typeface="Times New Roman" panose="02020603050405020304" pitchFamily="18" charset="0"/>
                        </a:rPr>
                        <a:t>2015ж.28.02 №168 </a:t>
                      </a:r>
                    </a:p>
                    <a:p>
                      <a:pPr lvl="0" algn="ctr" eaLnBrk="1" hangingPunct="1">
                        <a:buNone/>
                      </a:pPr>
                      <a:r>
                        <a:rPr lang="ru-RU" sz="700" i="1" dirty="0">
                          <a:latin typeface="Times New Roman" panose="02020603050405020304" pitchFamily="18" charset="0"/>
                          <a:cs typeface="Times New Roman" panose="02020603050405020304" pitchFamily="18" charset="0"/>
                        </a:rPr>
                        <a:t>«</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312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80965" y="4037026"/>
            <a:ext cx="4797380"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08 </a:t>
            </a:r>
            <a:r>
              <a:rPr lang="ru-RU" altLang="ru-RU" sz="1200" b="1" dirty="0" err="1">
                <a:latin typeface="Times New Roman" panose="02020603050405020304" pitchFamily="18" charset="0"/>
                <a:cs typeface="Times New Roman" panose="02020603050405020304" pitchFamily="18" charset="0"/>
              </a:rPr>
              <a:t>қазанға</a:t>
            </a:r>
            <a:endParaRPr lang="ru-RU" altLang="ru-RU" sz="1200" b="1" dirty="0">
              <a:latin typeface="Times New Roman" panose="02020603050405020304" pitchFamily="18" charset="0"/>
              <a:cs typeface="Times New Roman" panose="02020603050405020304" pitchFamily="18" charset="0"/>
            </a:endParaRPr>
          </a:p>
          <a:p>
            <a:pPr algn="ctr"/>
            <a:r>
              <a:rPr lang="kk-KZ" altLang="ru-RU" sz="1200" b="1" dirty="0">
                <a:solidFill>
                  <a:prstClr val="black"/>
                </a:solidFill>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Қостанай</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жай-күйі</a:t>
            </a:r>
            <a:endParaRPr lang="ru-RU" altLang="ru-RU" sz="1200" b="1" dirty="0">
              <a:latin typeface="Times New Roman" panose="02020603050405020304" pitchFamily="18" charset="0"/>
              <a:cs typeface="Times New Roman" panose="02020603050405020304" pitchFamily="18" charset="0"/>
            </a:endParaRPr>
          </a:p>
        </p:txBody>
      </p:sp>
      <p:sp>
        <p:nvSpPr>
          <p:cNvPr id="15" name="TextBox 13"/>
          <p:cNvSpPr txBox="1"/>
          <p:nvPr/>
        </p:nvSpPr>
        <p:spPr>
          <a:xfrm>
            <a:off x="4988924" y="3753556"/>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
        <p:nvSpPr>
          <p:cNvPr id="16" name="TextBox 13"/>
          <p:cNvSpPr txBox="1"/>
          <p:nvPr/>
        </p:nvSpPr>
        <p:spPr>
          <a:xfrm>
            <a:off x="4980965" y="2553227"/>
            <a:ext cx="4667576" cy="120032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200" dirty="0">
                <a:solidFill>
                  <a:schemeClr val="tx1"/>
                </a:solidFill>
                <a:latin typeface="Times New Roman" panose="02020603050405020304" pitchFamily="18" charset="0"/>
                <a:cs typeface="Times New Roman" panose="02020603050405020304" pitchFamily="18" charset="0"/>
              </a:rPr>
              <a:t>09, 2022 </a:t>
            </a:r>
            <a:r>
              <a:rPr lang="ru-RU" sz="1200" dirty="0" err="1">
                <a:solidFill>
                  <a:schemeClr val="tx1"/>
                </a:solidFill>
                <a:latin typeface="Times New Roman" panose="02020603050405020304" pitchFamily="18" charset="0"/>
                <a:cs typeface="Times New Roman" panose="02020603050405020304" pitchFamily="18" charset="0"/>
              </a:rPr>
              <a:t>жылдың</a:t>
            </a:r>
            <a:r>
              <a:rPr lang="ru-RU" sz="1200" dirty="0">
                <a:solidFill>
                  <a:schemeClr val="tx1"/>
                </a:solidFill>
                <a:latin typeface="Times New Roman" panose="02020603050405020304" pitchFamily="18" charset="0"/>
                <a:cs typeface="Times New Roman" panose="02020603050405020304" pitchFamily="18" charset="0"/>
              </a:rPr>
              <a:t> 10 </a:t>
            </a:r>
            <a:r>
              <a:rPr lang="ru-RU" sz="1200" dirty="0" err="1">
                <a:solidFill>
                  <a:schemeClr val="tx1"/>
                </a:solidFill>
                <a:latin typeface="Times New Roman" panose="02020603050405020304" pitchFamily="18" charset="0"/>
                <a:cs typeface="Times New Roman" panose="02020603050405020304" pitchFamily="18" charset="0"/>
              </a:rPr>
              <a:t>қазанға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қараған</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түні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метеорологиялық</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жағдайлар</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атмосферасында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ластаушы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заттардың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ыдыруына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ықпал</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етеді</a:t>
            </a:r>
            <a:r>
              <a:rPr lang="ru-RU" sz="1200" dirty="0">
                <a:solidFill>
                  <a:schemeClr val="tx1"/>
                </a:solidFill>
                <a:latin typeface="Times New Roman" panose="02020603050405020304" pitchFamily="18" charset="0"/>
                <a:cs typeface="Times New Roman" panose="02020603050405020304" pitchFamily="18" charset="0"/>
              </a:rPr>
              <a:t>.</a:t>
            </a:r>
          </a:p>
          <a:p>
            <a:pPr algn="just"/>
            <a:r>
              <a:rPr lang="ru-RU" sz="1200" dirty="0">
                <a:solidFill>
                  <a:schemeClr val="tx1"/>
                </a:solidFill>
                <a:latin typeface="Times New Roman" panose="02020603050405020304" pitchFamily="18" charset="0"/>
                <a:cs typeface="Times New Roman" panose="02020603050405020304" pitchFamily="18" charset="0"/>
              </a:rPr>
              <a:t> Жалпы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бойынша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ауаның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ластану</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деңгейі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төмендеуі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болады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деп</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күтілуде</a:t>
            </a:r>
            <a:r>
              <a:rPr lang="ru-RU" sz="1200" dirty="0">
                <a:solidFill>
                  <a:schemeClr val="tx1"/>
                </a:solidFill>
                <a:latin typeface="Times New Roman" panose="02020603050405020304" pitchFamily="18" charset="0"/>
                <a:cs typeface="Times New Roman" panose="02020603050405020304" pitchFamily="18" charset="0"/>
              </a:rPr>
              <a:t>.</a:t>
            </a:r>
          </a:p>
          <a:p>
            <a:pPr algn="just"/>
            <a:endParaRPr lang="ru-RU" sz="1200" dirty="0">
              <a:solidFill>
                <a:schemeClr val="tx1"/>
              </a:solidFill>
              <a:latin typeface="Times New Roman" panose="02020603050405020304" pitchFamily="18" charset="0"/>
              <a:cs typeface="Times New Roman" panose="02020603050405020304" pitchFamily="18"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КЕЗІНДЕ ХАЛЫҚҚА АРНАЛҒАН ҰСЫНЫСТАР</a:t>
            </a:r>
            <a:endParaRPr lang="ru-RU" sz="1400" b="1" dirty="0"/>
          </a:p>
        </p:txBody>
      </p:sp>
      <p:sp>
        <p:nvSpPr>
          <p:cNvPr id="22" name="Прямоугольник 26"/>
          <p:cNvSpPr/>
          <p:nvPr/>
        </p:nvSpPr>
        <p:spPr>
          <a:xfrm>
            <a:off x="128589" y="4659557"/>
            <a:ext cx="4794304" cy="1200329"/>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Ақтау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4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kk-KZ" sz="1200" dirty="0">
                <a:latin typeface="Times New Roman" panose="02020603050405020304" pitchFamily="18" charset="0"/>
                <a:cs typeface="Times New Roman" panose="02020603050405020304" pitchFamily="18" charset="0"/>
              </a:rPr>
              <a:t>№ 1 бекет – Қайырбеков көшесі, 379;</a:t>
            </a:r>
          </a:p>
          <a:p>
            <a:pPr algn="just"/>
            <a:r>
              <a:rPr lang="kk-KZ" sz="1200" dirty="0">
                <a:latin typeface="Times New Roman" panose="02020603050405020304" pitchFamily="18" charset="0"/>
                <a:cs typeface="Times New Roman" panose="02020603050405020304" pitchFamily="18" charset="0"/>
              </a:rPr>
              <a:t>№ 3 бекет – Дощанов көшесі, 43;</a:t>
            </a:r>
            <a:endParaRPr lang="ru-RU" sz="1200" dirty="0">
              <a:latin typeface="Times New Roman" panose="02020603050405020304" pitchFamily="18" charset="0"/>
              <a:cs typeface="Times New Roman" panose="02020603050405020304" pitchFamily="18" charset="0"/>
            </a:endParaRPr>
          </a:p>
          <a:p>
            <a:pPr algn="just"/>
            <a:r>
              <a:rPr lang="kk-KZ" sz="1200" dirty="0">
                <a:latin typeface="Times New Roman" panose="02020603050405020304" pitchFamily="18" charset="0"/>
                <a:cs typeface="Times New Roman" panose="02020603050405020304" pitchFamily="18" charset="0"/>
              </a:rPr>
              <a:t>№ 2 бекет – </a:t>
            </a:r>
            <a:r>
              <a:rPr lang="ru-RU" sz="1200" dirty="0">
                <a:latin typeface="Times New Roman" panose="02020603050405020304" pitchFamily="18" charset="0"/>
                <a:cs typeface="Times New Roman" panose="02020603050405020304" pitchFamily="18" charset="0"/>
              </a:rPr>
              <a:t>Бородин </a:t>
            </a:r>
            <a:r>
              <a:rPr lang="ru-RU" sz="1200" dirty="0" err="1">
                <a:latin typeface="Times New Roman" panose="02020603050405020304" pitchFamily="18" charset="0"/>
                <a:cs typeface="Times New Roman" panose="02020603050405020304" pitchFamily="18" charset="0"/>
              </a:rPr>
              <a:t>көшесі</a:t>
            </a:r>
            <a:r>
              <a:rPr lang="ru-RU" sz="1200" dirty="0">
                <a:latin typeface="Times New Roman" panose="02020603050405020304" pitchFamily="18" charset="0"/>
                <a:cs typeface="Times New Roman" panose="02020603050405020304" pitchFamily="18" charset="0"/>
              </a:rPr>
              <a:t>, №142 </a:t>
            </a:r>
            <a:r>
              <a:rPr lang="ru-RU" sz="1200" dirty="0" err="1">
                <a:latin typeface="Times New Roman" panose="02020603050405020304" pitchFamily="18" charset="0"/>
                <a:cs typeface="Times New Roman" panose="02020603050405020304" pitchFamily="18" charset="0"/>
              </a:rPr>
              <a:t>үйдің</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ауданы</a:t>
            </a:r>
            <a:r>
              <a:rPr lang="ru-RU" sz="1200" dirty="0">
                <a:latin typeface="Times New Roman" panose="02020603050405020304" pitchFamily="18" charset="0"/>
                <a:cs typeface="Times New Roman" panose="02020603050405020304" pitchFamily="18" charset="0"/>
              </a:rPr>
              <a:t>;</a:t>
            </a:r>
          </a:p>
          <a:p>
            <a:pPr algn="just"/>
            <a:r>
              <a:rPr lang="kk-KZ" sz="1200" dirty="0">
                <a:latin typeface="Times New Roman" panose="02020603050405020304" pitchFamily="18" charset="0"/>
                <a:cs typeface="Times New Roman" panose="02020603050405020304" pitchFamily="18" charset="0"/>
              </a:rPr>
              <a:t>№ 4 бекет – </a:t>
            </a:r>
            <a:r>
              <a:rPr lang="ru-RU" sz="1200" dirty="0">
                <a:latin typeface="Times New Roman" panose="02020603050405020304" pitchFamily="18" charset="0"/>
                <a:cs typeface="Times New Roman" panose="02020603050405020304" pitchFamily="18" charset="0"/>
              </a:rPr>
              <a:t>Маяковский </a:t>
            </a:r>
            <a:r>
              <a:rPr lang="ru-RU" sz="1200" dirty="0" err="1">
                <a:latin typeface="Times New Roman" panose="02020603050405020304" pitchFamily="18" charset="0"/>
                <a:cs typeface="Times New Roman" panose="02020603050405020304" pitchFamily="18" charset="0"/>
              </a:rPr>
              <a:t>көшесі</a:t>
            </a:r>
            <a:r>
              <a:rPr lang="ru-RU" sz="1200" dirty="0">
                <a:latin typeface="Times New Roman" panose="02020603050405020304" pitchFamily="18" charset="0"/>
                <a:cs typeface="Times New Roman" panose="02020603050405020304" pitchFamily="18" charset="0"/>
              </a:rPr>
              <a:t>.</a:t>
            </a:r>
          </a:p>
        </p:txBody>
      </p:sp>
      <p:sp>
        <p:nvSpPr>
          <p:cNvPr id="23" name="Прямоугольник 13"/>
          <p:cNvSpPr/>
          <p:nvPr/>
        </p:nvSpPr>
        <p:spPr>
          <a:xfrm>
            <a:off x="4937125" y="86533"/>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025922" y="4521817"/>
            <a:ext cx="4472585" cy="1780911"/>
            <a:chOff x="349950" y="3799939"/>
            <a:chExt cx="4472585" cy="1953290"/>
          </a:xfrm>
        </p:grpSpPr>
        <p:graphicFrame>
          <p:nvGraphicFramePr>
            <p:cNvPr id="26" name="Таблица 25"/>
            <p:cNvGraphicFramePr/>
            <p:nvPr>
              <p:extLst>
                <p:ext uri="{D42A27DB-BD31-4B8C-83A1-F6EECF244321}">
                  <p14:modId xmlns:p14="http://schemas.microsoft.com/office/powerpoint/2010/main" val="600406625"/>
                </p:ext>
              </p:extLst>
            </p:nvPr>
          </p:nvGraphicFramePr>
          <p:xfrm>
            <a:off x="531522" y="4883920"/>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sz="800" dirty="0" err="1">
                            <a:latin typeface="Times New Roman" panose="02020603050405020304" pitchFamily="18" charset="0"/>
                            <a:cs typeface="Times New Roman" panose="02020603050405020304" pitchFamily="18" charset="0"/>
                          </a:rPr>
                          <a:t>Баспасөз</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2"/>
                          </a:rPr>
                          <a:t>pressmeteo@gmail.com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sz="800" dirty="0" err="1">
                            <a:latin typeface="Times New Roman" panose="02020603050405020304" pitchFamily="18" charset="0"/>
                            <a:cs typeface="Times New Roman" panose="02020603050405020304" pitchFamily="18" charset="0"/>
                          </a:rPr>
                          <a:t>Халықаралық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ынтымақтастық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349950" y="4077010"/>
              <a:ext cx="2501006" cy="1046457"/>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solidFill>
                  <a:srgbClr val="000000"/>
                </a:solidFill>
                <a:latin typeface="Times New Roman" panose="02020603050405020304" pitchFamily="18" charset="0"/>
                <a:cs typeface="Times New Roman" panose="02020603050405020304" pitchFamily="18" charset="0"/>
              </a:endParaRPr>
            </a:p>
            <a:p>
              <a:pPr algn="ctr"/>
              <a:r>
                <a:rPr lang="ru-RU" altLang="ru-RU" sz="1000" i="1" dirty="0" err="1">
                  <a:latin typeface="Times New Roman" panose="02020603050405020304" pitchFamily="18" charset="0"/>
                  <a:cs typeface="Times New Roman" panose="02020603050405020304" pitchFamily="18" charset="0"/>
                </a:rPr>
                <a:t>Нұр-Сұлтан</a:t>
              </a:r>
              <a:r>
                <a:rPr lang="ru-RU" altLang="ru-RU" sz="1000" i="1" dirty="0">
                  <a:latin typeface="Times New Roman" panose="02020603050405020304" pitchFamily="18" charset="0"/>
                  <a:cs typeface="Times New Roman" panose="02020603050405020304" pitchFamily="18" charset="0"/>
                </a:rPr>
                <a:t>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a:t>
              </a:r>
              <a:r>
                <a:rPr lang="ru-RU" altLang="ru-RU" sz="1000" i="1" dirty="0" err="1">
                  <a:latin typeface="Times New Roman" panose="02020603050405020304" pitchFamily="18" charset="0"/>
                  <a:cs typeface="Times New Roman" panose="02020603050405020304" pitchFamily="18" charset="0"/>
                </a:rPr>
                <a:t>даңғылы</a:t>
              </a:r>
              <a:r>
                <a:rPr lang="ru-RU" altLang="ru-RU" sz="1000" i="1" dirty="0">
                  <a:latin typeface="Times New Roman" panose="02020603050405020304" pitchFamily="18" charset="0"/>
                  <a:cs typeface="Times New Roman" panose="02020603050405020304" pitchFamily="18" charset="0"/>
                </a:rPr>
                <a:t>, 11/1</a:t>
              </a:r>
            </a:p>
            <a:p>
              <a:pPr algn="ctr"/>
              <a:endParaRPr lang="ru-RU" altLang="ru-RU" sz="1000" i="1" dirty="0">
                <a:solidFill>
                  <a:srgbClr val="FF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 :</a:t>
              </a:r>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78373" y="6486526"/>
            <a:ext cx="4846714" cy="246221"/>
          </a:xfrm>
          <a:prstGeom prst="rect">
            <a:avLst/>
          </a:prstGeom>
          <a:noFill/>
          <a:ln w="9525">
            <a:noFill/>
          </a:ln>
        </p:spPr>
        <p:txBody>
          <a:bodyPr wrap="square">
            <a:spAutoFit/>
          </a:bodyPr>
          <a:lstStyle/>
          <a:p>
            <a:pPr algn="ct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r>
              <a:rPr lang="ru-RU" altLang="en-US" sz="1000" b="1" i="1" dirty="0">
                <a:solidFill>
                  <a:srgbClr val="17375E"/>
                </a:solidFill>
                <a:latin typeface="Times New Roman" panose="02020603050405020304" pitchFamily="18" charset="0"/>
                <a:cs typeface="Times New Roman" panose="02020603050405020304" pitchFamily="18" charset="0"/>
              </a:rPr>
              <a:t> </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
          <p:cNvSpPr/>
          <p:nvPr/>
        </p:nvSpPr>
        <p:spPr>
          <a:xfrm>
            <a:off x="5025923" y="6274753"/>
            <a:ext cx="4521389" cy="306705"/>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ru-RU" sz="1200" b="1" i="1" dirty="0" err="1">
                <a:latin typeface="Times New Roman" panose="02020603050405020304" pitchFamily="18" charset="0"/>
                <a:cs typeface="Times New Roman" panose="02020603050405020304" pitchFamily="18" charset="0"/>
              </a:rPr>
              <a:t>Қабдуалиева</a:t>
            </a:r>
            <a:r>
              <a:rPr lang="ru-RU" sz="1200" b="1" i="1" dirty="0">
                <a:latin typeface="Times New Roman" panose="02020603050405020304" pitchFamily="18" charset="0"/>
                <a:cs typeface="Times New Roman" panose="02020603050405020304" pitchFamily="18" charset="0"/>
              </a:rPr>
              <a:t> М.С.</a:t>
            </a:r>
            <a:endParaRPr lang="ru-RU" sz="12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19" name="Таблица 18"/>
          <p:cNvGraphicFramePr/>
          <p:nvPr>
            <p:extLst>
              <p:ext uri="{D42A27DB-BD31-4B8C-83A1-F6EECF244321}">
                <p14:modId xmlns:p14="http://schemas.microsoft.com/office/powerpoint/2010/main" val="2864712609"/>
              </p:ext>
            </p:extLst>
          </p:nvPr>
        </p:nvGraphicFramePr>
        <p:xfrm>
          <a:off x="5331002" y="548496"/>
          <a:ext cx="4167505" cy="772416"/>
        </p:xfrm>
        <a:graphic>
          <a:graphicData uri="http://schemas.openxmlformats.org/drawingml/2006/table">
            <a:tbl>
              <a:tblPr/>
              <a:tblGrid>
                <a:gridCol w="1327730">
                  <a:extLst>
                    <a:ext uri="{9D8B030D-6E8A-4147-A177-3AD203B41FA5}">
                      <a16:colId xmlns:a16="http://schemas.microsoft.com/office/drawing/2014/main" val="20000"/>
                    </a:ext>
                  </a:extLst>
                </a:gridCol>
                <a:gridCol w="2839775">
                  <a:extLst>
                    <a:ext uri="{9D8B030D-6E8A-4147-A177-3AD203B41FA5}">
                      <a16:colId xmlns:a16="http://schemas.microsoft.com/office/drawing/2014/main" val="20001"/>
                    </a:ext>
                  </a:extLst>
                </a:gridCol>
              </a:tblGrid>
              <a:tr h="5807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err="1">
                          <a:solidFill>
                            <a:srgbClr val="000000"/>
                          </a:solidFill>
                          <a:latin typeface="Times New Roman" panose="02020603050405020304" pitchFamily="18" charset="0"/>
                        </a:rPr>
                        <a:t>Ластану</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дәрежесін</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62139">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0,09</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62139">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0,09 ≤ Р &lt; 0,13</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altLang="en-US" sz="1000" dirty="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62139">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0,13 ≤ Р &lt; 0,19</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62139">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0,19</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a:t>
                      </a:r>
                      <a:r>
                        <a:rPr lang="kk-KZ" sz="1000" baseline="0" dirty="0">
                          <a:latin typeface="Times New Roman" panose="02020603050405020304" pitchFamily="18" charset="0"/>
                          <a:cs typeface="Times New Roman" panose="02020603050405020304" pitchFamily="18" charset="0"/>
                        </a:rPr>
                        <a:t>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2" name="Прямоугольник 31"/>
          <p:cNvSpPr/>
          <p:nvPr/>
        </p:nvSpPr>
        <p:spPr>
          <a:xfrm>
            <a:off x="302994" y="792056"/>
            <a:ext cx="1580497"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
        <p:nvSpPr>
          <p:cNvPr id="30" name="Прямоугольник 29"/>
          <p:cNvSpPr/>
          <p:nvPr/>
        </p:nvSpPr>
        <p:spPr>
          <a:xfrm>
            <a:off x="4953000" y="1327596"/>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86628" y="2094405"/>
            <a:ext cx="4774909"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764040757"/>
              </p:ext>
            </p:extLst>
          </p:nvPr>
        </p:nvGraphicFramePr>
        <p:xfrm>
          <a:off x="5054197" y="2431312"/>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58689" y="4511602"/>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14753</TotalTime>
  <Words>590</Words>
  <Application>Microsoft Office PowerPoint</Application>
  <PresentationFormat>Лист A4 (210x297 мм)</PresentationFormat>
  <Paragraphs>97</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 Kabdualieva</cp:lastModifiedBy>
  <cp:revision>2517</cp:revision>
  <cp:lastPrinted>2021-07-01T07:38:07Z</cp:lastPrinted>
  <dcterms:created xsi:type="dcterms:W3CDTF">2018-03-27T06:03:00Z</dcterms:created>
  <dcterms:modified xsi:type="dcterms:W3CDTF">2022-10-08T08:12:02Z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