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changesInfos/changesInfo1.xml" ContentType="application/vnd.ms-powerpoint.changesinfo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notesMasterIdLst>
    <p:notesMasterId r:id="rId4"/>
  </p:notesMasterIdLst>
  <p:sldIdLst>
    <p:sldId id="261" r:id="rId2"/>
    <p:sldId id="265" r:id="rId3"/>
  </p:sldIdLst>
  <p:sldSz cx="9906000" cy="6858000" type="A4"/>
  <p:notesSz cx="6797675" cy="9926638"/>
  <p:defaultTextStyle>
    <a:defPPr>
      <a:defRPr lang="ru-RU"/>
    </a:defPPr>
    <a:lvl1pPr marL="0" lvl="0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1pPr>
    <a:lvl2pPr marL="457200" lvl="1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2pPr>
    <a:lvl3pPr marL="914400" lvl="2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3pPr>
    <a:lvl4pPr marL="1371600" lvl="3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4pPr>
    <a:lvl5pPr marL="1828800" lvl="4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5pPr>
    <a:lvl6pPr marL="2286000" lvl="5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6pPr>
    <a:lvl7pPr marL="2743200" lvl="6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7pPr>
    <a:lvl8pPr marL="3200400" lvl="7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8pPr>
    <a:lvl9pPr marL="3657600" lvl="8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59">
          <p15:clr>
            <a:srgbClr val="A4A3A4"/>
          </p15:clr>
        </p15:guide>
        <p15:guide id="2" pos="3102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99CC00"/>
    <a:srgbClr val="FF99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Средний стиль 2 — акцент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vertBarState="minimized" horzBarState="maximized">
    <p:restoredLeft sz="15620"/>
    <p:restoredTop sz="94660"/>
  </p:normalViewPr>
  <p:slideViewPr>
    <p:cSldViewPr showGuides="1">
      <p:cViewPr varScale="1">
        <p:scale>
          <a:sx n="69" d="100"/>
          <a:sy n="69" d="100"/>
        </p:scale>
        <p:origin x="77" y="312"/>
      </p:cViewPr>
      <p:guideLst>
        <p:guide orient="horz" pos="2159"/>
        <p:guide pos="3102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notesMaster" Target="notesMasters/notesMaster1.xml"/><Relationship Id="rId9" Type="http://schemas.microsoft.com/office/2016/11/relationships/changesInfo" Target="changesInfos/changesInfo1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Moldir Kabdualieva" userId="df42278df007c026" providerId="LiveId" clId="{E05BB4E9-077A-409F-B0F3-5C6CF2D32007}"/>
    <pc:docChg chg="modSld">
      <pc:chgData name="Moldir Kabdualieva" userId="df42278df007c026" providerId="LiveId" clId="{E05BB4E9-077A-409F-B0F3-5C6CF2D32007}" dt="2022-10-08T08:27:04.261" v="37" actId="20577"/>
      <pc:docMkLst>
        <pc:docMk/>
      </pc:docMkLst>
      <pc:sldChg chg="modSp mod">
        <pc:chgData name="Moldir Kabdualieva" userId="df42278df007c026" providerId="LiveId" clId="{E05BB4E9-077A-409F-B0F3-5C6CF2D32007}" dt="2022-10-08T08:27:04.261" v="37" actId="20577"/>
        <pc:sldMkLst>
          <pc:docMk/>
          <pc:sldMk cId="0" sldId="261"/>
        </pc:sldMkLst>
        <pc:graphicFrameChg chg="modGraphic">
          <ac:chgData name="Moldir Kabdualieva" userId="df42278df007c026" providerId="LiveId" clId="{E05BB4E9-077A-409F-B0F3-5C6CF2D32007}" dt="2022-10-08T08:27:04.261" v="37" actId="20577"/>
          <ac:graphicFrameMkLst>
            <pc:docMk/>
            <pc:sldMk cId="0" sldId="261"/>
            <ac:graphicFrameMk id="15" creationId="{94CC0974-E1E4-47F3-9A8B-49A879A3B96B}"/>
          </ac:graphicFrameMkLst>
        </pc:graphicFrameChg>
      </pc:sldChg>
    </pc:docChg>
  </pc:docChgLst>
</pc:chgInfo>
</file>

<file path=ppt/media/image1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хний колонтитул 1"/>
          <p:cNvSpPr>
            <a:spLocks noGrp="1"/>
          </p:cNvSpPr>
          <p:nvPr>
            <p:ph type="hdr" sz="quarter"/>
          </p:nvPr>
        </p:nvSpPr>
        <p:spPr>
          <a:xfrm>
            <a:off x="1" y="1"/>
            <a:ext cx="2946275" cy="498366"/>
          </a:xfrm>
          <a:prstGeom prst="rect">
            <a:avLst/>
          </a:prstGeom>
        </p:spPr>
        <p:txBody>
          <a:bodyPr vert="horz" wrap="square" lIns="93763" tIns="46882" rIns="93763" bIns="46882" numCol="1" anchor="t" anchorCtr="0" compatLnSpc="1"/>
          <a:lstStyle>
            <a:lvl1pPr>
              <a:defRPr sz="1300" smtClean="0"/>
            </a:lvl1pPr>
          </a:lstStyle>
          <a:p>
            <a:pPr defTabSz="937630">
              <a:defRPr/>
            </a:pPr>
            <a:endParaRPr lang="ru-RU" altLang="en-US" dirty="0">
              <a:cs typeface="Arial" panose="020B0604020202020204" pitchFamily="34" charset="0"/>
            </a:endParaRPr>
          </a:p>
        </p:txBody>
      </p:sp>
      <p:sp>
        <p:nvSpPr>
          <p:cNvPr id="3" name="Дата 2"/>
          <p:cNvSpPr>
            <a:spLocks noGrp="1"/>
          </p:cNvSpPr>
          <p:nvPr>
            <p:ph type="dt" idx="1"/>
          </p:nvPr>
        </p:nvSpPr>
        <p:spPr>
          <a:xfrm>
            <a:off x="3849862" y="1"/>
            <a:ext cx="2946275" cy="498366"/>
          </a:xfrm>
          <a:prstGeom prst="rect">
            <a:avLst/>
          </a:prstGeom>
        </p:spPr>
        <p:txBody>
          <a:bodyPr vert="horz" wrap="square" lIns="93763" tIns="46882" rIns="93763" bIns="46882" numCol="1" anchor="t" anchorCtr="0" compatLnSpc="1"/>
          <a:lstStyle>
            <a:lvl1pPr algn="r">
              <a:defRPr sz="1300" smtClean="0"/>
            </a:lvl1pPr>
          </a:lstStyle>
          <a:p>
            <a:pPr defTabSz="937630">
              <a:defRPr/>
            </a:pPr>
            <a:endParaRPr lang="ru-RU" altLang="en-US" dirty="0">
              <a:cs typeface="Arial" panose="020B0604020202020204" pitchFamily="34" charset="0"/>
            </a:endParaRPr>
          </a:p>
        </p:txBody>
      </p:sp>
      <p:sp>
        <p:nvSpPr>
          <p:cNvPr id="6148" name="Образ слайда 3"/>
          <p:cNvSpPr>
            <a:spLocks noGrp="1" noRot="1" noChangeAspect="1"/>
          </p:cNvSpPr>
          <p:nvPr>
            <p:ph type="sldImg"/>
          </p:nvPr>
        </p:nvSpPr>
        <p:spPr>
          <a:xfrm>
            <a:off x="981075" y="1239838"/>
            <a:ext cx="4835525" cy="3349625"/>
          </a:xfrm>
          <a:prstGeom prst="rect">
            <a:avLst/>
          </a:prstGeom>
          <a:noFill/>
          <a:ln w="12700" cap="flat" cmpd="sng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</p:sp>
      <p:sp>
        <p:nvSpPr>
          <p:cNvPr id="2053" name="Заметки 4"/>
          <p:cNvSpPr>
            <a:spLocks noGrp="1" noChangeArrowheads="1"/>
          </p:cNvSpPr>
          <p:nvPr>
            <p:ph type="body" sz="quarter" idx="4294967295"/>
          </p:nvPr>
        </p:nvSpPr>
        <p:spPr bwMode="auto">
          <a:xfrm>
            <a:off x="680384" y="4776857"/>
            <a:ext cx="5436908" cy="3908952"/>
          </a:xfrm>
          <a:prstGeom prst="rect">
            <a:avLst/>
          </a:prstGeom>
          <a:noFill/>
          <a:ln w="9525">
            <a:noFill/>
            <a:miter lim="800000"/>
          </a:ln>
        </p:spPr>
        <p:txBody>
          <a:bodyPr vert="horz" wrap="square" lIns="93763" tIns="46882" rIns="93763" bIns="46882" numCol="1" anchor="t" anchorCtr="0" compatLnSpc="1"/>
          <a:lstStyle/>
          <a:p>
            <a:pPr marL="0" marR="0" lvl="0" indent="0" algn="l" defTabSz="93763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defRPr/>
            </a:pPr>
            <a:r>
              <a:rPr kumimoji="0" lang="ru-RU" altLang="en-US" sz="1300" b="0" i="0" u="none" strike="noStrike" kern="1200" cap="none" spc="0" normalizeH="0" baseline="0" noProof="0" dirty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Образец текста</a:t>
            </a:r>
          </a:p>
          <a:p>
            <a:pPr marL="468814" marR="0" lvl="1" indent="0" algn="l" defTabSz="93763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defRPr/>
            </a:pPr>
            <a:r>
              <a:rPr kumimoji="0" lang="ru-RU" altLang="en-US" sz="1300" b="0" i="0" u="none" strike="noStrike" kern="1200" cap="none" spc="0" normalizeH="0" baseline="0" noProof="0" dirty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Второй уровень</a:t>
            </a:r>
          </a:p>
          <a:p>
            <a:pPr marL="937630" marR="0" lvl="2" indent="0" algn="l" defTabSz="93763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defRPr/>
            </a:pPr>
            <a:r>
              <a:rPr kumimoji="0" lang="ru-RU" altLang="en-US" sz="1300" b="0" i="0" u="none" strike="noStrike" kern="1200" cap="none" spc="0" normalizeH="0" baseline="0" noProof="0" dirty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Третий уровень</a:t>
            </a:r>
          </a:p>
          <a:p>
            <a:pPr marL="1406444" marR="0" lvl="3" indent="0" algn="l" defTabSz="93763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defRPr/>
            </a:pPr>
            <a:r>
              <a:rPr kumimoji="0" lang="ru-RU" altLang="en-US" sz="1300" b="0" i="0" u="none" strike="noStrike" kern="1200" cap="none" spc="0" normalizeH="0" baseline="0" noProof="0" dirty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Четвертый уровень</a:t>
            </a:r>
          </a:p>
          <a:p>
            <a:pPr marL="1875259" marR="0" lvl="4" indent="0" algn="l" defTabSz="93763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defRPr/>
            </a:pPr>
            <a:r>
              <a:rPr kumimoji="0" lang="ru-RU" altLang="en-US" sz="1300" b="0" i="0" u="none" strike="noStrike" kern="1200" cap="none" spc="0" normalizeH="0" baseline="0" noProof="0" dirty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Пятый уровень</a:t>
            </a:r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4"/>
          </p:nvPr>
        </p:nvSpPr>
        <p:spPr>
          <a:xfrm>
            <a:off x="1" y="9428273"/>
            <a:ext cx="2946275" cy="498366"/>
          </a:xfrm>
          <a:prstGeom prst="rect">
            <a:avLst/>
          </a:prstGeom>
        </p:spPr>
        <p:txBody>
          <a:bodyPr vert="horz" wrap="square" lIns="93763" tIns="46882" rIns="93763" bIns="46882" numCol="1" anchor="b" anchorCtr="0" compatLnSpc="1"/>
          <a:lstStyle>
            <a:lvl1pPr>
              <a:defRPr sz="1300" smtClean="0"/>
            </a:lvl1pPr>
          </a:lstStyle>
          <a:p>
            <a:pPr defTabSz="937630">
              <a:defRPr/>
            </a:pPr>
            <a:endParaRPr lang="ru-RU" altLang="en-US" dirty="0">
              <a:cs typeface="Arial" panose="020B0604020202020204" pitchFamily="34" charset="0"/>
            </a:endParaRPr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5"/>
          </p:nvPr>
        </p:nvSpPr>
        <p:spPr>
          <a:xfrm>
            <a:off x="3849862" y="9428273"/>
            <a:ext cx="2946275" cy="498366"/>
          </a:xfrm>
          <a:prstGeom prst="rect">
            <a:avLst/>
          </a:prstGeom>
        </p:spPr>
        <p:txBody>
          <a:bodyPr vert="horz" wrap="square" lIns="93763" tIns="46882" rIns="93763" bIns="46882" numCol="1" anchor="b" anchorCtr="0" compatLnSpc="1"/>
          <a:lstStyle/>
          <a:p>
            <a:pPr lvl="0" algn="r" eaLnBrk="1" hangingPunct="1"/>
            <a:fld id="{9A0DB2DC-4C9A-4742-B13C-FB6460FD3503}" type="slidenum">
              <a:rPr lang="ru-RU" altLang="en-US" sz="1300" dirty="0"/>
              <a:pPr lvl="0" algn="r" eaLnBrk="1" hangingPunct="1"/>
              <a:t>‹#›</a:t>
            </a:fld>
            <a:endParaRPr lang="ru-RU" altLang="en-US" sz="1300" dirty="0"/>
          </a:p>
        </p:txBody>
      </p:sp>
    </p:spTree>
    <p:extLst>
      <p:ext uri="{BB962C8B-B14F-4D97-AF65-F5344CB8AC3E}">
        <p14:creationId xmlns:p14="http://schemas.microsoft.com/office/powerpoint/2010/main" val="2246862601"/>
      </p:ext>
    </p:extLst>
  </p:cSld>
  <p:clrMap bg1="lt1" tx1="dk1" bg2="lt2" tx2="dk2" accent1="accent1" accent2="accent2" accent3="accent3" accent4="accent4" accent5="accent5" accent6="accent6" hlink="hlink" folHlink="folHlink"/>
  <p:hf sldNum="0" hdr="0" ftr="0" dt="0"/>
  <p:notesStyle>
    <a:lvl1pPr algn="l" rtl="0" eaLnBrk="0" fontAlgn="base" hangingPunct="0">
      <a:spcBef>
        <a:spcPct val="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rtl="0" eaLnBrk="0" fontAlgn="base" hangingPunct="0">
      <a:spcBef>
        <a:spcPct val="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rtl="0" eaLnBrk="0" fontAlgn="base" hangingPunct="0">
      <a:spcBef>
        <a:spcPct val="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rtl="0" eaLnBrk="0" fontAlgn="base" hangingPunct="0">
      <a:spcBef>
        <a:spcPct val="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rtl="0" eaLnBrk="0" fontAlgn="base" hangingPunct="0">
      <a:spcBef>
        <a:spcPct val="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742950" y="2130426"/>
            <a:ext cx="8420100" cy="1470025"/>
          </a:xfrm>
        </p:spPr>
        <p:txBody>
          <a:bodyPr/>
          <a:lstStyle/>
          <a:p>
            <a:r>
              <a:rPr lang="ru-RU" noProof="1"/>
              <a:t>Образец заголовка</a:t>
            </a:r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1485900" y="3886200"/>
            <a:ext cx="69342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ru-RU" noProof="1"/>
              <a:t>Образец подзаголовка</a:t>
            </a:r>
          </a:p>
        </p:txBody>
      </p:sp>
      <p:sp>
        <p:nvSpPr>
          <p:cNvPr id="4" name="Замещающая 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Замещающий 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noProof="1"/>
              <a:t>Образец заголовка</a:t>
            </a:r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4" name="Замещающая 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Замещающий 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7780337" y="274639"/>
            <a:ext cx="2414588" cy="5851525"/>
          </a:xfrm>
        </p:spPr>
        <p:txBody>
          <a:bodyPr vert="eaVert"/>
          <a:lstStyle/>
          <a:p>
            <a:r>
              <a:rPr lang="ru-RU" noProof="1"/>
              <a:t>Образец заголовка</a:t>
            </a:r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536575" y="274639"/>
            <a:ext cx="7078663" cy="5851525"/>
          </a:xfrm>
        </p:spPr>
        <p:txBody>
          <a:bodyPr vert="eaVert"/>
          <a:lstStyle/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4" name="Замещающая 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Замещающий 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noProof="1"/>
              <a:t>Образец заголовка</a:t>
            </a: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4" name="Замещающая 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Замещающий 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782506" y="4406901"/>
            <a:ext cx="84201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ru-RU" noProof="1"/>
              <a:t>Образец заголовка</a:t>
            </a:r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782506" y="2906713"/>
            <a:ext cx="84201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noProof="1"/>
              <a:t>Образец текста</a:t>
            </a:r>
          </a:p>
        </p:txBody>
      </p:sp>
      <p:sp>
        <p:nvSpPr>
          <p:cNvPr id="4" name="Замещающая 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Замещающий 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noProof="1"/>
              <a:t>Образец заголовка</a:t>
            </a:r>
          </a:p>
        </p:txBody>
      </p:sp>
      <p:sp>
        <p:nvSpPr>
          <p:cNvPr id="3" name="Объект 2"/>
          <p:cNvSpPr>
            <a:spLocks noGrp="1"/>
          </p:cNvSpPr>
          <p:nvPr>
            <p:ph sz="half" idx="1"/>
          </p:nvPr>
        </p:nvSpPr>
        <p:spPr>
          <a:xfrm>
            <a:off x="536575" y="1600201"/>
            <a:ext cx="4746625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4" name="Объект 3"/>
          <p:cNvSpPr>
            <a:spLocks noGrp="1"/>
          </p:cNvSpPr>
          <p:nvPr>
            <p:ph sz="half" idx="2"/>
          </p:nvPr>
        </p:nvSpPr>
        <p:spPr>
          <a:xfrm>
            <a:off x="5448300" y="1600201"/>
            <a:ext cx="4746625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5" name="Замещающая 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7" name="Замещающий 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95300" y="274638"/>
            <a:ext cx="89154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ru-RU" noProof="1"/>
              <a:t>Образец заголовка</a:t>
            </a:r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95300" y="1535113"/>
            <a:ext cx="4376870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noProof="1"/>
              <a:t>Образец текста</a:t>
            </a:r>
          </a:p>
        </p:txBody>
      </p:sp>
      <p:sp>
        <p:nvSpPr>
          <p:cNvPr id="4" name="Объект 3"/>
          <p:cNvSpPr>
            <a:spLocks noGrp="1"/>
          </p:cNvSpPr>
          <p:nvPr>
            <p:ph sz="half" idx="2"/>
          </p:nvPr>
        </p:nvSpPr>
        <p:spPr>
          <a:xfrm>
            <a:off x="495300" y="2174875"/>
            <a:ext cx="4376870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>
          <a:xfrm>
            <a:off x="5032111" y="1535113"/>
            <a:ext cx="4378590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noProof="1"/>
              <a:t>Образец текста</a:t>
            </a:r>
          </a:p>
        </p:txBody>
      </p:sp>
      <p:sp>
        <p:nvSpPr>
          <p:cNvPr id="6" name="Объект 5"/>
          <p:cNvSpPr>
            <a:spLocks noGrp="1"/>
          </p:cNvSpPr>
          <p:nvPr>
            <p:ph sz="quarter" idx="4"/>
          </p:nvPr>
        </p:nvSpPr>
        <p:spPr>
          <a:xfrm>
            <a:off x="5032111" y="2174875"/>
            <a:ext cx="4378590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7" name="Замещающая дата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8" name="Замещающий нижний колонтитул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9" name="Замещающий номер слайда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noProof="1"/>
              <a:t>Образец заголовка</a:t>
            </a:r>
          </a:p>
        </p:txBody>
      </p:sp>
      <p:sp>
        <p:nvSpPr>
          <p:cNvPr id="3" name="Замещающая дата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4" name="Замещающий нижний колонтитул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Замещающий номер слайда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мещающая дата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3" name="Замещающий нижний колонтитул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4" name="Замещающий 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95300" y="273050"/>
            <a:ext cx="3259006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noProof="1"/>
              <a:t>Образец заголовка</a:t>
            </a: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3872971" y="273051"/>
            <a:ext cx="5537729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495300" y="1435101"/>
            <a:ext cx="3259006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noProof="1"/>
              <a:t>Образец текста</a:t>
            </a:r>
          </a:p>
        </p:txBody>
      </p:sp>
      <p:sp>
        <p:nvSpPr>
          <p:cNvPr id="5" name="Замещающая 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7" name="Замещающий 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941645" y="4800600"/>
            <a:ext cx="59436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noProof="1"/>
              <a:t>Образец заголовка</a:t>
            </a:r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1941645" y="612775"/>
            <a:ext cx="5943600" cy="4114800"/>
          </a:xfrm>
        </p:spPr>
        <p:txBody>
          <a:bodyPr vert="horz" wrap="square" lIns="91440" tIns="45720" rIns="91440" bIns="45720" numCol="1" rtlCol="0" anchor="t" anchorCtr="0" compatLnSpc="1">
            <a:normAutofit/>
          </a:bodyPr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2000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sz="3200" b="0" i="0" u="none" strike="noStrike" kern="1200" cap="none" spc="0" normalizeH="0" baseline="0" noProof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1941645" y="5367338"/>
            <a:ext cx="59436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noProof="1"/>
              <a:t>Образец текста</a:t>
            </a:r>
          </a:p>
        </p:txBody>
      </p:sp>
      <p:sp>
        <p:nvSpPr>
          <p:cNvPr id="5" name="Замещающая 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7" name="Замещающий 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Заголовок 1"/>
          <p:cNvSpPr>
            <a:spLocks noGrp="1"/>
          </p:cNvSpPr>
          <p:nvPr>
            <p:ph type="title"/>
          </p:nvPr>
        </p:nvSpPr>
        <p:spPr>
          <a:xfrm>
            <a:off x="495300" y="274638"/>
            <a:ext cx="8915400" cy="1143000"/>
          </a:xfrm>
          <a:prstGeom prst="rect">
            <a:avLst/>
          </a:prstGeom>
          <a:noFill/>
          <a:ln w="9525">
            <a:noFill/>
          </a:ln>
        </p:spPr>
        <p:txBody>
          <a:bodyPr anchor="ctr"/>
          <a:lstStyle/>
          <a:p>
            <a:pPr lvl="0"/>
            <a:r>
              <a:rPr lang="ru-RU" altLang="ru-RU" dirty="0"/>
              <a:t>Образец заголовка</a:t>
            </a:r>
          </a:p>
        </p:txBody>
      </p:sp>
      <p:sp>
        <p:nvSpPr>
          <p:cNvPr id="1027" name="Текст 2"/>
          <p:cNvSpPr>
            <a:spLocks noGrp="1"/>
          </p:cNvSpPr>
          <p:nvPr>
            <p:ph type="body"/>
          </p:nvPr>
        </p:nvSpPr>
        <p:spPr>
          <a:xfrm>
            <a:off x="495300" y="1600200"/>
            <a:ext cx="8915400" cy="4525963"/>
          </a:xfrm>
          <a:prstGeom prst="rect">
            <a:avLst/>
          </a:prstGeom>
          <a:noFill/>
          <a:ln w="9525">
            <a:noFill/>
          </a:ln>
        </p:spPr>
        <p:txBody>
          <a:bodyPr/>
          <a:lstStyle/>
          <a:p>
            <a:pPr lvl="0"/>
            <a:r>
              <a:rPr lang="ru-RU" altLang="ru-RU" dirty="0"/>
              <a:t>Образец текста</a:t>
            </a:r>
          </a:p>
          <a:p>
            <a:pPr lvl="1"/>
            <a:r>
              <a:rPr lang="ru-RU" altLang="ru-RU" dirty="0"/>
              <a:t>Второй уровень</a:t>
            </a:r>
          </a:p>
          <a:p>
            <a:pPr lvl="2"/>
            <a:r>
              <a:rPr lang="ru-RU" altLang="ru-RU" dirty="0"/>
              <a:t>Третий уровень</a:t>
            </a:r>
          </a:p>
          <a:p>
            <a:pPr lvl="3"/>
            <a:r>
              <a:rPr lang="ru-RU" altLang="ru-RU" dirty="0"/>
              <a:t>Четвертый уровень</a:t>
            </a:r>
          </a:p>
          <a:p>
            <a:pPr lvl="4"/>
            <a:r>
              <a:rPr lang="ru-RU" altLang="ru-RU" dirty="0"/>
              <a:t>Пятый уровень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2"/>
          </p:nvPr>
        </p:nvSpPr>
        <p:spPr>
          <a:xfrm>
            <a:off x="495300" y="6356350"/>
            <a:ext cx="2311400" cy="365125"/>
          </a:xfrm>
          <a:prstGeom prst="rect">
            <a:avLst/>
          </a:prstGeom>
        </p:spPr>
        <p:txBody>
          <a:bodyPr vert="horz" wrap="square" lIns="91440" tIns="45720" rIns="91440" bIns="45720" numCol="1" anchor="ctr" anchorCtr="0" compatLnSpc="1"/>
          <a:lstStyle>
            <a:lvl1pPr>
              <a:defRPr sz="1200" smtClean="0">
                <a:solidFill>
                  <a:srgbClr val="898989"/>
                </a:solidFill>
              </a:defRPr>
            </a:lvl1pPr>
          </a:lstStyle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3"/>
          </p:nvPr>
        </p:nvSpPr>
        <p:spPr>
          <a:xfrm>
            <a:off x="3384550" y="6356350"/>
            <a:ext cx="3136900" cy="365125"/>
          </a:xfrm>
          <a:prstGeom prst="rect">
            <a:avLst/>
          </a:prstGeom>
        </p:spPr>
        <p:txBody>
          <a:bodyPr vert="horz" wrap="square" lIns="91440" tIns="45720" rIns="91440" bIns="45720" numCol="1" anchor="ctr" anchorCtr="0" compatLnSpc="1"/>
          <a:lstStyle>
            <a:lvl1pPr algn="ctr">
              <a:defRPr sz="1200" smtClean="0">
                <a:solidFill>
                  <a:srgbClr val="898989"/>
                </a:solidFill>
              </a:defRPr>
            </a:lvl1pPr>
          </a:lstStyle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4"/>
          </p:nvPr>
        </p:nvSpPr>
        <p:spPr>
          <a:xfrm>
            <a:off x="7099300" y="6356350"/>
            <a:ext cx="2311400" cy="365125"/>
          </a:xfrm>
          <a:prstGeom prst="rect">
            <a:avLst/>
          </a:prstGeom>
        </p:spPr>
        <p:txBody>
          <a:bodyPr vert="horz" wrap="square" lIns="91440" tIns="45720" rIns="91440" bIns="45720" numCol="1" anchor="ctr" anchorCtr="0" compatLnSpc="1"/>
          <a:lstStyle>
            <a:lvl1pPr algn="r">
              <a:defRPr sz="1200">
                <a:solidFill>
                  <a:srgbClr val="898989"/>
                </a:solidFill>
              </a:defRPr>
            </a:lvl1pPr>
          </a:lstStyle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hf sldNum="0" hdr="0" ftr="0" dt="0"/>
  <p:txStyles>
    <p:titleStyle>
      <a:lvl1pPr algn="ctr" rtl="0" eaLnBrk="0" fontAlgn="base" hangingPunct="0">
        <a:spcBef>
          <a:spcPct val="0"/>
        </a:spcBef>
        <a:spcAft>
          <a:spcPct val="0"/>
        </a:spcAft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ru-R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Прямоугольник 3"/>
          <p:cNvSpPr/>
          <p:nvPr/>
        </p:nvSpPr>
        <p:spPr>
          <a:xfrm>
            <a:off x="128588" y="115888"/>
            <a:ext cx="9648825" cy="6626225"/>
          </a:xfrm>
          <a:prstGeom prst="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800" b="0" i="0" u="none" strike="noStrike" kern="1200" cap="none" spc="0" normalizeH="0" baseline="0" noProof="0">
              <a:ln>
                <a:noFill/>
              </a:ln>
              <a:solidFill>
                <a:srgbClr val="FFFFFF"/>
              </a:solidFill>
              <a:effectLst/>
              <a:uLnTx/>
              <a:uFillTx/>
              <a:latin typeface="+mn-lt"/>
              <a:ea typeface="+mn-ea"/>
              <a:cs typeface="Arial" panose="020B0604020202020204" pitchFamily="34" charset="0"/>
            </a:endParaRPr>
          </a:p>
        </p:txBody>
      </p:sp>
      <p:cxnSp>
        <p:nvCxnSpPr>
          <p:cNvPr id="13" name="Прямая соединительная линия 12"/>
          <p:cNvCxnSpPr>
            <a:cxnSpLocks noChangeAspect="1"/>
          </p:cNvCxnSpPr>
          <p:nvPr/>
        </p:nvCxnSpPr>
        <p:spPr>
          <a:xfrm>
            <a:off x="4868844" y="130152"/>
            <a:ext cx="15875" cy="6624638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aphicFrame>
        <p:nvGraphicFramePr>
          <p:cNvPr id="2056" name="Таблица 2055"/>
          <p:cNvGraphicFramePr/>
          <p:nvPr>
            <p:extLst>
              <p:ext uri="{D42A27DB-BD31-4B8C-83A1-F6EECF244321}">
                <p14:modId xmlns:p14="http://schemas.microsoft.com/office/powerpoint/2010/main" val="1683974570"/>
              </p:ext>
            </p:extLst>
          </p:nvPr>
        </p:nvGraphicFramePr>
        <p:xfrm>
          <a:off x="344488" y="6392863"/>
          <a:ext cx="4465638" cy="347663"/>
        </p:xfrm>
        <a:graphic>
          <a:graphicData uri="http://schemas.openxmlformats.org/drawingml/2006/table">
            <a:tbl>
              <a:tblPr/>
              <a:tblGrid>
                <a:gridCol w="4465638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</a:tblGrid>
              <a:tr h="347663">
                <a:tc>
                  <a:txBody>
                    <a:bodyPr/>
                    <a:lstStyle>
                      <a:lvl1pPr marL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sz="1800"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</a:defRPr>
                      </a:lvl1pPr>
                      <a:lvl2pPr marL="45720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2pPr>
                      <a:lvl3pPr marL="91440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3pPr>
                      <a:lvl4pPr marL="1371600" lvl="3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4pPr>
                      <a:lvl5pPr marL="1828800" lvl="4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5pPr>
                    </a:lstStyle>
                    <a:p>
                      <a:pPr lvl="0" algn="ctr" eaLnBrk="1" hangingPunct="1">
                        <a:buNone/>
                      </a:pPr>
                      <a:r>
                        <a:rPr lang="en-US" altLang="x-none" sz="1200" b="1" i="1" dirty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г. </a:t>
                      </a:r>
                      <a:r>
                        <a:rPr lang="ru-RU" altLang="x-none" sz="1200" b="1" i="1" dirty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Усть-Каменогорск</a:t>
                      </a:r>
                      <a:endParaRPr lang="en-US" altLang="x-none" sz="1200" b="1" i="1" dirty="0">
                        <a:solidFill>
                          <a:srgbClr val="00206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114329" marR="114329" marT="0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</a:tbl>
          </a:graphicData>
        </a:graphic>
      </p:graphicFrame>
      <p:sp>
        <p:nvSpPr>
          <p:cNvPr id="17" name="TextBox 7"/>
          <p:cNvSpPr txBox="1"/>
          <p:nvPr/>
        </p:nvSpPr>
        <p:spPr>
          <a:xfrm>
            <a:off x="128588" y="215900"/>
            <a:ext cx="4824413" cy="707886"/>
          </a:xfrm>
          <a:prstGeom prst="rect">
            <a:avLst/>
          </a:prstGeom>
          <a:noFill/>
          <a:ln w="9525">
            <a:noFill/>
          </a:ln>
        </p:spPr>
        <p:txBody>
          <a:bodyPr>
            <a:spAutoFit/>
          </a:bodyPr>
          <a:lstStyle/>
          <a:p>
            <a:pPr algn="ctr"/>
            <a:r>
              <a:rPr lang="ru-RU" altLang="ru-RU" sz="1400" b="1" dirty="0">
                <a:solidFill>
                  <a:srgbClr val="0070C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Министерство экологии, геологии и природных ресурсов Республики Казахстан</a:t>
            </a:r>
          </a:p>
          <a:p>
            <a:pPr algn="ctr"/>
            <a:r>
              <a:rPr lang="ru-RU" altLang="ru-RU" sz="1200" b="1" dirty="0">
                <a:solidFill>
                  <a:srgbClr val="0070C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РГП «КАЗГИДРОМЕТ»</a:t>
            </a:r>
            <a:endParaRPr lang="ru-RU" altLang="ru-RU" sz="1200" b="1" dirty="0">
              <a:solidFill>
                <a:srgbClr val="0070C0"/>
              </a:solidFill>
              <a:latin typeface="Times New Roman" panose="02020603050405020304" pitchFamily="18" charset="0"/>
              <a:ea typeface="Times New Roman" panose="02020603050405020304" pitchFamily="18" charset="0"/>
            </a:endParaRPr>
          </a:p>
        </p:txBody>
      </p:sp>
      <p:pic>
        <p:nvPicPr>
          <p:cNvPr id="18" name="Рисунок 1"/>
          <p:cNvPicPr>
            <a:picLocks noChangeAspect="1"/>
          </p:cNvPicPr>
          <p:nvPr/>
        </p:nvPicPr>
        <p:blipFill>
          <a:blip r:embed="rId2" cstate="print"/>
          <a:srcRect t="17818" b="17471"/>
          <a:stretch>
            <a:fillRect/>
          </a:stretch>
        </p:blipFill>
        <p:spPr>
          <a:xfrm>
            <a:off x="1352600" y="1023798"/>
            <a:ext cx="2028825" cy="1312863"/>
          </a:xfrm>
          <a:prstGeom prst="rect">
            <a:avLst/>
          </a:prstGeom>
          <a:noFill/>
          <a:ln w="9525">
            <a:noFill/>
          </a:ln>
        </p:spPr>
      </p:pic>
      <p:graphicFrame>
        <p:nvGraphicFramePr>
          <p:cNvPr id="19" name="Таблица 18"/>
          <p:cNvGraphicFramePr/>
          <p:nvPr>
            <p:extLst>
              <p:ext uri="{D42A27DB-BD31-4B8C-83A1-F6EECF244321}">
                <p14:modId xmlns:p14="http://schemas.microsoft.com/office/powerpoint/2010/main" val="4042319019"/>
              </p:ext>
            </p:extLst>
          </p:nvPr>
        </p:nvGraphicFramePr>
        <p:xfrm>
          <a:off x="307975" y="2588895"/>
          <a:ext cx="4465638" cy="2179320"/>
        </p:xfrm>
        <a:graphic>
          <a:graphicData uri="http://schemas.openxmlformats.org/drawingml/2006/table">
            <a:tbl>
              <a:tblPr/>
              <a:tblGrid>
                <a:gridCol w="4465638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</a:tblGrid>
              <a:tr h="1935163">
                <a:tc>
                  <a:txBody>
                    <a:bodyPr/>
                    <a:lstStyle>
                      <a:lvl1pPr marL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sz="1800"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</a:defRPr>
                      </a:lvl1pPr>
                      <a:lvl2pPr marL="45720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2pPr>
                      <a:lvl3pPr marL="91440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3pPr>
                      <a:lvl4pPr marL="1371600" lvl="3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4pPr>
                      <a:lvl5pPr marL="1828800" lvl="4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5pPr>
                    </a:lstStyle>
                    <a:p>
                      <a:pPr lvl="0" algn="ctr" eaLnBrk="1" hangingPunct="1">
                        <a:buNone/>
                      </a:pPr>
                      <a:r>
                        <a:rPr lang="en-US" altLang="x-none" sz="1600" b="1" i="1" dirty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ЕЖЕДНЕВНЫЙ БЮЛЛЕТЕНЬ  </a:t>
                      </a:r>
                    </a:p>
                    <a:p>
                      <a:pPr lvl="0" algn="ctr" eaLnBrk="1" hangingPunct="1">
                        <a:buNone/>
                      </a:pPr>
                      <a:endParaRPr lang="en-US" altLang="x-none" sz="1600" b="1" i="1" dirty="0">
                        <a:solidFill>
                          <a:srgbClr val="00206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lvl="0" algn="ctr" eaLnBrk="1" hangingPunct="1">
                        <a:buNone/>
                      </a:pPr>
                      <a:r>
                        <a:rPr lang="en-US" altLang="x-none" sz="1600" b="1" i="1" dirty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СОСТОЯНИЯ ВОЗДУШНОГО БАССЕЙНА </a:t>
                      </a:r>
                      <a:r>
                        <a:rPr lang="ru-RU" altLang="x-none" sz="1600" b="1" i="1" dirty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№281</a:t>
                      </a:r>
                    </a:p>
                    <a:p>
                      <a:pPr lvl="0" algn="ctr" eaLnBrk="1" hangingPunct="1">
                        <a:buNone/>
                      </a:pPr>
                      <a:endParaRPr lang="zh-CN" altLang="x-none" sz="1400" b="1" i="1" dirty="0">
                        <a:solidFill>
                          <a:srgbClr val="00206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lvl="0" algn="ctr" eaLnBrk="1" hangingPunct="1">
                        <a:buNone/>
                      </a:pPr>
                      <a:r>
                        <a:rPr lang="en-US" altLang="x-none" sz="1400" b="1" i="1" dirty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г. </a:t>
                      </a:r>
                      <a:r>
                        <a:rPr lang="ru-RU" altLang="x-none" sz="1400" b="1" i="1" dirty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Усть-Каменогорск</a:t>
                      </a:r>
                      <a:endParaRPr lang="en-US" altLang="x-none" sz="1400" b="1" i="1" dirty="0">
                        <a:solidFill>
                          <a:srgbClr val="00206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lvl="0" algn="ctr" eaLnBrk="1" hangingPunct="1">
                        <a:buNone/>
                      </a:pPr>
                      <a:endParaRPr lang="en-US" altLang="x-none" sz="1400" b="1" i="1" dirty="0">
                        <a:solidFill>
                          <a:srgbClr val="00206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lvl="0" algn="ctr" eaLnBrk="1" hangingPunct="1">
                        <a:buNone/>
                      </a:pPr>
                      <a:endParaRPr lang="en-US" altLang="x-none" sz="1400" b="1" i="1" dirty="0">
                        <a:solidFill>
                          <a:srgbClr val="00206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lvl="0" algn="ctr" eaLnBrk="1" hangingPunct="1">
                        <a:buNone/>
                      </a:pPr>
                      <a:endParaRPr lang="en-US" altLang="x-none" sz="1100" dirty="0">
                        <a:solidFill>
                          <a:srgbClr val="00000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lang="ru-RU" altLang="zh-CN" sz="1200" b="1" i="1" baseline="0" dirty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08 октября </a:t>
                      </a:r>
                      <a:r>
                        <a:rPr lang="kk-KZ" altLang="zh-CN" sz="1200" b="1" i="1" baseline="0" dirty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2022 года</a:t>
                      </a:r>
                      <a:endParaRPr lang="zh-CN" altLang="x-none" sz="1200" b="1" i="1" dirty="0">
                        <a:solidFill>
                          <a:srgbClr val="00206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114329" marR="114329" marT="0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</a:tbl>
          </a:graphicData>
        </a:graphic>
      </p:graphicFrame>
      <p:graphicFrame>
        <p:nvGraphicFramePr>
          <p:cNvPr id="24" name="Таблица 23"/>
          <p:cNvGraphicFramePr/>
          <p:nvPr>
            <p:extLst>
              <p:ext uri="{D42A27DB-BD31-4B8C-83A1-F6EECF244321}">
                <p14:modId xmlns:p14="http://schemas.microsoft.com/office/powerpoint/2010/main" val="81879166"/>
              </p:ext>
            </p:extLst>
          </p:nvPr>
        </p:nvGraphicFramePr>
        <p:xfrm>
          <a:off x="5139910" y="6527166"/>
          <a:ext cx="4730750" cy="213360"/>
        </p:xfrm>
        <a:graphic>
          <a:graphicData uri="http://schemas.openxmlformats.org/drawingml/2006/table">
            <a:tbl>
              <a:tblPr/>
              <a:tblGrid>
                <a:gridCol w="473075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</a:tblGrid>
              <a:tr h="106054">
                <a:tc>
                  <a:txBody>
                    <a:bodyPr/>
                    <a:lstStyle>
                      <a:lvl1pPr marL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sz="1800"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</a:defRPr>
                      </a:lvl1pPr>
                      <a:lvl2pPr marL="45720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2pPr>
                      <a:lvl3pPr marL="91440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3pPr>
                      <a:lvl4pPr marL="1371600" lvl="3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4pPr>
                      <a:lvl5pPr marL="1828800" lvl="4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5pPr>
                    </a:lstStyle>
                    <a:p>
                      <a:pPr lvl="0" algn="just" eaLnBrk="1" hangingPunct="1">
                        <a:buNone/>
                      </a:pPr>
                      <a:r>
                        <a:rPr sz="700" i="1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ПДК согласно «Санитарно-эпидемиологическим правилам и нормам к атмосферному воздуху» от 28.02.2015г №168</a:t>
                      </a:r>
                      <a:endParaRPr lang="ru-RU" altLang="en-US" sz="700" i="1" dirty="0">
                        <a:solidFill>
                          <a:srgbClr val="000000"/>
                        </a:solidFill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0" marR="0" marT="0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106054">
                <a:tc>
                  <a:txBody>
                    <a:bodyPr/>
                    <a:lstStyle>
                      <a:lvl1pPr marL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sz="1800"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</a:defRPr>
                      </a:lvl1pPr>
                      <a:lvl2pPr marL="45720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2pPr>
                      <a:lvl3pPr marL="91440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3pPr>
                      <a:lvl4pPr marL="1371600" lvl="3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4pPr>
                      <a:lvl5pPr marL="1828800" lvl="4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5pPr>
                    </a:lstStyle>
                    <a:p>
                      <a:pPr lvl="0" algn="just" eaLnBrk="1" hangingPunct="1">
                        <a:buNone/>
                      </a:pPr>
                      <a:endParaRPr lang="ru-RU" altLang="en-US" sz="700" i="1" dirty="0">
                        <a:solidFill>
                          <a:srgbClr val="000000"/>
                        </a:solidFill>
                        <a:latin typeface="Calibri" panose="020F0502020204030204" pitchFamily="34" charset="0"/>
                      </a:endParaRPr>
                    </a:p>
                  </a:txBody>
                  <a:tcPr marL="0" marR="0" marT="0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</a:tbl>
          </a:graphicData>
        </a:graphic>
      </p:graphicFrame>
      <p:sp>
        <p:nvSpPr>
          <p:cNvPr id="14" name="Прямоугольник 21"/>
          <p:cNvSpPr/>
          <p:nvPr/>
        </p:nvSpPr>
        <p:spPr>
          <a:xfrm>
            <a:off x="4891571" y="3506853"/>
            <a:ext cx="4892694" cy="461665"/>
          </a:xfrm>
          <a:prstGeom prst="rect">
            <a:avLst/>
          </a:prstGeom>
          <a:noFill/>
          <a:ln w="9525">
            <a:noFill/>
          </a:ln>
        </p:spPr>
        <p:txBody>
          <a:bodyPr wrap="square">
            <a:spAutoFit/>
          </a:bodyPr>
          <a:lstStyle/>
          <a:p>
            <a:pPr algn="ctr"/>
            <a:r>
              <a:rPr lang="ru-RU" altLang="ru-RU" sz="1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Состояние атмосферного воздуха  г. Усть-Каменогорск</a:t>
            </a:r>
          </a:p>
          <a:p>
            <a:pPr algn="ctr"/>
            <a:r>
              <a:rPr lang="ru-RU" altLang="ru-RU" sz="1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на</a:t>
            </a:r>
            <a:r>
              <a:rPr lang="en-US" altLang="ru-RU" sz="1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altLang="ru-RU" sz="1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08 октября 2022  года</a:t>
            </a:r>
          </a:p>
        </p:txBody>
      </p:sp>
      <p:graphicFrame>
        <p:nvGraphicFramePr>
          <p:cNvPr id="15" name="Таблица 2">
            <a:extLst>
              <a:ext uri="{FF2B5EF4-FFF2-40B4-BE49-F238E27FC236}">
                <a16:creationId xmlns:a16="http://schemas.microsoft.com/office/drawing/2014/main" id="{94CC0974-E1E4-47F3-9A8B-49A879A3B96B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799246622"/>
              </p:ext>
            </p:extLst>
          </p:nvPr>
        </p:nvGraphicFramePr>
        <p:xfrm>
          <a:off x="5029200" y="4018930"/>
          <a:ext cx="4645938" cy="2514312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787732">
                  <a:extLst>
                    <a:ext uri="{9D8B030D-6E8A-4147-A177-3AD203B41FA5}">
                      <a16:colId xmlns:a16="http://schemas.microsoft.com/office/drawing/2014/main" val="3583770891"/>
                    </a:ext>
                  </a:extLst>
                </a:gridCol>
                <a:gridCol w="1426306">
                  <a:extLst>
                    <a:ext uri="{9D8B030D-6E8A-4147-A177-3AD203B41FA5}">
                      <a16:colId xmlns:a16="http://schemas.microsoft.com/office/drawing/2014/main" val="1276116030"/>
                    </a:ext>
                  </a:extLst>
                </a:gridCol>
                <a:gridCol w="1431900">
                  <a:extLst>
                    <a:ext uri="{9D8B030D-6E8A-4147-A177-3AD203B41FA5}">
                      <a16:colId xmlns:a16="http://schemas.microsoft.com/office/drawing/2014/main" val="2096923049"/>
                    </a:ext>
                  </a:extLst>
                </a:gridCol>
              </a:tblGrid>
              <a:tr h="384048">
                <a:tc>
                  <a:txBody>
                    <a:bodyPr/>
                    <a:lstStyle/>
                    <a:p>
                      <a:pPr algn="ctr"/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Загрязняющее вещество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kk-KZ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Фактическая</a:t>
                      </a:r>
                      <a:endParaRPr lang="en-US" sz="1000" dirty="0">
                        <a:solidFill>
                          <a:schemeClr val="tx1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algn="ctr"/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концентрация, мкг/м3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Кратность превышения</a:t>
                      </a:r>
                      <a:r>
                        <a:rPr lang="ru-RU" sz="1000" baseline="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</a:t>
                      </a:r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ПДК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611334865"/>
                  </a:ext>
                </a:extLst>
              </a:tr>
              <a:tr h="246332"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Взвешенные частицы РМ-2.5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98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kk-KZ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0,6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988232626"/>
                  </a:ext>
                </a:extLst>
              </a:tr>
              <a:tr h="246332">
                <a:tc>
                  <a:txBody>
                    <a:bodyPr/>
                    <a:lstStyle/>
                    <a:p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Взвешенные частицы РМ-10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144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0,5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950010825"/>
                  </a:ext>
                </a:extLst>
              </a:tr>
              <a:tr h="246332">
                <a:tc>
                  <a:txBody>
                    <a:bodyPr/>
                    <a:lstStyle/>
                    <a:p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Диоксид серы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208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kk-KZ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0,4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990536008"/>
                  </a:ext>
                </a:extLst>
              </a:tr>
              <a:tr h="246332">
                <a:tc>
                  <a:txBody>
                    <a:bodyPr/>
                    <a:lstStyle/>
                    <a:p>
                      <a:r>
                        <a:rPr lang="kk-KZ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Оксид</a:t>
                      </a:r>
                      <a:r>
                        <a:rPr lang="kk-KZ" sz="1000" baseline="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углерода</a:t>
                      </a:r>
                      <a:endParaRPr lang="ru-RU" sz="1000" dirty="0">
                        <a:solidFill>
                          <a:schemeClr val="tx1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5683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1,1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879239550"/>
                  </a:ext>
                </a:extLst>
              </a:tr>
              <a:tr h="246332">
                <a:tc>
                  <a:txBody>
                    <a:bodyPr/>
                    <a:lstStyle/>
                    <a:p>
                      <a:pPr algn="l"/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Диоксид азота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80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0,4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30178899"/>
                  </a:ext>
                </a:extLst>
              </a:tr>
              <a:tr h="246332">
                <a:tc>
                  <a:txBody>
                    <a:bodyPr/>
                    <a:lstStyle/>
                    <a:p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Оксид азота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0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kk-KZ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0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41613162"/>
                  </a:ext>
                </a:extLst>
              </a:tr>
              <a:tr h="236337">
                <a:tc>
                  <a:txBody>
                    <a:bodyPr/>
                    <a:lstStyle/>
                    <a:p>
                      <a:r>
                        <a:rPr lang="kk-KZ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Сероводород</a:t>
                      </a:r>
                      <a:endParaRPr lang="ru-RU" sz="1000" dirty="0">
                        <a:solidFill>
                          <a:schemeClr val="tx1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5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0,7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7"/>
                  </a:ext>
                </a:extLst>
              </a:tr>
              <a:tr h="236337">
                <a:tc>
                  <a:txBody>
                    <a:bodyPr/>
                    <a:lstStyle/>
                    <a:p>
                      <a:r>
                        <a:rPr lang="kk-KZ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Аммиак</a:t>
                      </a:r>
                      <a:endParaRPr lang="ru-RU" sz="1000" dirty="0">
                        <a:solidFill>
                          <a:schemeClr val="tx1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0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0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8"/>
                  </a:ext>
                </a:extLst>
              </a:tr>
            </a:tbl>
          </a:graphicData>
        </a:graphic>
      </p:graphicFrame>
      <p:sp>
        <p:nvSpPr>
          <p:cNvPr id="20" name="Прямоугольник 19"/>
          <p:cNvSpPr/>
          <p:nvPr/>
        </p:nvSpPr>
        <p:spPr>
          <a:xfrm>
            <a:off x="4876781" y="103211"/>
            <a:ext cx="4813416" cy="1938992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lvl="0" indent="177800" algn="ctr"/>
            <a:r>
              <a:rPr lang="ru-RU" altLang="ru-RU" sz="1200" b="1" dirty="0">
                <a:solidFill>
                  <a:prstClr val="black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Прогноз погоды по г. Усть-Каменогорск</a:t>
            </a:r>
          </a:p>
          <a:p>
            <a:pPr lvl="0" indent="177800" algn="ctr"/>
            <a:r>
              <a:rPr lang="ru-RU" altLang="ru-RU" sz="1200" b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на 09 октября</a:t>
            </a:r>
          </a:p>
          <a:p>
            <a:pPr lvl="0" indent="177800" algn="ctr"/>
            <a:r>
              <a:rPr lang="ru-RU" sz="1200" b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с 21 ч. 08 октября </a:t>
            </a:r>
            <a:r>
              <a:rPr lang="kk-KZ" sz="1200" b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2022 г. </a:t>
            </a:r>
            <a:r>
              <a:rPr lang="ru-RU" sz="1200" b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  <a:sym typeface="+mn-ea"/>
              </a:rPr>
              <a:t>по 21 ч. 09 октября 2022 г.</a:t>
            </a:r>
            <a:endParaRPr lang="en-US" sz="1200" b="1" dirty="0">
              <a:solidFill>
                <a:srgbClr val="000000"/>
              </a:solidFill>
              <a:latin typeface="Times New Roman" panose="02020603050405020304" pitchFamily="18" charset="0"/>
              <a:cs typeface="Times New Roman" panose="02020603050405020304" pitchFamily="18" charset="0"/>
              <a:sym typeface="+mn-ea"/>
            </a:endParaRPr>
          </a:p>
          <a:p>
            <a:pPr algn="just"/>
            <a:r>
              <a:rPr lang="ru-RU" sz="1200" dirty="0">
                <a:solidFill>
                  <a:prstClr val="black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    Без осадков. </a:t>
            </a:r>
            <a:r>
              <a:rPr lang="kk-KZ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Ветер юго-восточный с переходом на севрео-западный 7-12, порывы 15-20 м/с. Температура воздуха ночью 8-10°, днем 22-24° тепла.</a:t>
            </a:r>
          </a:p>
          <a:p>
            <a:pPr lvl="0" indent="177800" algn="ctr"/>
            <a:r>
              <a:rPr lang="ru-RU" sz="1200" b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на 10 октября</a:t>
            </a:r>
          </a:p>
          <a:p>
            <a:pPr lvl="0" indent="177800" algn="ctr"/>
            <a:r>
              <a:rPr lang="ru-RU" sz="1200" b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с 21 ч. </a:t>
            </a:r>
            <a:r>
              <a:rPr lang="ru-RU" sz="1200" b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  <a:sym typeface="+mn-ea"/>
              </a:rPr>
              <a:t>09 октября по 09 ч. 10 октября 2022 г</a:t>
            </a:r>
          </a:p>
          <a:p>
            <a:pPr lvl="0" indent="177800" algn="just">
              <a:defRPr/>
            </a:pPr>
            <a:r>
              <a:rPr lang="ru-RU" sz="12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  <a:sym typeface="+mn-ea"/>
              </a:rPr>
              <a:t>Дождь</a:t>
            </a:r>
            <a:r>
              <a:rPr lang="kk-KZ" sz="12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  <a:sym typeface="+mn-ea"/>
              </a:rPr>
              <a:t>. </a:t>
            </a:r>
            <a:r>
              <a:rPr lang="ru-RU" sz="12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  <a:sym typeface="+mn-ea"/>
              </a:rPr>
              <a:t>Ветер северо-западный 5-10 м/с. Температура воздуха  ночью 3-5° тепла.</a:t>
            </a:r>
          </a:p>
        </p:txBody>
      </p:sp>
      <p:sp>
        <p:nvSpPr>
          <p:cNvPr id="21" name="TextBox 13"/>
          <p:cNvSpPr txBox="1"/>
          <p:nvPr/>
        </p:nvSpPr>
        <p:spPr>
          <a:xfrm>
            <a:off x="4990297" y="2028558"/>
            <a:ext cx="4681537" cy="1015663"/>
          </a:xfrm>
          <a:prstGeom prst="rect">
            <a:avLst/>
          </a:prstGeom>
          <a:solidFill>
            <a:srgbClr val="92D050"/>
          </a:solidFill>
        </p:spPr>
        <p:style>
          <a:lnRef idx="3">
            <a:schemeClr val="lt1"/>
          </a:lnRef>
          <a:fillRef idx="1">
            <a:schemeClr val="accent6"/>
          </a:fillRef>
          <a:effectRef idx="1">
            <a:schemeClr val="accent6"/>
          </a:effectRef>
          <a:fontRef idx="minor">
            <a:schemeClr val="lt1"/>
          </a:fontRef>
        </p:style>
        <p:txBody>
          <a:bodyPr>
            <a:spAutoFit/>
          </a:bodyPr>
          <a:lstStyle>
            <a:defPPr>
              <a:defRPr lang="ru-RU"/>
            </a:defPPr>
            <a:lvl1pPr marL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lvl="1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lvl="2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lvl="3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lvl="4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lvl="5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lvl="6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lvl="7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lvl="8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indent="182563" algn="just"/>
            <a:r>
              <a:rPr lang="kk-KZ" altLang="en-US" sz="1200" dirty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  <a:sym typeface="+mn-ea"/>
              </a:rPr>
              <a:t>09 октября</a:t>
            </a:r>
            <a:r>
              <a:rPr lang="en-US" altLang="en-US" sz="1200" dirty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  <a:sym typeface="+mn-ea"/>
              </a:rPr>
              <a:t>, </a:t>
            </a:r>
            <a:r>
              <a:rPr lang="kk-KZ" altLang="en-US" sz="1200" dirty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  <a:sym typeface="+mn-ea"/>
              </a:rPr>
              <a:t>ночью 10 октября </a:t>
            </a:r>
            <a:r>
              <a:rPr lang="ru-RU" altLang="en-US" sz="1200" dirty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  <a:sym typeface="+mn-ea"/>
              </a:rPr>
              <a:t>2022 года метеорологические условия будут способствовать рассеиванию загрязняющих веществ в атмосфере города. </a:t>
            </a:r>
          </a:p>
          <a:p>
            <a:pPr indent="182563" algn="just"/>
            <a:r>
              <a:rPr lang="ru-RU" altLang="en-US" sz="1200" dirty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  <a:sym typeface="+mn-ea"/>
              </a:rPr>
              <a:t>В целом по городу ожидается пониженный уровень  загрязнения воздуха.</a:t>
            </a:r>
          </a:p>
        </p:txBody>
      </p:sp>
      <p:sp>
        <p:nvSpPr>
          <p:cNvPr id="23" name="TextBox 15"/>
          <p:cNvSpPr txBox="1"/>
          <p:nvPr/>
        </p:nvSpPr>
        <p:spPr>
          <a:xfrm>
            <a:off x="4990297" y="3165472"/>
            <a:ext cx="4680169" cy="276999"/>
          </a:xfrm>
          <a:prstGeom prst="rect">
            <a:avLst/>
          </a:prstGeom>
          <a:solidFill>
            <a:srgbClr val="92D050"/>
          </a:solidFill>
        </p:spPr>
        <p:style>
          <a:lnRef idx="3">
            <a:schemeClr val="lt1"/>
          </a:lnRef>
          <a:fillRef idx="1">
            <a:schemeClr val="accent6"/>
          </a:fillRef>
          <a:effectRef idx="1">
            <a:schemeClr val="accent6"/>
          </a:effectRef>
          <a:fontRef idx="minor">
            <a:schemeClr val="lt1"/>
          </a:fontRef>
        </p:style>
        <p:txBody>
          <a:bodyPr wrap="square">
            <a:spAutoFit/>
          </a:bodyPr>
          <a:lstStyle>
            <a:defPPr>
              <a:defRPr lang="ru-RU"/>
            </a:defPPr>
            <a:lvl1pPr marL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lvl="1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lvl="2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lvl="3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lvl="4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lvl="5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lvl="6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lvl="7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lvl="8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lang="ru-RU" sz="1200" dirty="0">
                <a:solidFill>
                  <a:prstClr val="black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Предупреждение 1, 2, 3 степени НМУ отсутствует</a:t>
            </a:r>
            <a:r>
              <a:rPr lang="ru-RU" sz="1200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.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Прямоугольник 3"/>
          <p:cNvSpPr/>
          <p:nvPr/>
        </p:nvSpPr>
        <p:spPr>
          <a:xfrm>
            <a:off x="128588" y="115888"/>
            <a:ext cx="9648825" cy="6626225"/>
          </a:xfrm>
          <a:prstGeom prst="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800" b="0" i="0" u="none" strike="noStrike" kern="1200" cap="none" spc="0" normalizeH="0" baseline="0" noProof="0">
              <a:ln>
                <a:noFill/>
              </a:ln>
              <a:solidFill>
                <a:srgbClr val="FFFFFF"/>
              </a:solidFill>
              <a:effectLst/>
              <a:uLnTx/>
              <a:uFillTx/>
              <a:latin typeface="+mn-lt"/>
              <a:ea typeface="+mn-ea"/>
              <a:cs typeface="Arial" panose="020B0604020202020204" pitchFamily="34" charset="0"/>
            </a:endParaRPr>
          </a:p>
        </p:txBody>
      </p:sp>
      <p:cxnSp>
        <p:nvCxnSpPr>
          <p:cNvPr id="13" name="Прямая соединительная линия 12"/>
          <p:cNvCxnSpPr>
            <a:cxnSpLocks noChangeAspect="1"/>
          </p:cNvCxnSpPr>
          <p:nvPr/>
        </p:nvCxnSpPr>
        <p:spPr>
          <a:xfrm>
            <a:off x="4937125" y="115888"/>
            <a:ext cx="15875" cy="6624638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6" name="TextBox 15">
            <a:extLst>
              <a:ext uri="{FF2B5EF4-FFF2-40B4-BE49-F238E27FC236}">
                <a16:creationId xmlns:a16="http://schemas.microsoft.com/office/drawing/2014/main" id="{E1A8E3C0-CFA9-44DB-A7DD-D1427BEBA2CE}"/>
              </a:ext>
            </a:extLst>
          </p:cNvPr>
          <p:cNvSpPr txBox="1"/>
          <p:nvPr/>
        </p:nvSpPr>
        <p:spPr>
          <a:xfrm>
            <a:off x="317284" y="246083"/>
            <a:ext cx="4635716" cy="307777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algn="ctr"/>
            <a:r>
              <a:rPr lang="ru-RU" sz="1400" b="1" dirty="0">
                <a:solidFill>
                  <a:srgbClr val="000000"/>
                </a:solidFill>
                <a:latin typeface="Times New Roman" pitchFamily="18" charset="0"/>
                <a:cs typeface="Times New Roman" pitchFamily="18" charset="0"/>
                <a:sym typeface="+mn-ea"/>
              </a:rPr>
              <a:t>РЕКОМЕНДАЦИИ ДЛЯ НАСЕЛЕНИЯ ПРИ НМУ</a:t>
            </a:r>
            <a:endParaRPr lang="ru-RU" sz="1400" b="1" dirty="0"/>
          </a:p>
        </p:txBody>
      </p:sp>
      <p:sp>
        <p:nvSpPr>
          <p:cNvPr id="22" name="Прямоугольник 26"/>
          <p:cNvSpPr/>
          <p:nvPr/>
        </p:nvSpPr>
        <p:spPr>
          <a:xfrm>
            <a:off x="144793" y="4587281"/>
            <a:ext cx="4792332" cy="1938992"/>
          </a:xfrm>
          <a:prstGeom prst="rect">
            <a:avLst/>
          </a:prstGeom>
          <a:noFill/>
          <a:ln w="9525">
            <a:noFill/>
          </a:ln>
        </p:spPr>
        <p:txBody>
          <a:bodyPr wrap="square">
            <a:spAutoFit/>
          </a:bodyPr>
          <a:lstStyle/>
          <a:p>
            <a:pPr lvl="0" algn="just"/>
            <a:r>
              <a:rPr lang="ru-RU" altLang="ru-RU" sz="1200" dirty="0">
                <a:solidFill>
                  <a:prstClr val="black"/>
                </a:solidFill>
                <a:latin typeface="Times New Roman" pitchFamily="18" charset="0"/>
                <a:cs typeface="Times New Roman" pitchFamily="18" charset="0"/>
              </a:rPr>
              <a:t>В городе Усть-Каменогорск наблюдения за состоянием атмосферного воздуха проводится на 7 постах наблюдения за уровнем загрязнения атмосферного воздуха:</a:t>
            </a:r>
          </a:p>
          <a:p>
            <a:pPr lvl="0" algn="just"/>
            <a:r>
              <a:rPr lang="ru-RU" altLang="ru-RU" sz="1200" dirty="0">
                <a:solidFill>
                  <a:prstClr val="black"/>
                </a:solidFill>
                <a:latin typeface="Times New Roman" pitchFamily="18" charset="0"/>
                <a:cs typeface="Times New Roman" pitchFamily="18" charset="0"/>
              </a:rPr>
              <a:t>пост № 1 – ул. Рабочая, 6</a:t>
            </a:r>
          </a:p>
          <a:p>
            <a:pPr lvl="0" algn="just"/>
            <a:r>
              <a:rPr lang="ru-RU" altLang="ru-RU" sz="1200" dirty="0">
                <a:solidFill>
                  <a:prstClr val="black"/>
                </a:solidFill>
                <a:latin typeface="Times New Roman" pitchFamily="18" charset="0"/>
                <a:cs typeface="Times New Roman" pitchFamily="18" charset="0"/>
              </a:rPr>
              <a:t>пост № 5 –  ул. К. </a:t>
            </a:r>
            <a:r>
              <a:rPr lang="ru-RU" altLang="ru-RU" sz="1200" dirty="0" err="1">
                <a:solidFill>
                  <a:prstClr val="black"/>
                </a:solidFill>
                <a:latin typeface="Times New Roman" pitchFamily="18" charset="0"/>
                <a:cs typeface="Times New Roman" pitchFamily="18" charset="0"/>
              </a:rPr>
              <a:t>Кайсенова</a:t>
            </a:r>
            <a:r>
              <a:rPr lang="ru-RU" altLang="ru-RU" sz="1200" dirty="0">
                <a:solidFill>
                  <a:prstClr val="black"/>
                </a:solidFill>
                <a:latin typeface="Times New Roman" pitchFamily="18" charset="0"/>
                <a:cs typeface="Times New Roman" pitchFamily="18" charset="0"/>
              </a:rPr>
              <a:t>, 30</a:t>
            </a:r>
          </a:p>
          <a:p>
            <a:pPr lvl="0" algn="just"/>
            <a:r>
              <a:rPr lang="ru-RU" altLang="ru-RU" sz="1200" dirty="0">
                <a:solidFill>
                  <a:prstClr val="black"/>
                </a:solidFill>
                <a:latin typeface="Times New Roman" pitchFamily="18" charset="0"/>
                <a:cs typeface="Times New Roman" pitchFamily="18" charset="0"/>
              </a:rPr>
              <a:t>пост № 7 – ул. </a:t>
            </a:r>
            <a:r>
              <a:rPr lang="ru-RU" altLang="ru-RU" sz="1200" dirty="0" err="1">
                <a:solidFill>
                  <a:prstClr val="black"/>
                </a:solidFill>
                <a:latin typeface="Times New Roman" pitchFamily="18" charset="0"/>
                <a:cs typeface="Times New Roman" pitchFamily="18" charset="0"/>
              </a:rPr>
              <a:t>Мұхамеджан</a:t>
            </a:r>
            <a:r>
              <a:rPr lang="ru-RU" altLang="ru-RU" sz="1200" dirty="0">
                <a:solidFill>
                  <a:prstClr val="black"/>
                </a:solidFill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altLang="ru-RU" sz="1200" dirty="0" err="1">
                <a:solidFill>
                  <a:prstClr val="black"/>
                </a:solidFill>
                <a:latin typeface="Times New Roman" pitchFamily="18" charset="0"/>
                <a:cs typeface="Times New Roman" pitchFamily="18" charset="0"/>
              </a:rPr>
              <a:t>Тынышпаев</a:t>
            </a:r>
            <a:r>
              <a:rPr lang="ru-RU" altLang="ru-RU" sz="1200" dirty="0">
                <a:solidFill>
                  <a:prstClr val="black"/>
                </a:solidFill>
                <a:latin typeface="Times New Roman" pitchFamily="18" charset="0"/>
                <a:cs typeface="Times New Roman" pitchFamily="18" charset="0"/>
              </a:rPr>
              <a:t>, 126</a:t>
            </a:r>
          </a:p>
          <a:p>
            <a:pPr lvl="0" algn="just"/>
            <a:r>
              <a:rPr lang="ru-RU" altLang="ru-RU" sz="1200" dirty="0">
                <a:solidFill>
                  <a:prstClr val="black"/>
                </a:solidFill>
                <a:latin typeface="Times New Roman" pitchFamily="18" charset="0"/>
                <a:cs typeface="Times New Roman" pitchFamily="18" charset="0"/>
              </a:rPr>
              <a:t>пост № 8 – ул. Егорова, 6</a:t>
            </a:r>
          </a:p>
          <a:p>
            <a:pPr lvl="0" algn="just"/>
            <a:r>
              <a:rPr lang="ru-RU" altLang="ru-RU" sz="1200" dirty="0">
                <a:solidFill>
                  <a:prstClr val="black"/>
                </a:solidFill>
                <a:latin typeface="Times New Roman" pitchFamily="18" charset="0"/>
                <a:cs typeface="Times New Roman" pitchFamily="18" charset="0"/>
              </a:rPr>
              <a:t>пост № 12 – пр. К. </a:t>
            </a:r>
            <a:r>
              <a:rPr lang="ru-RU" altLang="ru-RU" sz="1200" dirty="0" err="1">
                <a:solidFill>
                  <a:prstClr val="black"/>
                </a:solidFill>
                <a:latin typeface="Times New Roman" pitchFamily="18" charset="0"/>
                <a:cs typeface="Times New Roman" pitchFamily="18" charset="0"/>
              </a:rPr>
              <a:t>Сатпаева</a:t>
            </a:r>
            <a:r>
              <a:rPr lang="ru-RU" altLang="ru-RU" sz="1200" dirty="0">
                <a:solidFill>
                  <a:prstClr val="black"/>
                </a:solidFill>
                <a:latin typeface="Times New Roman" pitchFamily="18" charset="0"/>
                <a:cs typeface="Times New Roman" pitchFamily="18" charset="0"/>
              </a:rPr>
              <a:t>, 12</a:t>
            </a:r>
          </a:p>
          <a:p>
            <a:pPr lvl="0" algn="just"/>
            <a:r>
              <a:rPr lang="ru-RU" altLang="ru-RU" sz="1200" dirty="0">
                <a:solidFill>
                  <a:prstClr val="black"/>
                </a:solidFill>
                <a:latin typeface="Times New Roman" pitchFamily="18" charset="0"/>
                <a:cs typeface="Times New Roman" pitchFamily="18" charset="0"/>
              </a:rPr>
              <a:t>пост № 2 – ул. Льва Толстого, 18</a:t>
            </a:r>
          </a:p>
          <a:p>
            <a:pPr lvl="0" algn="just"/>
            <a:r>
              <a:rPr lang="ru-RU" altLang="ru-RU" sz="1200" dirty="0">
                <a:solidFill>
                  <a:prstClr val="black"/>
                </a:solidFill>
                <a:latin typeface="Times New Roman" pitchFamily="18" charset="0"/>
                <a:cs typeface="Times New Roman" pitchFamily="18" charset="0"/>
              </a:rPr>
              <a:t>пост № 3 – пр. </a:t>
            </a:r>
            <a:r>
              <a:rPr lang="ru-RU" altLang="ru-RU" sz="1200" dirty="0" err="1">
                <a:solidFill>
                  <a:prstClr val="black"/>
                </a:solidFill>
                <a:latin typeface="Times New Roman" pitchFamily="18" charset="0"/>
                <a:cs typeface="Times New Roman" pitchFamily="18" charset="0"/>
              </a:rPr>
              <a:t>Шәкәрім</a:t>
            </a:r>
            <a:r>
              <a:rPr lang="ru-RU" altLang="ru-RU" sz="1200" dirty="0">
                <a:solidFill>
                  <a:prstClr val="black"/>
                </a:solidFill>
                <a:latin typeface="Times New Roman" pitchFamily="18" charset="0"/>
                <a:cs typeface="Times New Roman" pitchFamily="18" charset="0"/>
              </a:rPr>
              <a:t>, 79</a:t>
            </a:r>
          </a:p>
        </p:txBody>
      </p:sp>
      <p:sp>
        <p:nvSpPr>
          <p:cNvPr id="23" name="Прямоугольник 13"/>
          <p:cNvSpPr/>
          <p:nvPr/>
        </p:nvSpPr>
        <p:spPr>
          <a:xfrm>
            <a:off x="4942536" y="80075"/>
            <a:ext cx="4834877" cy="461963"/>
          </a:xfrm>
          <a:prstGeom prst="rect">
            <a:avLst/>
          </a:prstGeom>
          <a:noFill/>
          <a:ln w="9525">
            <a:noFill/>
          </a:ln>
        </p:spPr>
        <p:txBody>
          <a:bodyPr wrap="square">
            <a:spAutoFit/>
          </a:bodyPr>
          <a:lstStyle/>
          <a:p>
            <a:pPr algn="ctr" eaLnBrk="0" hangingPunct="0"/>
            <a:r>
              <a:rPr lang="ru-RU" altLang="ru-RU" sz="12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Параметр «Р» является обобщённым показателем загрязнения воздуха по городу в целом .</a:t>
            </a:r>
            <a:endParaRPr lang="ru-RU" altLang="ru-RU" sz="1200" dirty="0"/>
          </a:p>
        </p:txBody>
      </p:sp>
      <p:grpSp>
        <p:nvGrpSpPr>
          <p:cNvPr id="25" name="Группа 24"/>
          <p:cNvGrpSpPr/>
          <p:nvPr/>
        </p:nvGrpSpPr>
        <p:grpSpPr>
          <a:xfrm>
            <a:off x="5226394" y="4555479"/>
            <a:ext cx="4298660" cy="1679669"/>
            <a:chOff x="523874" y="4056097"/>
            <a:chExt cx="4298660" cy="1842248"/>
          </a:xfrm>
        </p:grpSpPr>
        <p:graphicFrame>
          <p:nvGraphicFramePr>
            <p:cNvPr id="26" name="Таблица 25"/>
            <p:cNvGraphicFramePr/>
            <p:nvPr>
              <p:extLst>
                <p:ext uri="{D42A27DB-BD31-4B8C-83A1-F6EECF244321}">
                  <p14:modId xmlns:p14="http://schemas.microsoft.com/office/powerpoint/2010/main" val="1193229742"/>
                </p:ext>
              </p:extLst>
            </p:nvPr>
          </p:nvGraphicFramePr>
          <p:xfrm>
            <a:off x="531522" y="5029036"/>
            <a:ext cx="4035777" cy="869309"/>
          </p:xfrm>
          <a:graphic>
            <a:graphicData uri="http://schemas.openxmlformats.org/drawingml/2006/table">
              <a:tbl>
                <a:tblPr/>
                <a:tblGrid>
                  <a:gridCol w="2017889">
                    <a:extLst>
                      <a:ext uri="{9D8B030D-6E8A-4147-A177-3AD203B41FA5}">
                        <a16:colId xmlns:a16="http://schemas.microsoft.com/office/drawing/2014/main" val="20000"/>
                      </a:ext>
                    </a:extLst>
                  </a:gridCol>
                  <a:gridCol w="2017888">
                    <a:extLst>
                      <a:ext uri="{9D8B030D-6E8A-4147-A177-3AD203B41FA5}">
                        <a16:colId xmlns:a16="http://schemas.microsoft.com/office/drawing/2014/main" val="20001"/>
                      </a:ext>
                    </a:extLst>
                  </a:gridCol>
                </a:tblGrid>
                <a:tr h="336550">
                  <a:tc>
                    <a:txBody>
                      <a:bodyPr/>
                      <a:lstStyle>
                        <a:lvl1pPr marL="0" lvl="0" indent="0" algn="l" defTabSz="914400" rtl="0" eaLnBrk="0" fontAlgn="base" latinLnBrk="0" hangingPunct="0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sz="1800"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</a:defRPr>
                        </a:lvl1pPr>
                        <a:lvl2pPr marL="457200" lvl="1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2pPr>
                        <a:lvl3pPr marL="914400" lvl="2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3pPr>
                        <a:lvl4pPr marL="1371600" lvl="3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4pPr>
                        <a:lvl5pPr marL="1828800" lvl="4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5pPr>
                      </a:lstStyle>
                      <a:p>
                        <a:pPr lvl="0" eaLnBrk="1" hangingPunct="1">
                          <a:buNone/>
                        </a:pPr>
                        <a:endParaRPr sz="8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endParaRPr>
                      </a:p>
                      <a:p>
                        <a:pPr lvl="0" eaLnBrk="1" hangingPunct="1">
                          <a:buNone/>
                        </a:pPr>
                        <a:endParaRPr lang="kk-KZ" sz="8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endParaRPr>
                      </a:p>
                      <a:p>
                        <a:pPr lvl="0" eaLnBrk="1" hangingPunct="1">
                          <a:buNone/>
                        </a:pPr>
                        <a:r>
                          <a:rPr sz="800" dirty="0" err="1">
                            <a:latin typeface="Times New Roman" panose="02020603050405020304" pitchFamily="18" charset="0"/>
                            <a:cs typeface="Times New Roman" panose="02020603050405020304" pitchFamily="18" charset="0"/>
                          </a:rPr>
                          <a:t>Пресс-служба</a:t>
                        </a:r>
                        <a:endParaRPr lang="ru-RU" altLang="en-US" sz="800" dirty="0">
                          <a:latin typeface="Times New Roman" panose="02020603050405020304" pitchFamily="18" charset="0"/>
                          <a:ea typeface="Times New Roman" panose="02020603050405020304" pitchFamily="18" charset="0"/>
                        </a:endParaRPr>
                      </a:p>
                    </a:txBody>
                    <a:tcPr marT="45748" marB="45748" anchor="ctr">
                      <a:lnL>
                        <a:noFill/>
                      </a:lnL>
                      <a:lnR>
                        <a:noFill/>
                      </a:lnR>
                      <a:lnT>
                        <a:noFill/>
                      </a:lnT>
                      <a:lnB>
                        <a:noFill/>
                      </a:lnB>
                      <a:lnTlToBr>
                        <a:noFill/>
                      </a:lnTlToBr>
                      <a:lnBlToTr>
                        <a:noFill/>
                      </a:lnBlToTr>
                      <a:noFill/>
                    </a:tcPr>
                  </a:tc>
                  <a:tc>
                    <a:txBody>
                      <a:bodyPr/>
                      <a:lstStyle>
                        <a:lvl1pPr marL="0" lvl="0" indent="0" algn="l" defTabSz="914400" rtl="0" eaLnBrk="0" fontAlgn="base" latinLnBrk="0" hangingPunct="0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sz="1800"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</a:defRPr>
                        </a:lvl1pPr>
                        <a:lvl2pPr marL="457200" lvl="1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2pPr>
                        <a:lvl3pPr marL="914400" lvl="2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3pPr>
                        <a:lvl4pPr marL="1371600" lvl="3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4pPr>
                        <a:lvl5pPr marL="1828800" lvl="4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5pPr>
                      </a:lstStyle>
                      <a:p>
                        <a:pPr lvl="0" eaLnBrk="1" hangingPunct="1">
                          <a:buNone/>
                        </a:pPr>
                        <a:r>
                          <a:rPr sz="800" dirty="0">
                            <a:latin typeface="Times New Roman" panose="02020603050405020304" pitchFamily="18" charset="0"/>
                            <a:cs typeface="Times New Roman" panose="02020603050405020304" pitchFamily="18" charset="0"/>
                          </a:rPr>
                          <a:t>Тел.: +7 (7172) 79-83-3</a:t>
                        </a:r>
                        <a:r>
                          <a:rPr lang="en-US" sz="800" dirty="0">
                            <a:latin typeface="Times New Roman" panose="02020603050405020304" pitchFamily="18" charset="0"/>
                            <a:cs typeface="Times New Roman" panose="02020603050405020304" pitchFamily="18" charset="0"/>
                          </a:rPr>
                          <a:t>3</a:t>
                        </a:r>
                        <a:endParaRPr sz="8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endParaRPr>
                      </a:p>
                      <a:p>
                        <a:pPr lvl="0" eaLnBrk="1" hangingPunct="1">
                          <a:buNone/>
                        </a:pPr>
                        <a:r>
                          <a:rPr lang="en-US" altLang="x-none" sz="800" dirty="0">
                            <a:latin typeface="Times New Roman" panose="02020603050405020304" pitchFamily="18" charset="0"/>
                            <a:cs typeface="Times New Roman" panose="02020603050405020304" pitchFamily="18" charset="0"/>
                          </a:rPr>
                          <a:t>E-mail: </a:t>
                        </a:r>
                        <a:r>
                          <a:rPr lang="en-US" altLang="x-none" sz="800" b="1" dirty="0">
                            <a:latin typeface="Times New Roman" panose="02020603050405020304" pitchFamily="18" charset="0"/>
                            <a:cs typeface="Times New Roman" panose="02020603050405020304" pitchFamily="18" charset="0"/>
                          </a:rPr>
                          <a:t>info@meteo.kz</a:t>
                        </a:r>
                        <a:endParaRPr lang="en-US" altLang="x-none" sz="800" dirty="0">
                          <a:latin typeface="Times New Roman" panose="02020603050405020304" pitchFamily="18" charset="0"/>
                          <a:ea typeface="Times New Roman" panose="02020603050405020304" pitchFamily="18" charset="0"/>
                        </a:endParaRPr>
                      </a:p>
                    </a:txBody>
                    <a:tcPr marT="45748" marB="45748" anchor="ctr">
                      <a:lnL>
                        <a:noFill/>
                      </a:lnL>
                      <a:lnR>
                        <a:noFill/>
                      </a:lnR>
                      <a:lnT>
                        <a:noFill/>
                      </a:lnT>
                      <a:lnB>
                        <a:noFill/>
                      </a:lnB>
                      <a:lnTlToBr>
                        <a:noFill/>
                      </a:lnTlToBr>
                      <a:lnBlToTr>
                        <a:noFill/>
                      </a:lnBlToTr>
                      <a:noFill/>
                    </a:tcPr>
                  </a:tc>
                  <a:extLst>
                    <a:ext uri="{0D108BD9-81ED-4DB2-BD59-A6C34878D82A}">
                      <a16:rowId xmlns:a16="http://schemas.microsoft.com/office/drawing/2014/main" val="10000"/>
                    </a:ext>
                  </a:extLst>
                </a:tr>
                <a:tr h="334963">
                  <a:tc>
                    <a:txBody>
                      <a:bodyPr/>
                      <a:lstStyle>
                        <a:lvl1pPr marL="0" lvl="0" indent="0" algn="l" defTabSz="914400" rtl="0" eaLnBrk="0" fontAlgn="base" latinLnBrk="0" hangingPunct="0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sz="1800"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</a:defRPr>
                        </a:lvl1pPr>
                        <a:lvl2pPr marL="457200" lvl="1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2pPr>
                        <a:lvl3pPr marL="914400" lvl="2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3pPr>
                        <a:lvl4pPr marL="1371600" lvl="3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4pPr>
                        <a:lvl5pPr marL="1828800" lvl="4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5pPr>
                      </a:lstStyle>
                      <a:p>
                        <a:pPr lvl="0" eaLnBrk="1" hangingPunct="1">
                          <a:buNone/>
                        </a:pPr>
                        <a:r>
                          <a:rPr sz="800" dirty="0">
                            <a:latin typeface="Times New Roman" panose="02020603050405020304" pitchFamily="18" charset="0"/>
                            <a:cs typeface="Times New Roman" panose="02020603050405020304" pitchFamily="18" charset="0"/>
                          </a:rPr>
                          <a:t>Отдел международного сотрудничества</a:t>
                        </a:r>
                        <a:endParaRPr lang="ru-RU" altLang="en-US" sz="800" dirty="0">
                          <a:latin typeface="Times New Roman" panose="02020603050405020304" pitchFamily="18" charset="0"/>
                          <a:ea typeface="Times New Roman" panose="02020603050405020304" pitchFamily="18" charset="0"/>
                        </a:endParaRPr>
                      </a:p>
                    </a:txBody>
                    <a:tcPr marT="45748" marB="45748" anchor="ctr">
                      <a:lnL>
                        <a:noFill/>
                      </a:lnL>
                      <a:lnR>
                        <a:noFill/>
                      </a:lnR>
                      <a:lnT>
                        <a:noFill/>
                      </a:lnT>
                      <a:lnB>
                        <a:noFill/>
                      </a:lnB>
                      <a:lnTlToBr>
                        <a:noFill/>
                      </a:lnTlToBr>
                      <a:lnBlToTr>
                        <a:noFill/>
                      </a:lnBlToTr>
                      <a:noFill/>
                    </a:tcPr>
                  </a:tc>
                  <a:tc>
                    <a:txBody>
                      <a:bodyPr/>
                      <a:lstStyle>
                        <a:lvl1pPr marL="0" lvl="0" indent="0" algn="l" defTabSz="914400" rtl="0" eaLnBrk="0" fontAlgn="base" latinLnBrk="0" hangingPunct="0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sz="1800"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</a:defRPr>
                        </a:lvl1pPr>
                        <a:lvl2pPr marL="457200" lvl="1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2pPr>
                        <a:lvl3pPr marL="914400" lvl="2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3pPr>
                        <a:lvl4pPr marL="1371600" lvl="3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4pPr>
                        <a:lvl5pPr marL="1828800" lvl="4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5pPr>
                      </a:lstStyle>
                      <a:p>
                        <a:pPr lvl="0" eaLnBrk="1" hangingPunct="1">
                          <a:buNone/>
                        </a:pPr>
                        <a:r>
                          <a:rPr sz="800" dirty="0">
                            <a:latin typeface="Times New Roman" panose="02020603050405020304" pitchFamily="18" charset="0"/>
                            <a:cs typeface="Times New Roman" panose="02020603050405020304" pitchFamily="18" charset="0"/>
                          </a:rPr>
                          <a:t>Тел.: +7 (7172) 79-83-</a:t>
                        </a:r>
                        <a:r>
                          <a:rPr lang="en-US" sz="800" dirty="0">
                            <a:latin typeface="Times New Roman" panose="02020603050405020304" pitchFamily="18" charset="0"/>
                            <a:cs typeface="Times New Roman" panose="02020603050405020304" pitchFamily="18" charset="0"/>
                          </a:rPr>
                          <a:t>26</a:t>
                        </a:r>
                        <a:r>
                          <a:rPr sz="800" dirty="0">
                            <a:latin typeface="Times New Roman" panose="02020603050405020304" pitchFamily="18" charset="0"/>
                            <a:cs typeface="Times New Roman" panose="02020603050405020304" pitchFamily="18" charset="0"/>
                          </a:rPr>
                          <a:t>, 79-83-</a:t>
                        </a:r>
                        <a:r>
                          <a:rPr lang="en-US" sz="800" dirty="0">
                            <a:latin typeface="Times New Roman" panose="02020603050405020304" pitchFamily="18" charset="0"/>
                            <a:cs typeface="Times New Roman" panose="02020603050405020304" pitchFamily="18" charset="0"/>
                          </a:rPr>
                          <a:t>83</a:t>
                        </a:r>
                        <a:endParaRPr sz="8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endParaRPr>
                      </a:p>
                      <a:p>
                        <a:pPr lvl="0" eaLnBrk="1" hangingPunct="1">
                          <a:buNone/>
                        </a:pPr>
                        <a:r>
                          <a:rPr lang="en-US" altLang="x-none" sz="800" dirty="0">
                            <a:latin typeface="Times New Roman" panose="02020603050405020304" pitchFamily="18" charset="0"/>
                            <a:cs typeface="Times New Roman" panose="02020603050405020304" pitchFamily="18" charset="0"/>
                          </a:rPr>
                          <a:t>E-mail</a:t>
                        </a:r>
                        <a:r>
                          <a:rPr lang="en-US" altLang="x-none" sz="800">
                            <a:latin typeface="Times New Roman" panose="02020603050405020304" pitchFamily="18" charset="0"/>
                            <a:cs typeface="Times New Roman" panose="02020603050405020304" pitchFamily="18" charset="0"/>
                          </a:rPr>
                          <a:t>: </a:t>
                        </a:r>
                        <a:r>
                          <a:rPr lang="en-US" altLang="x-none" sz="800" b="1">
                            <a:latin typeface="Times New Roman" panose="02020603050405020304" pitchFamily="18" charset="0"/>
                            <a:cs typeface="Times New Roman" panose="02020603050405020304" pitchFamily="18" charset="0"/>
                          </a:rPr>
                          <a:t>ukpp@meteo.kz</a:t>
                        </a:r>
                        <a:endParaRPr lang="en-US" altLang="x-none" sz="800" dirty="0">
                          <a:latin typeface="Times New Roman" panose="02020603050405020304" pitchFamily="18" charset="0"/>
                          <a:ea typeface="Times New Roman" panose="02020603050405020304" pitchFamily="18" charset="0"/>
                        </a:endParaRPr>
                      </a:p>
                    </a:txBody>
                    <a:tcPr marT="45748" marB="45748" anchor="ctr">
                      <a:lnL>
                        <a:noFill/>
                      </a:lnL>
                      <a:lnR>
                        <a:noFill/>
                      </a:lnR>
                      <a:lnT>
                        <a:noFill/>
                      </a:lnT>
                      <a:lnB>
                        <a:noFill/>
                      </a:lnB>
                      <a:lnTlToBr>
                        <a:noFill/>
                      </a:lnTlToBr>
                      <a:lnBlToTr>
                        <a:noFill/>
                      </a:lnBlToTr>
                      <a:noFill/>
                    </a:tcPr>
                  </a:tc>
                  <a:extLst>
                    <a:ext uri="{0D108BD9-81ED-4DB2-BD59-A6C34878D82A}">
                      <a16:rowId xmlns:a16="http://schemas.microsoft.com/office/drawing/2014/main" val="10001"/>
                    </a:ext>
                  </a:extLst>
                </a:tr>
              </a:tbl>
            </a:graphicData>
          </a:graphic>
        </p:graphicFrame>
        <p:sp>
          <p:nvSpPr>
            <p:cNvPr id="27" name="Прямоугольник 8"/>
            <p:cNvSpPr/>
            <p:nvPr/>
          </p:nvSpPr>
          <p:spPr>
            <a:xfrm>
              <a:off x="523874" y="4262358"/>
              <a:ext cx="2153154" cy="877674"/>
            </a:xfrm>
            <a:prstGeom prst="rect">
              <a:avLst/>
            </a:prstGeom>
            <a:noFill/>
            <a:ln w="9525">
              <a:noFill/>
            </a:ln>
          </p:spPr>
          <p:txBody>
            <a:bodyPr wrap="none" anchor="ctr">
              <a:spAutoFit/>
            </a:bodyPr>
            <a:lstStyle/>
            <a:p>
              <a:pPr algn="ctr"/>
              <a:endParaRPr lang="kk-KZ" altLang="ru-RU" sz="1200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endParaRPr>
            </a:p>
            <a:p>
              <a:pPr algn="ctr"/>
              <a:endParaRPr lang="kk-KZ" altLang="ru-RU" sz="1200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endParaRPr>
            </a:p>
            <a:p>
              <a:pPr algn="ctr"/>
              <a:endParaRPr lang="ru-RU" altLang="ru-RU" sz="1200" i="1" dirty="0">
                <a:latin typeface="Times New Roman" panose="02020603050405020304" pitchFamily="18" charset="0"/>
                <a:cs typeface="Times New Roman" panose="02020603050405020304" pitchFamily="18" charset="0"/>
              </a:endParaRPr>
            </a:p>
            <a:p>
              <a:pPr algn="ctr"/>
              <a:r>
                <a:rPr lang="ru-RU" altLang="ru-RU" sz="1000" i="1" dirty="0">
                  <a:latin typeface="Times New Roman" panose="02020603050405020304" pitchFamily="18" charset="0"/>
                  <a:cs typeface="Times New Roman" panose="02020603050405020304" pitchFamily="18" charset="0"/>
                </a:rPr>
                <a:t>г. </a:t>
              </a:r>
              <a:r>
                <a:rPr lang="ru-RU" altLang="ru-RU" sz="1000" i="1" dirty="0" err="1">
                  <a:latin typeface="Times New Roman" panose="02020603050405020304" pitchFamily="18" charset="0"/>
                  <a:cs typeface="Times New Roman" panose="02020603050405020304" pitchFamily="18" charset="0"/>
                </a:rPr>
                <a:t>Нур</a:t>
              </a:r>
              <a:r>
                <a:rPr lang="ru-RU" altLang="ru-RU" sz="1000" i="1" dirty="0">
                  <a:latin typeface="Times New Roman" panose="02020603050405020304" pitchFamily="18" charset="0"/>
                  <a:cs typeface="Times New Roman" panose="02020603050405020304" pitchFamily="18" charset="0"/>
                </a:rPr>
                <a:t>-Султан, ул. </a:t>
              </a:r>
              <a:r>
                <a:rPr lang="ru-RU" altLang="ru-RU" sz="1000" i="1" dirty="0" err="1">
                  <a:latin typeface="Times New Roman" panose="02020603050405020304" pitchFamily="18" charset="0"/>
                  <a:cs typeface="Times New Roman" panose="02020603050405020304" pitchFamily="18" charset="0"/>
                </a:rPr>
                <a:t>Мангилик</a:t>
              </a:r>
              <a:r>
                <a:rPr lang="ru-RU" altLang="ru-RU" sz="1000" i="1" dirty="0">
                  <a:latin typeface="Times New Roman" panose="02020603050405020304" pitchFamily="18" charset="0"/>
                  <a:cs typeface="Times New Roman" panose="02020603050405020304" pitchFamily="18" charset="0"/>
                </a:rPr>
                <a:t> ел 11/1</a:t>
              </a:r>
            </a:p>
          </p:txBody>
        </p:sp>
        <p:sp>
          <p:nvSpPr>
            <p:cNvPr id="28" name="Прямоугольник 20"/>
            <p:cNvSpPr/>
            <p:nvPr/>
          </p:nvSpPr>
          <p:spPr>
            <a:xfrm>
              <a:off x="531521" y="4056097"/>
              <a:ext cx="4291013" cy="830262"/>
            </a:xfrm>
            <a:prstGeom prst="rect">
              <a:avLst/>
            </a:prstGeom>
            <a:noFill/>
            <a:ln w="9525">
              <a:noFill/>
            </a:ln>
          </p:spPr>
          <p:txBody>
            <a:bodyPr>
              <a:spAutoFit/>
            </a:bodyPr>
            <a:lstStyle/>
            <a:p>
              <a:endParaRPr lang="ru-RU" altLang="ru-RU" sz="1200" b="1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endParaRPr>
            </a:p>
            <a:p>
              <a:endParaRPr lang="ru-RU" altLang="ru-RU" sz="1200" b="1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endParaRPr>
            </a:p>
            <a:p>
              <a:endParaRPr lang="ru-RU" altLang="ru-RU" sz="1200" b="1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endParaRPr>
            </a:p>
            <a:p>
              <a:r>
                <a:rPr lang="ru-RU" altLang="ru-RU" sz="1200" b="1" i="1" dirty="0">
                  <a:solidFill>
                    <a:srgbClr val="000000"/>
                  </a:solidFill>
                  <a:latin typeface="Times New Roman" panose="02020603050405020304" pitchFamily="18" charset="0"/>
                  <a:cs typeface="Times New Roman" panose="02020603050405020304" pitchFamily="18" charset="0"/>
                </a:rPr>
                <a:t>Контакты:</a:t>
              </a:r>
              <a:endParaRPr lang="ru-RU" altLang="ru-RU" sz="1200" b="1" i="1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</a:endParaRPr>
            </a:p>
          </p:txBody>
        </p:sp>
      </p:grpSp>
      <p:sp>
        <p:nvSpPr>
          <p:cNvPr id="29" name="Прямоугольник 11"/>
          <p:cNvSpPr/>
          <p:nvPr/>
        </p:nvSpPr>
        <p:spPr>
          <a:xfrm>
            <a:off x="5017538" y="6400703"/>
            <a:ext cx="4781550" cy="254000"/>
          </a:xfrm>
          <a:prstGeom prst="rect">
            <a:avLst/>
          </a:prstGeom>
          <a:noFill/>
          <a:ln w="9525">
            <a:noFill/>
          </a:ln>
        </p:spPr>
        <p:txBody>
          <a:bodyPr>
            <a:spAutoFit/>
          </a:bodyPr>
          <a:lstStyle/>
          <a:p>
            <a:pPr algn="ctr" eaLnBrk="0" hangingPunct="0"/>
            <a:r>
              <a:rPr lang="ru-RU" altLang="en-US" sz="1000" b="1" i="1" dirty="0">
                <a:solidFill>
                  <a:srgbClr val="17375E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При использовании информации ссылка на РГП «Казгидромет» обязательна </a:t>
            </a:r>
            <a:endParaRPr lang="ru-RU" altLang="en-US" sz="1000" b="1" i="1" dirty="0">
              <a:solidFill>
                <a:srgbClr val="17375E"/>
              </a:solidFill>
              <a:latin typeface="Times New Roman" panose="02020603050405020304" pitchFamily="18" charset="0"/>
              <a:ea typeface="Times New Roman" panose="02020603050405020304" pitchFamily="18" charset="0"/>
            </a:endParaRPr>
          </a:p>
        </p:txBody>
      </p:sp>
      <p:sp>
        <p:nvSpPr>
          <p:cNvPr id="19" name="Прямоугольник 1"/>
          <p:cNvSpPr/>
          <p:nvPr/>
        </p:nvSpPr>
        <p:spPr>
          <a:xfrm>
            <a:off x="5093030" y="6159940"/>
            <a:ext cx="4521389" cy="306705"/>
          </a:xfrm>
          <a:prstGeom prst="rect">
            <a:avLst/>
          </a:prstGeom>
          <a:solidFill>
            <a:schemeClr val="bg1"/>
          </a:solidFill>
          <a:ln w="9525">
            <a:noFill/>
          </a:ln>
        </p:spPr>
        <p:txBody>
          <a:bodyPr wrap="square">
            <a:spAutoFit/>
          </a:bodyPr>
          <a:lstStyle/>
          <a:p>
            <a:pPr eaLnBrk="0" hangingPunct="0"/>
            <a:r>
              <a:rPr lang="ru-RU" altLang="ru-RU" sz="1400" b="1" i="1" dirty="0">
                <a:solidFill>
                  <a:srgbClr val="000000"/>
                </a:solidFill>
                <a:latin typeface="Calibri" panose="020F0502020204030204" pitchFamily="34" charset="0"/>
              </a:rPr>
              <a:t>  </a:t>
            </a:r>
            <a:r>
              <a:rPr lang="en-US" altLang="ru-RU" sz="1200" b="1" i="1" dirty="0" err="1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Составил</a:t>
            </a:r>
            <a:r>
              <a:rPr lang="kk-KZ" altLang="ru-RU" sz="1200" b="1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(а)</a:t>
            </a:r>
            <a:r>
              <a:rPr lang="en-US" altLang="ru-RU" sz="1200" b="1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:</a:t>
            </a:r>
            <a:r>
              <a:rPr lang="ru-RU" altLang="ru-RU" sz="1200" b="1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kk-KZ" altLang="ru-RU" sz="1200" b="1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Қабдуалиева М.С.</a:t>
            </a:r>
            <a:endParaRPr lang="ru-RU" sz="1200" b="1" i="1" dirty="0">
              <a:solidFill>
                <a:srgbClr val="000000"/>
              </a:solidFill>
              <a:latin typeface="Times New Roman" panose="02020603050405020304" pitchFamily="18" charset="0"/>
              <a:ea typeface="Times New Roman" panose="02020603050405020304" pitchFamily="18" charset="0"/>
            </a:endParaRPr>
          </a:p>
        </p:txBody>
      </p:sp>
      <p:graphicFrame>
        <p:nvGraphicFramePr>
          <p:cNvPr id="30" name="Таблица 29"/>
          <p:cNvGraphicFramePr/>
          <p:nvPr>
            <p:extLst>
              <p:ext uri="{D42A27DB-BD31-4B8C-83A1-F6EECF244321}">
                <p14:modId xmlns:p14="http://schemas.microsoft.com/office/powerpoint/2010/main" val="2231227050"/>
              </p:ext>
            </p:extLst>
          </p:nvPr>
        </p:nvGraphicFramePr>
        <p:xfrm>
          <a:off x="5015140" y="540894"/>
          <a:ext cx="4704359" cy="775020"/>
        </p:xfrm>
        <a:graphic>
          <a:graphicData uri="http://schemas.openxmlformats.org/drawingml/2006/table">
            <a:tbl>
              <a:tblPr/>
              <a:tblGrid>
                <a:gridCol w="1034586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3669773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</a:tblGrid>
              <a:tr h="80914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Критерий Р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Определение уровня загрязнения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43768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Р &lt; 0,17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пониженный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43768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0,17 ≤ Р &lt; 0,35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повышенный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44032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0,35 ≤ Р &lt; 0,46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высокий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50367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Р ≥ 0,46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очень высокий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</a:tbl>
          </a:graphicData>
        </a:graphic>
      </p:graphicFrame>
      <p:sp>
        <p:nvSpPr>
          <p:cNvPr id="31" name="Прямоугольник 30"/>
          <p:cNvSpPr/>
          <p:nvPr/>
        </p:nvSpPr>
        <p:spPr>
          <a:xfrm>
            <a:off x="4953000" y="1331030"/>
            <a:ext cx="4808537" cy="830997"/>
          </a:xfrm>
          <a:prstGeom prst="rect">
            <a:avLst/>
          </a:prstGeom>
          <a:noFill/>
          <a:ln w="9525">
            <a:noFill/>
          </a:ln>
        </p:spPr>
        <p:txBody>
          <a:bodyPr wrap="square">
            <a:spAutoFit/>
          </a:bodyPr>
          <a:lstStyle>
            <a:defPPr>
              <a:defRPr lang="ru-RU"/>
            </a:defPPr>
            <a:lvl1pPr marL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1pPr>
            <a:lvl2pPr marL="457200" lvl="1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2pPr>
            <a:lvl3pPr marL="914400" lvl="2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3pPr>
            <a:lvl4pPr marL="1371600" lvl="3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4pPr>
            <a:lvl5pPr marL="1828800" lvl="4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5pPr>
            <a:lvl6pPr marL="2286000" lvl="5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6pPr>
            <a:lvl7pPr marL="2743200" lvl="6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7pPr>
            <a:lvl8pPr marL="3200400" lvl="7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8pPr>
            <a:lvl9pPr marL="3657600" lvl="8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9pPr>
          </a:lstStyle>
          <a:p>
            <a:r>
              <a:rPr lang="ru-RU" altLang="ru-RU" sz="800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*Расчет обобщённого показателя загрязнения воздуха по городу в целом и определение степени НМУ ведется согласно указаниям приведёнными в «Правилах предоставления информации о неблагоприятных метеорологических условиях, требований к составу и содержанию такой информации, порядка ее опубликования и предоставления заинтересованным лицам». </a:t>
            </a:r>
          </a:p>
          <a:p>
            <a:r>
              <a:rPr lang="ru-RU" altLang="ru-RU" sz="800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Г</a:t>
            </a:r>
            <a:r>
              <a:rPr lang="kk-KZ" altLang="ru-RU" sz="800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радации параметра «Р» для каждого города РК индивидуальны, расчитываются на основе данных многолетних данных. </a:t>
            </a:r>
            <a:endParaRPr lang="ru-RU" altLang="ru-RU" sz="800" i="1" dirty="0">
              <a:solidFill>
                <a:srgbClr val="000000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32" name="Прямоугольник 31"/>
          <p:cNvSpPr/>
          <p:nvPr/>
        </p:nvSpPr>
        <p:spPr>
          <a:xfrm>
            <a:off x="4967977" y="2165706"/>
            <a:ext cx="4786196" cy="27699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 eaLnBrk="0" hangingPunct="0"/>
            <a:r>
              <a:rPr lang="ru-RU" sz="12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Условия предоставления предупреждений о НМУ различной степени</a:t>
            </a:r>
            <a:endParaRPr lang="ru-RU" altLang="ru-RU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graphicFrame>
        <p:nvGraphicFramePr>
          <p:cNvPr id="33" name="Таблица 32"/>
          <p:cNvGraphicFramePr/>
          <p:nvPr>
            <p:extLst>
              <p:ext uri="{D42A27DB-BD31-4B8C-83A1-F6EECF244321}">
                <p14:modId xmlns:p14="http://schemas.microsoft.com/office/powerpoint/2010/main" val="4202889668"/>
              </p:ext>
            </p:extLst>
          </p:nvPr>
        </p:nvGraphicFramePr>
        <p:xfrm>
          <a:off x="5017189" y="2439250"/>
          <a:ext cx="4680158" cy="2225518"/>
        </p:xfrm>
        <a:graphic>
          <a:graphicData uri="http://schemas.openxmlformats.org/drawingml/2006/table">
            <a:tbl>
              <a:tblPr/>
              <a:tblGrid>
                <a:gridCol w="861646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3818512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</a:tblGrid>
              <a:tr h="70791">
                <a:tc>
                  <a:txBody>
                    <a:bodyPr/>
                    <a:lstStyle>
                      <a:lvl1pPr marL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sz="1800"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</a:defRPr>
                      </a:lvl1pPr>
                      <a:lvl2pPr marL="45720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2pPr>
                      <a:lvl3pPr marL="91440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3pPr>
                      <a:lvl4pPr marL="1371600" lvl="3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4pPr>
                      <a:lvl5pPr marL="1828800" lvl="4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5pPr>
                    </a:lstStyle>
                    <a:p>
                      <a:pPr lvl="0" algn="ctr" eaLnBrk="1" fontAlgn="ctr" hangingPunct="1">
                        <a:buNone/>
                      </a:pP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Степени НМУ</a:t>
                      </a:r>
                      <a:endParaRPr lang="ru-RU" altLang="en-US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ctr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sz="1800"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</a:defRPr>
                      </a:lvl1pPr>
                      <a:lvl2pPr marL="45720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2pPr>
                      <a:lvl3pPr marL="91440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3pPr>
                      <a:lvl4pPr marL="1371600" lvl="3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4pPr>
                      <a:lvl5pPr marL="1828800" lvl="4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5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lang="kk-KZ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Условия предоставления предупреждений</a:t>
                      </a:r>
                      <a:endParaRPr lang="ru-RU" altLang="en-US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ctr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896689">
                <a:tc>
                  <a:txBody>
                    <a:bodyPr/>
                    <a:lstStyle/>
                    <a:p>
                      <a:pPr marL="0" marR="0" lvl="0" indent="0" algn="ctr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defRPr/>
                      </a:pP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 степень</a:t>
                      </a:r>
                      <a:endParaRPr lang="ru-RU" altLang="en-US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ctr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defRPr/>
                      </a:pPr>
                      <a:r>
                        <a:rPr lang="kk-KZ" altLang="en-US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Значение параметра «Р» соответствует высокой степени, а также </a:t>
                      </a: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на всех или на подавляющей части постах выполняется условие </a:t>
                      </a:r>
                    </a:p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1ПДКм.р&lt; СИ &lt; 3ПДКм.р. или СИ ≥ 3ПДКм.р.</a:t>
                      </a:r>
                      <a:r>
                        <a:rPr lang="kk-KZ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;</a:t>
                      </a:r>
                      <a:endParaRPr lang="ru-RU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defRPr/>
                      </a:pPr>
                      <a:endParaRPr lang="ru-RU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lang="kk-KZ" altLang="en-US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или </a:t>
                      </a:r>
                    </a:p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endParaRPr lang="kk-KZ" altLang="en-US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lang="kk-KZ" altLang="en-US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Значение параметра «Р» соответствует очень высокой степени, но </a:t>
                      </a: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на всех или на подавляющей части постах выполняется условие </a:t>
                      </a:r>
                      <a:r>
                        <a:rPr lang="kk-KZ" altLang="en-US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</a:t>
                      </a: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СИ &lt; 3ПДКм.р. 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495539">
                <a:tc>
                  <a:txBody>
                    <a:bodyPr/>
                    <a:lstStyle/>
                    <a:p>
                      <a:pPr marL="0" marR="0" lvl="0" indent="0" algn="ctr" defTabSz="914400" rtl="0" eaLnBrk="1" fontAlgn="b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defRPr/>
                      </a:pP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2 степень</a:t>
                      </a:r>
                      <a:endParaRPr lang="ru-RU" altLang="en-US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ctr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lang="kk-KZ" altLang="en-US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Значение параметра «Р» соответствует очень высокой степени, а также </a:t>
                      </a: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на всех или на подавляющей части постах выполняется условие СИ ≥ 3ПДКм.р.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495539">
                <a:tc>
                  <a:txBody>
                    <a:bodyPr/>
                    <a:lstStyle/>
                    <a:p>
                      <a:pPr marL="0" marR="0" lvl="0" indent="0" algn="ctr" defTabSz="914400" rtl="0" eaLnBrk="1" fontAlgn="b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defRPr/>
                      </a:pPr>
                      <a:r>
                        <a:rPr lang="kk-KZ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3 степень</a:t>
                      </a:r>
                      <a:endParaRPr lang="ru-RU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ctr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kk-KZ" altLang="en-US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Значение параметра «Р» соответствует очень высокой степени, </a:t>
                      </a: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в течение двух суток подряд или более, а также всех или на подавляющей части постах выполняется условие СИ ≥ 5ПДКм.р. 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</a:tbl>
          </a:graphicData>
        </a:graphic>
      </p:graphicFrame>
      <p:sp>
        <p:nvSpPr>
          <p:cNvPr id="34" name="TextBox 33"/>
          <p:cNvSpPr txBox="1"/>
          <p:nvPr/>
        </p:nvSpPr>
        <p:spPr>
          <a:xfrm>
            <a:off x="4960949" y="4663033"/>
            <a:ext cx="4808514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just" fontAlgn="b">
              <a:defRPr/>
            </a:pPr>
            <a:r>
              <a:rPr lang="ru-RU" sz="7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* </a:t>
            </a:r>
            <a:r>
              <a:rPr lang="ru-RU" sz="800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Текущая и прогнозируемая синоптическая ситуация и комплекс неблагоприятных метеорологических условий, способствуют дальнейшему накоплению загрязняющих веществ в атмосфере</a:t>
            </a:r>
            <a:endParaRPr lang="en-US" sz="800" i="1" dirty="0">
              <a:solidFill>
                <a:srgbClr val="000000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2" name="Прямоугольник 1"/>
          <p:cNvSpPr/>
          <p:nvPr/>
        </p:nvSpPr>
        <p:spPr>
          <a:xfrm>
            <a:off x="281910" y="608512"/>
            <a:ext cx="2275238" cy="307777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ru-RU" sz="1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Рекомендации отсутствуют</a:t>
            </a:r>
          </a:p>
        </p:txBody>
      </p:sp>
    </p:spTree>
    <p:extLst>
      <p:ext uri="{BB962C8B-B14F-4D97-AF65-F5344CB8AC3E}">
        <p14:creationId xmlns:p14="http://schemas.microsoft.com/office/powerpoint/2010/main" val="334028445"/>
      </p:ext>
    </p:extLst>
  </p:cSld>
  <p:clrMapOvr>
    <a:masterClrMapping/>
  </p:clrMapOvr>
</p:sld>
</file>

<file path=ppt/theme/theme1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Стандартная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Стандартная">
      <a:majorFont>
        <a:latin typeface="Calibri Light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18510</TotalTime>
  <Words>658</Words>
  <Application>Microsoft Office PowerPoint</Application>
  <PresentationFormat>Лист A4 (210x297 мм)</PresentationFormat>
  <Paragraphs>109</Paragraphs>
  <Slides>2</Slides>
  <Notes>0</Notes>
  <HiddenSlides>0</HiddenSlides>
  <MMClips>0</MMClips>
  <ScaleCrop>false</ScaleCrop>
  <HeadingPairs>
    <vt:vector size="6" baseType="variant">
      <vt:variant>
        <vt:lpstr>Использованные шрифты</vt:lpstr>
      </vt:variant>
      <vt:variant>
        <vt:i4>3</vt:i4>
      </vt:variant>
      <vt:variant>
        <vt:lpstr>Тема</vt:lpstr>
      </vt:variant>
      <vt:variant>
        <vt:i4>1</vt:i4>
      </vt:variant>
      <vt:variant>
        <vt:lpstr>Заголовки слайдов</vt:lpstr>
      </vt:variant>
      <vt:variant>
        <vt:i4>2</vt:i4>
      </vt:variant>
    </vt:vector>
  </HeadingPairs>
  <TitlesOfParts>
    <vt:vector size="6" baseType="lpstr">
      <vt:lpstr>Arial</vt:lpstr>
      <vt:lpstr>Calibri</vt:lpstr>
      <vt:lpstr>Times New Roman</vt:lpstr>
      <vt:lpstr>Тема Office</vt:lpstr>
      <vt:lpstr>Презентация PowerPoint</vt:lpstr>
      <vt:lpstr>Презентация PowerPoint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Слайд 1</dc:title>
  <dc:creator>Ольга Корнюхова</dc:creator>
  <cp:lastModifiedBy>Moldir Kabdualieva</cp:lastModifiedBy>
  <cp:revision>2547</cp:revision>
  <cp:lastPrinted>2021-10-18T15:52:53Z</cp:lastPrinted>
  <dcterms:created xsi:type="dcterms:W3CDTF">2018-03-27T06:03:00Z</dcterms:created>
  <dcterms:modified xsi:type="dcterms:W3CDTF">2022-10-08T08:27:13Z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KSOProductBuildVer">
    <vt:lpwstr>1049-11.2.0.9144</vt:lpwstr>
  </property>
</Properties>
</file>