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61" r:id="rId2"/>
    <p:sldId id="265" r:id="rId3"/>
  </p:sldIdLst>
  <p:sldSz cx="9906000" cy="6858000" type="A4"/>
  <p:notesSz cx="6858000" cy="9947275"/>
  <p:defaultTex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15:guide id="1" orient="horz" pos="2159">
          <p15:clr>
            <a:srgbClr val="A4A3A4"/>
          </p15:clr>
        </p15:guide>
        <p15:guide id="2" pos="310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A1E86F2C-8495-4428-81F6-C1C7AB9EF7A8}" v="1" dt="2022-10-08T08:15:29.054"/>
  </p1510:revLst>
</p1510:revInfo>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6792" autoAdjust="0"/>
    <p:restoredTop sz="94614" autoAdjust="0"/>
  </p:normalViewPr>
  <p:slideViewPr>
    <p:cSldViewPr showGuides="1">
      <p:cViewPr varScale="1">
        <p:scale>
          <a:sx n="69" d="100"/>
          <a:sy n="69" d="100"/>
        </p:scale>
        <p:origin x="77" y="216"/>
      </p:cViewPr>
      <p:guideLst>
        <p:guide orient="horz" pos="2159"/>
        <p:guide pos="310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10" Type="http://schemas.microsoft.com/office/2015/10/relationships/revisionInfo" Target="revisionInfo.xml"/><Relationship Id="rId4" Type="http://schemas.openxmlformats.org/officeDocument/2006/relationships/notesMaster" Target="notesMasters/notesMaster1.xml"/><Relationship Id="rId9"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oldir Kabdualieva" userId="df42278df007c026" providerId="LiveId" clId="{A1E86F2C-8495-4428-81F6-C1C7AB9EF7A8}"/>
    <pc:docChg chg="modSld">
      <pc:chgData name="Moldir Kabdualieva" userId="df42278df007c026" providerId="LiveId" clId="{A1E86F2C-8495-4428-81F6-C1C7AB9EF7A8}" dt="2022-10-08T08:15:29.054" v="2"/>
      <pc:docMkLst>
        <pc:docMk/>
      </pc:docMkLst>
      <pc:sldChg chg="modSp">
        <pc:chgData name="Moldir Kabdualieva" userId="df42278df007c026" providerId="LiveId" clId="{A1E86F2C-8495-4428-81F6-C1C7AB9EF7A8}" dt="2022-10-08T08:15:29.054" v="2"/>
        <pc:sldMkLst>
          <pc:docMk/>
          <pc:sldMk cId="0" sldId="261"/>
        </pc:sldMkLst>
        <pc:graphicFrameChg chg="mod">
          <ac:chgData name="Moldir Kabdualieva" userId="df42278df007c026" providerId="LiveId" clId="{A1E86F2C-8495-4428-81F6-C1C7AB9EF7A8}" dt="2022-10-08T08:15:29.054" v="2"/>
          <ac:graphicFrameMkLst>
            <pc:docMk/>
            <pc:sldMk cId="0" sldId="261"/>
            <ac:graphicFrameMk id="15" creationId="{94CC0974-E1E4-47F3-9A8B-49A879A3B96B}"/>
          </ac:graphicFrameMkLst>
        </pc:graphicFrameChg>
      </pc:sldChg>
      <pc:sldChg chg="modSp mod">
        <pc:chgData name="Moldir Kabdualieva" userId="df42278df007c026" providerId="LiveId" clId="{A1E86F2C-8495-4428-81F6-C1C7AB9EF7A8}" dt="2022-10-08T08:15:09.724" v="1" actId="20577"/>
        <pc:sldMkLst>
          <pc:docMk/>
          <pc:sldMk cId="334028445" sldId="265"/>
        </pc:sldMkLst>
        <pc:spChg chg="mod">
          <ac:chgData name="Moldir Kabdualieva" userId="df42278df007c026" providerId="LiveId" clId="{A1E86F2C-8495-4428-81F6-C1C7AB9EF7A8}" dt="2022-10-08T08:15:09.724" v="1" actId="20577"/>
          <ac:spMkLst>
            <pc:docMk/>
            <pc:sldMk cId="334028445" sldId="265"/>
            <ac:spMk id="19"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2" y="1"/>
            <a:ext cx="2972421" cy="499402"/>
          </a:xfrm>
          <a:prstGeom prst="rect">
            <a:avLst/>
          </a:prstGeom>
        </p:spPr>
        <p:txBody>
          <a:bodyPr vert="horz" wrap="square" lIns="94213" tIns="47107" rIns="94213" bIns="47107" numCol="1" anchor="t" anchorCtr="0" compatLnSpc="1"/>
          <a:lstStyle>
            <a:lvl1pPr>
              <a:defRPr sz="1300" smtClean="0"/>
            </a:lvl1pPr>
          </a:lstStyle>
          <a:p>
            <a:pPr defTabSz="942131">
              <a:defRPr/>
            </a:pPr>
            <a:endParaRPr lang="ru-RU" altLang="en-US" dirty="0">
              <a:cs typeface="Arial" panose="020B0604020202020204" pitchFamily="34" charset="0"/>
            </a:endParaRPr>
          </a:p>
        </p:txBody>
      </p:sp>
      <p:sp>
        <p:nvSpPr>
          <p:cNvPr id="3" name="Дата 2"/>
          <p:cNvSpPr>
            <a:spLocks noGrp="1"/>
          </p:cNvSpPr>
          <p:nvPr>
            <p:ph type="dt" idx="1"/>
          </p:nvPr>
        </p:nvSpPr>
        <p:spPr>
          <a:xfrm>
            <a:off x="3884028" y="1"/>
            <a:ext cx="2972421" cy="499402"/>
          </a:xfrm>
          <a:prstGeom prst="rect">
            <a:avLst/>
          </a:prstGeom>
        </p:spPr>
        <p:txBody>
          <a:bodyPr vert="horz" wrap="square" lIns="94213" tIns="47107" rIns="94213" bIns="47107" numCol="1" anchor="t" anchorCtr="0" compatLnSpc="1"/>
          <a:lstStyle>
            <a:lvl1pPr algn="r">
              <a:defRPr sz="1300" smtClean="0"/>
            </a:lvl1pPr>
          </a:lstStyle>
          <a:p>
            <a:pPr defTabSz="942131">
              <a:defRPr/>
            </a:pPr>
            <a:endParaRPr lang="ru-RU" altLang="en-US" dirty="0">
              <a:cs typeface="Arial" panose="020B0604020202020204" pitchFamily="34" charset="0"/>
            </a:endParaRPr>
          </a:p>
        </p:txBody>
      </p:sp>
      <p:sp>
        <p:nvSpPr>
          <p:cNvPr id="6148" name="Образ слайда 3"/>
          <p:cNvSpPr>
            <a:spLocks noGrp="1" noRot="1" noChangeAspect="1"/>
          </p:cNvSpPr>
          <p:nvPr>
            <p:ph type="sldImg"/>
          </p:nvPr>
        </p:nvSpPr>
        <p:spPr>
          <a:xfrm>
            <a:off x="1004888" y="1243013"/>
            <a:ext cx="4848225" cy="3355975"/>
          </a:xfrm>
          <a:prstGeom prst="rect">
            <a:avLst/>
          </a:prstGeom>
          <a:noFill/>
          <a:ln w="12700" cap="flat" cmpd="sng">
            <a:solidFill>
              <a:srgbClr val="000000"/>
            </a:solidFill>
            <a:prstDash val="solid"/>
            <a:round/>
            <a:headEnd type="none" w="med" len="med"/>
            <a:tailEnd type="none" w="med" len="med"/>
          </a:ln>
        </p:spPr>
      </p:sp>
      <p:sp>
        <p:nvSpPr>
          <p:cNvPr id="2053" name="Заметки 4"/>
          <p:cNvSpPr>
            <a:spLocks noGrp="1" noChangeArrowheads="1"/>
          </p:cNvSpPr>
          <p:nvPr>
            <p:ph type="body" sz="quarter" idx="4294967295"/>
          </p:nvPr>
        </p:nvSpPr>
        <p:spPr bwMode="auto">
          <a:xfrm>
            <a:off x="686422" y="4786788"/>
            <a:ext cx="5485157" cy="3917079"/>
          </a:xfrm>
          <a:prstGeom prst="rect">
            <a:avLst/>
          </a:prstGeom>
          <a:noFill/>
          <a:ln w="9525">
            <a:noFill/>
            <a:miter lim="800000"/>
          </a:ln>
        </p:spPr>
        <p:txBody>
          <a:bodyPr vert="horz" wrap="square" lIns="94213" tIns="47107" rIns="94213" bIns="47107" numCol="1" anchor="t" anchorCtr="0" compatLnSpc="1"/>
          <a:lstStyle/>
          <a:p>
            <a:pPr marL="0" marR="0" lvl="0" indent="0" algn="l" defTabSz="942131"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Образец текста</a:t>
            </a:r>
          </a:p>
          <a:p>
            <a:pPr marL="471064" marR="0" lvl="1" indent="0" algn="l" defTabSz="942131"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Второй уровень</a:t>
            </a:r>
          </a:p>
          <a:p>
            <a:pPr marL="942131" marR="0" lvl="2" indent="0" algn="l" defTabSz="942131"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Третий уровень</a:t>
            </a:r>
          </a:p>
          <a:p>
            <a:pPr marL="1413195" marR="0" lvl="3" indent="0" algn="l" defTabSz="942131"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Четвертый уровень</a:t>
            </a:r>
          </a:p>
          <a:p>
            <a:pPr marL="1884260" marR="0" lvl="4" indent="0" algn="l" defTabSz="942131"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Пятый уровень</a:t>
            </a:r>
          </a:p>
        </p:txBody>
      </p:sp>
      <p:sp>
        <p:nvSpPr>
          <p:cNvPr id="6" name="Нижний колонтитул 5"/>
          <p:cNvSpPr>
            <a:spLocks noGrp="1"/>
          </p:cNvSpPr>
          <p:nvPr>
            <p:ph type="ftr" sz="quarter" idx="4"/>
          </p:nvPr>
        </p:nvSpPr>
        <p:spPr>
          <a:xfrm>
            <a:off x="2" y="9447874"/>
            <a:ext cx="2972421" cy="499402"/>
          </a:xfrm>
          <a:prstGeom prst="rect">
            <a:avLst/>
          </a:prstGeom>
        </p:spPr>
        <p:txBody>
          <a:bodyPr vert="horz" wrap="square" lIns="94213" tIns="47107" rIns="94213" bIns="47107" numCol="1" anchor="b" anchorCtr="0" compatLnSpc="1"/>
          <a:lstStyle>
            <a:lvl1pPr>
              <a:defRPr sz="1300" smtClean="0"/>
            </a:lvl1pPr>
          </a:lstStyle>
          <a:p>
            <a:pPr defTabSz="942131">
              <a:defRPr/>
            </a:pPr>
            <a:endParaRPr lang="ru-RU" altLang="en-US" dirty="0">
              <a:cs typeface="Arial" panose="020B0604020202020204" pitchFamily="34" charset="0"/>
            </a:endParaRPr>
          </a:p>
        </p:txBody>
      </p:sp>
      <p:sp>
        <p:nvSpPr>
          <p:cNvPr id="7" name="Номер слайда 6"/>
          <p:cNvSpPr>
            <a:spLocks noGrp="1"/>
          </p:cNvSpPr>
          <p:nvPr>
            <p:ph type="sldNum" sz="quarter" idx="5"/>
          </p:nvPr>
        </p:nvSpPr>
        <p:spPr>
          <a:xfrm>
            <a:off x="3884028" y="9447874"/>
            <a:ext cx="2972421" cy="499402"/>
          </a:xfrm>
          <a:prstGeom prst="rect">
            <a:avLst/>
          </a:prstGeom>
        </p:spPr>
        <p:txBody>
          <a:bodyPr vert="horz" wrap="square" lIns="94213" tIns="47107" rIns="94213" bIns="47107" numCol="1" anchor="b" anchorCtr="0" compatLnSpc="1"/>
          <a:lstStyle/>
          <a:p>
            <a:pPr lvl="0" algn="r" eaLnBrk="1" hangingPunct="1"/>
            <a:fld id="{9A0DB2DC-4C9A-4742-B13C-FB6460FD3503}" type="slidenum">
              <a:rPr lang="ru-RU" altLang="en-US" sz="1300" dirty="0"/>
              <a:pPr lvl="0" algn="r" eaLnBrk="1" hangingPunct="1"/>
              <a:t>‹#›</a:t>
            </a:fld>
            <a:endParaRPr lang="ru-RU" altLang="en-US" sz="1300" dirty="0"/>
          </a:p>
        </p:txBody>
      </p:sp>
    </p:spTree>
    <p:extLst>
      <p:ext uri="{BB962C8B-B14F-4D97-AF65-F5344CB8AC3E}">
        <p14:creationId xmlns:p14="http://schemas.microsoft.com/office/powerpoint/2010/main" val="2246862601"/>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0"/>
      </a:spcBef>
      <a:spcAft>
        <a:spcPct val="0"/>
      </a:spcAft>
      <a:defRPr sz="1200" kern="1200">
        <a:solidFill>
          <a:schemeClr val="tx1"/>
        </a:solidFill>
        <a:latin typeface="+mn-lt"/>
        <a:ea typeface="+mn-ea"/>
        <a:cs typeface="+mn-cs"/>
      </a:defRPr>
    </a:lvl1pPr>
    <a:lvl2pPr marL="457200" algn="l" rtl="0" eaLnBrk="0" fontAlgn="base" hangingPunct="0">
      <a:spcBef>
        <a:spcPct val="0"/>
      </a:spcBef>
      <a:spcAft>
        <a:spcPct val="0"/>
      </a:spcAft>
      <a:defRPr sz="1200" kern="1200">
        <a:solidFill>
          <a:schemeClr val="tx1"/>
        </a:solidFill>
        <a:latin typeface="+mn-lt"/>
        <a:ea typeface="+mn-ea"/>
        <a:cs typeface="+mn-cs"/>
      </a:defRPr>
    </a:lvl2pPr>
    <a:lvl3pPr marL="914400" algn="l" rtl="0" eaLnBrk="0" fontAlgn="base" hangingPunct="0">
      <a:spcBef>
        <a:spcPct val="0"/>
      </a:spcBef>
      <a:spcAft>
        <a:spcPct val="0"/>
      </a:spcAft>
      <a:defRPr sz="1200" kern="1200">
        <a:solidFill>
          <a:schemeClr val="tx1"/>
        </a:solidFill>
        <a:latin typeface="+mn-lt"/>
        <a:ea typeface="+mn-ea"/>
        <a:cs typeface="+mn-cs"/>
      </a:defRPr>
    </a:lvl3pPr>
    <a:lvl4pPr marL="1371600" algn="l" rtl="0" eaLnBrk="0" fontAlgn="base" hangingPunct="0">
      <a:spcBef>
        <a:spcPct val="0"/>
      </a:spcBef>
      <a:spcAft>
        <a:spcPct val="0"/>
      </a:spcAft>
      <a:defRPr sz="1200" kern="1200">
        <a:solidFill>
          <a:schemeClr val="tx1"/>
        </a:solidFill>
        <a:latin typeface="+mn-lt"/>
        <a:ea typeface="+mn-ea"/>
        <a:cs typeface="+mn-cs"/>
      </a:defRPr>
    </a:lvl4pPr>
    <a:lvl5pPr marL="1828800" algn="l" rtl="0" eaLnBrk="0" fontAlgn="base" hangingPunct="0">
      <a:spcBef>
        <a:spcPct val="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KZ" dirty="0"/>
          </a:p>
        </p:txBody>
      </p:sp>
    </p:spTree>
    <p:extLst>
      <p:ext uri="{BB962C8B-B14F-4D97-AF65-F5344CB8AC3E}">
        <p14:creationId xmlns:p14="http://schemas.microsoft.com/office/powerpoint/2010/main" val="129116171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42950" y="2130426"/>
            <a:ext cx="8420100" cy="1470025"/>
          </a:xfrm>
        </p:spPr>
        <p:txBody>
          <a:bodyPr/>
          <a:lstStyle/>
          <a:p>
            <a:r>
              <a:rPr lang="ru-RU" noProof="1"/>
              <a:t>Образец заголовка</a:t>
            </a:r>
          </a:p>
        </p:txBody>
      </p:sp>
      <p:sp>
        <p:nvSpPr>
          <p:cNvPr id="3" name="Подзаголовок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noProof="1"/>
              <a:t>Образец подзаголовка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Вертикальный текст 2"/>
          <p:cNvSpPr>
            <a:spLocks noGrp="1"/>
          </p:cNvSpPr>
          <p:nvPr>
            <p:ph type="body" orient="vert" idx="1"/>
          </p:nvPr>
        </p:nvSpPr>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7780337" y="274639"/>
            <a:ext cx="2414588" cy="5851525"/>
          </a:xfrm>
        </p:spPr>
        <p:txBody>
          <a:bodyPr vert="eaVert"/>
          <a:lstStyle/>
          <a:p>
            <a:r>
              <a:rPr lang="ru-RU" noProof="1"/>
              <a:t>Образец заголовка</a:t>
            </a:r>
          </a:p>
        </p:txBody>
      </p:sp>
      <p:sp>
        <p:nvSpPr>
          <p:cNvPr id="3" name="Вертикальный текст 2"/>
          <p:cNvSpPr>
            <a:spLocks noGrp="1"/>
          </p:cNvSpPr>
          <p:nvPr>
            <p:ph type="body" orient="vert" idx="1"/>
          </p:nvPr>
        </p:nvSpPr>
        <p:spPr>
          <a:xfrm>
            <a:off x="536575" y="274639"/>
            <a:ext cx="7078663" cy="5851525"/>
          </a:xfrm>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idx="1"/>
          </p:nvPr>
        </p:nvSpPr>
        <p:spPr/>
        <p:txBody>
          <a:body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2506" y="4406901"/>
            <a:ext cx="8420100" cy="1362075"/>
          </a:xfrm>
        </p:spPr>
        <p:txBody>
          <a:bodyPr anchor="t"/>
          <a:lstStyle>
            <a:lvl1pPr algn="l">
              <a:defRPr sz="4000" b="1" cap="all"/>
            </a:lvl1pPr>
          </a:lstStyle>
          <a:p>
            <a:r>
              <a:rPr lang="ru-RU" noProof="1"/>
              <a:t>Образец заголовка</a:t>
            </a:r>
          </a:p>
        </p:txBody>
      </p:sp>
      <p:sp>
        <p:nvSpPr>
          <p:cNvPr id="3" name="Текст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noProof="1"/>
              <a:t>Образец текста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sz="half" idx="1"/>
          </p:nvPr>
        </p:nvSpPr>
        <p:spPr>
          <a:xfrm>
            <a:off x="536575"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Объект 3"/>
          <p:cNvSpPr>
            <a:spLocks noGrp="1"/>
          </p:cNvSpPr>
          <p:nvPr>
            <p:ph sz="half" idx="2"/>
          </p:nvPr>
        </p:nvSpPr>
        <p:spPr>
          <a:xfrm>
            <a:off x="5448300"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4638"/>
            <a:ext cx="8915400" cy="1143000"/>
          </a:xfrm>
        </p:spPr>
        <p:txBody>
          <a:bodyPr/>
          <a:lstStyle>
            <a:lvl1pPr>
              <a:defRPr/>
            </a:lvl1pPr>
          </a:lstStyle>
          <a:p>
            <a:r>
              <a:rPr lang="ru-RU" noProof="1"/>
              <a:t>Образец заголовка</a:t>
            </a:r>
          </a:p>
        </p:txBody>
      </p:sp>
      <p:sp>
        <p:nvSpPr>
          <p:cNvPr id="3" name="Текст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4" name="Объект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Текст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6" name="Объект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7" name="Замещающая дата 6"/>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8" name="Замещающий нижний колонтитул 7"/>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9" name="Замещающий номер слайда 8"/>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Замещающая дата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ижний колонтитул 3"/>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омер слайда 4"/>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Замещающая дата 1"/>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3" name="Замещающий нижний колонтитул 2"/>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омер слайда 3"/>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3050"/>
            <a:ext cx="3259006" cy="1162050"/>
          </a:xfrm>
        </p:spPr>
        <p:txBody>
          <a:bodyPr anchor="b"/>
          <a:lstStyle>
            <a:lvl1pPr algn="l">
              <a:defRPr sz="2000" b="1"/>
            </a:lvl1pPr>
          </a:lstStyle>
          <a:p>
            <a:r>
              <a:rPr lang="ru-RU" noProof="1"/>
              <a:t>Образец заголовка</a:t>
            </a:r>
          </a:p>
        </p:txBody>
      </p:sp>
      <p:sp>
        <p:nvSpPr>
          <p:cNvPr id="3" name="Объект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Текст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41645" y="4800600"/>
            <a:ext cx="5943600" cy="566738"/>
          </a:xfrm>
        </p:spPr>
        <p:txBody>
          <a:bodyPr anchor="b"/>
          <a:lstStyle>
            <a:lvl1pPr algn="l">
              <a:defRPr sz="2000" b="1"/>
            </a:lvl1pPr>
          </a:lstStyle>
          <a:p>
            <a:r>
              <a:rPr lang="ru-RU" noProof="1"/>
              <a:t>Образец заголовка</a:t>
            </a:r>
          </a:p>
        </p:txBody>
      </p:sp>
      <p:sp>
        <p:nvSpPr>
          <p:cNvPr id="3" name="Рисунок 2"/>
          <p:cNvSpPr>
            <a:spLocks noGrp="1"/>
          </p:cNvSpPr>
          <p:nvPr>
            <p:ph type="pic" idx="1"/>
          </p:nvPr>
        </p:nvSpPr>
        <p:spPr>
          <a:xfrm>
            <a:off x="1941645" y="612775"/>
            <a:ext cx="5943600" cy="4114800"/>
          </a:xfrm>
        </p:spPr>
        <p:txBody>
          <a:bodyPr vert="horz" wrap="square" lIns="91440" tIns="45720" rIns="91440" bIns="45720" numCol="1" rtlCol="0" anchor="t" anchorCtr="0" compatLnSpc="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ru-RU" sz="3200" b="0" i="0" u="none" strike="noStrike" kern="1200" cap="none" spc="0" normalizeH="0" baseline="0" noProof="0">
              <a:ln>
                <a:noFill/>
              </a:ln>
              <a:solidFill>
                <a:schemeClr val="tx1"/>
              </a:solidFill>
              <a:effectLst/>
              <a:uLnTx/>
              <a:uFillTx/>
              <a:latin typeface="+mn-lt"/>
              <a:ea typeface="+mn-ea"/>
              <a:cs typeface="+mn-cs"/>
            </a:endParaRPr>
          </a:p>
        </p:txBody>
      </p:sp>
      <p:sp>
        <p:nvSpPr>
          <p:cNvPr id="4" name="Текст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a:xfrm>
            <a:off x="495300" y="274638"/>
            <a:ext cx="8915400" cy="1143000"/>
          </a:xfrm>
          <a:prstGeom prst="rect">
            <a:avLst/>
          </a:prstGeom>
          <a:noFill/>
          <a:ln w="9525">
            <a:noFill/>
          </a:ln>
        </p:spPr>
        <p:txBody>
          <a:bodyPr anchor="ctr"/>
          <a:lstStyle/>
          <a:p>
            <a:pPr lvl="0"/>
            <a:r>
              <a:rPr lang="ru-RU" altLang="ru-RU" dirty="0"/>
              <a:t>Образец заголовка</a:t>
            </a:r>
          </a:p>
        </p:txBody>
      </p:sp>
      <p:sp>
        <p:nvSpPr>
          <p:cNvPr id="1027" name="Текст 2"/>
          <p:cNvSpPr>
            <a:spLocks noGrp="1"/>
          </p:cNvSpPr>
          <p:nvPr>
            <p:ph type="body"/>
          </p:nvPr>
        </p:nvSpPr>
        <p:spPr>
          <a:xfrm>
            <a:off x="495300" y="1600200"/>
            <a:ext cx="8915400" cy="4525963"/>
          </a:xfrm>
          <a:prstGeom prst="rect">
            <a:avLst/>
          </a:prstGeom>
          <a:noFill/>
          <a:ln w="9525">
            <a:noFill/>
          </a:ln>
        </p:spPr>
        <p:txBody>
          <a:bodyPr/>
          <a:lstStyle/>
          <a:p>
            <a:pPr lvl="0"/>
            <a:r>
              <a:rPr lang="ru-RU" altLang="ru-RU" dirty="0"/>
              <a:t>Образец текста</a:t>
            </a:r>
          </a:p>
          <a:p>
            <a:pPr lvl="1"/>
            <a:r>
              <a:rPr lang="ru-RU" altLang="ru-RU" dirty="0"/>
              <a:t>Второй уровень</a:t>
            </a:r>
          </a:p>
          <a:p>
            <a:pPr lvl="2"/>
            <a:r>
              <a:rPr lang="ru-RU" altLang="ru-RU" dirty="0"/>
              <a:t>Третий уровень</a:t>
            </a:r>
          </a:p>
          <a:p>
            <a:pPr lvl="3"/>
            <a:r>
              <a:rPr lang="ru-RU" altLang="ru-RU" dirty="0"/>
              <a:t>Четвертый уровень</a:t>
            </a:r>
          </a:p>
          <a:p>
            <a:pPr lvl="4"/>
            <a:r>
              <a:rPr lang="ru-RU" altLang="ru-RU" dirty="0"/>
              <a:t>Пятый уровень</a:t>
            </a:r>
          </a:p>
        </p:txBody>
      </p:sp>
      <p:sp>
        <p:nvSpPr>
          <p:cNvPr id="4" name="Дата 3"/>
          <p:cNvSpPr>
            <a:spLocks noGrp="1"/>
          </p:cNvSpPr>
          <p:nvPr>
            <p:ph type="dt" sz="half" idx="2"/>
          </p:nvPr>
        </p:nvSpPr>
        <p:spPr>
          <a:xfrm>
            <a:off x="495300" y="6356350"/>
            <a:ext cx="2311400" cy="365125"/>
          </a:xfrm>
          <a:prstGeom prst="rect">
            <a:avLst/>
          </a:prstGeom>
        </p:spPr>
        <p:txBody>
          <a:bodyPr vert="horz" wrap="square" lIns="91440" tIns="45720" rIns="91440" bIns="45720" numCol="1" anchor="ctr" anchorCtr="0" compatLnSpc="1"/>
          <a:lstStyle>
            <a:lvl1pPr>
              <a:defRPr sz="1200" smtClean="0">
                <a:solidFill>
                  <a:srgbClr val="898989"/>
                </a:solidFill>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Нижний колонтитул 4"/>
          <p:cNvSpPr>
            <a:spLocks noGrp="1"/>
          </p:cNvSpPr>
          <p:nvPr>
            <p:ph type="ftr" sz="quarter" idx="3"/>
          </p:nvPr>
        </p:nvSpPr>
        <p:spPr>
          <a:xfrm>
            <a:off x="3384550" y="6356350"/>
            <a:ext cx="3136900" cy="365125"/>
          </a:xfrm>
          <a:prstGeom prst="rect">
            <a:avLst/>
          </a:prstGeom>
        </p:spPr>
        <p:txBody>
          <a:bodyPr vert="horz" wrap="square" lIns="91440" tIns="45720" rIns="91440" bIns="45720" numCol="1" anchor="ctr" anchorCtr="0" compatLnSpc="1"/>
          <a:lstStyle>
            <a:lvl1pPr algn="ctr">
              <a:defRPr sz="1200" smtClean="0">
                <a:solidFill>
                  <a:srgbClr val="898989"/>
                </a:solidFill>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Номер слайда 5"/>
          <p:cNvSpPr>
            <a:spLocks noGrp="1"/>
          </p:cNvSpPr>
          <p:nvPr>
            <p:ph type="sldNum" sz="quarter" idx="4"/>
          </p:nvPr>
        </p:nvSpPr>
        <p:spPr>
          <a:xfrm>
            <a:off x="7099300" y="6356350"/>
            <a:ext cx="2311400" cy="365125"/>
          </a:xfrm>
          <a:prstGeom prst="rect">
            <a:avLst/>
          </a:prstGeom>
        </p:spPr>
        <p:txBody>
          <a:bodyPr vert="horz" wrap="square" lIns="91440" tIns="45720" rIns="91440" bIns="45720" numCol="1" anchor="ctr" anchorCtr="0" compatLnSpc="1"/>
          <a:lstStyle>
            <a:lvl1pPr algn="r">
              <a:defRPr sz="1200">
                <a:solidFill>
                  <a:srgbClr val="898989"/>
                </a:solidFill>
              </a:defRPr>
            </a:lvl1p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3" Type="http://schemas.openxmlformats.org/officeDocument/2006/relationships/hyperlink" Target="mailto:rse.kazhydromet@gmail.com" TargetMode="External"/><Relationship Id="rId2" Type="http://schemas.openxmlformats.org/officeDocument/2006/relationships/hyperlink" Target="mailto:pressmeteo@gmail.com" TargetMode="Externa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60277"/>
            <a:ext cx="15875" cy="6624638"/>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2056" name="Таблица 2055"/>
          <p:cNvGraphicFramePr/>
          <p:nvPr>
            <p:extLst>
              <p:ext uri="{D42A27DB-BD31-4B8C-83A1-F6EECF244321}">
                <p14:modId xmlns:p14="http://schemas.microsoft.com/office/powerpoint/2010/main" val="1966748685"/>
              </p:ext>
            </p:extLst>
          </p:nvPr>
        </p:nvGraphicFramePr>
        <p:xfrm>
          <a:off x="344488" y="6392863"/>
          <a:ext cx="4465638" cy="347663"/>
        </p:xfrm>
        <a:graphic>
          <a:graphicData uri="http://schemas.openxmlformats.org/drawingml/2006/table">
            <a:tbl>
              <a:tblPr/>
              <a:tblGrid>
                <a:gridCol w="4465638">
                  <a:extLst>
                    <a:ext uri="{9D8B030D-6E8A-4147-A177-3AD203B41FA5}">
                      <a16:colId xmlns:a16="http://schemas.microsoft.com/office/drawing/2014/main" val="20000"/>
                    </a:ext>
                  </a:extLst>
                </a:gridCol>
              </a:tblGrid>
              <a:tr h="3476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200" b="1" i="1" dirty="0">
                          <a:solidFill>
                            <a:srgbClr val="002060"/>
                          </a:solidFill>
                          <a:latin typeface="Times New Roman" panose="02020603050405020304" pitchFamily="18" charset="0"/>
                          <a:cs typeface="Times New Roman" panose="02020603050405020304" pitchFamily="18" charset="0"/>
                        </a:rPr>
                        <a:t>Павлодар қ.</a:t>
                      </a:r>
                      <a:endParaRPr lang="en-US"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17" name="TextBox 7"/>
          <p:cNvSpPr txBox="1"/>
          <p:nvPr/>
        </p:nvSpPr>
        <p:spPr>
          <a:xfrm>
            <a:off x="128588" y="215900"/>
            <a:ext cx="4824413" cy="707886"/>
          </a:xfrm>
          <a:prstGeom prst="rect">
            <a:avLst/>
          </a:prstGeom>
          <a:noFill/>
          <a:ln w="9525">
            <a:noFill/>
          </a:ln>
        </p:spPr>
        <p:txBody>
          <a:bodyPr>
            <a:spAutoFit/>
          </a:bodyPr>
          <a:lstStyle/>
          <a:p>
            <a:pPr algn="ctr"/>
            <a:r>
              <a:rPr lang="ru-RU" altLang="ru-RU" sz="1400" b="1" dirty="0" err="1">
                <a:solidFill>
                  <a:srgbClr val="0070C0"/>
                </a:solidFill>
                <a:latin typeface="Times New Roman" panose="02020603050405020304" pitchFamily="18" charset="0"/>
                <a:cs typeface="Times New Roman" panose="02020603050405020304" pitchFamily="18" charset="0"/>
              </a:rPr>
              <a:t>Қазақстан</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Республикасының</a:t>
            </a:r>
            <a:r>
              <a:rPr lang="ru-RU" altLang="ru-RU" sz="1400" b="1" dirty="0">
                <a:solidFill>
                  <a:srgbClr val="0070C0"/>
                </a:solidFill>
                <a:latin typeface="Times New Roman" panose="02020603050405020304" pitchFamily="18" charset="0"/>
                <a:cs typeface="Times New Roman" panose="02020603050405020304" pitchFamily="18" charset="0"/>
              </a:rPr>
              <a:t> Экология, геология </a:t>
            </a:r>
            <a:r>
              <a:rPr lang="ru-RU" altLang="ru-RU" sz="1400" b="1" dirty="0" err="1">
                <a:solidFill>
                  <a:srgbClr val="0070C0"/>
                </a:solidFill>
                <a:latin typeface="Times New Roman" panose="02020603050405020304" pitchFamily="18" charset="0"/>
                <a:cs typeface="Times New Roman" panose="02020603050405020304" pitchFamily="18" charset="0"/>
              </a:rPr>
              <a:t>және</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табиғи</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ресурстар</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министрлігі</a:t>
            </a:r>
            <a:r>
              <a:rPr lang="ru-RU" altLang="ru-RU" sz="1400" b="1" dirty="0">
                <a:solidFill>
                  <a:srgbClr val="0070C0"/>
                </a:solidFill>
                <a:latin typeface="Times New Roman" panose="02020603050405020304" pitchFamily="18" charset="0"/>
                <a:cs typeface="Times New Roman" panose="02020603050405020304" pitchFamily="18" charset="0"/>
              </a:rPr>
              <a:t> </a:t>
            </a:r>
          </a:p>
          <a:p>
            <a:pPr algn="ctr"/>
            <a:r>
              <a:rPr lang="ru-RU" altLang="ru-RU" sz="1200" b="1" dirty="0">
                <a:solidFill>
                  <a:srgbClr val="0070C0"/>
                </a:solidFill>
                <a:latin typeface="Times New Roman" panose="02020603050405020304" pitchFamily="18" charset="0"/>
                <a:cs typeface="Times New Roman" panose="02020603050405020304" pitchFamily="18" charset="0"/>
              </a:rPr>
              <a:t>«КАЗГИДРОМЕТ» РМК</a:t>
            </a:r>
            <a:endParaRPr lang="ru-RU" altLang="ru-RU" sz="1200" b="1" dirty="0">
              <a:solidFill>
                <a:srgbClr val="0070C0"/>
              </a:solidFill>
              <a:latin typeface="Times New Roman" panose="02020603050405020304" pitchFamily="18" charset="0"/>
              <a:ea typeface="Times New Roman" panose="02020603050405020304" pitchFamily="18" charset="0"/>
            </a:endParaRPr>
          </a:p>
        </p:txBody>
      </p:sp>
      <p:pic>
        <p:nvPicPr>
          <p:cNvPr id="18" name="Рисунок 1"/>
          <p:cNvPicPr>
            <a:picLocks noChangeAspect="1"/>
          </p:cNvPicPr>
          <p:nvPr/>
        </p:nvPicPr>
        <p:blipFill>
          <a:blip r:embed="rId3" cstate="print"/>
          <a:srcRect t="17818" b="17471"/>
          <a:stretch>
            <a:fillRect/>
          </a:stretch>
        </p:blipFill>
        <p:spPr>
          <a:xfrm>
            <a:off x="1352600" y="1052736"/>
            <a:ext cx="2028825" cy="1312863"/>
          </a:xfrm>
          <a:prstGeom prst="rect">
            <a:avLst/>
          </a:prstGeom>
          <a:noFill/>
          <a:ln w="9525">
            <a:noFill/>
          </a:ln>
        </p:spPr>
      </p:pic>
      <p:graphicFrame>
        <p:nvGraphicFramePr>
          <p:cNvPr id="19" name="Таблица 18"/>
          <p:cNvGraphicFramePr/>
          <p:nvPr>
            <p:extLst>
              <p:ext uri="{D42A27DB-BD31-4B8C-83A1-F6EECF244321}">
                <p14:modId xmlns:p14="http://schemas.microsoft.com/office/powerpoint/2010/main" val="3124653853"/>
              </p:ext>
            </p:extLst>
          </p:nvPr>
        </p:nvGraphicFramePr>
        <p:xfrm>
          <a:off x="307975" y="3186321"/>
          <a:ext cx="4465638" cy="1965960"/>
        </p:xfrm>
        <a:graphic>
          <a:graphicData uri="http://schemas.openxmlformats.org/drawingml/2006/table">
            <a:tbl>
              <a:tblPr/>
              <a:tblGrid>
                <a:gridCol w="4465638">
                  <a:extLst>
                    <a:ext uri="{9D8B030D-6E8A-4147-A177-3AD203B41FA5}">
                      <a16:colId xmlns:a16="http://schemas.microsoft.com/office/drawing/2014/main" val="20000"/>
                    </a:ext>
                  </a:extLst>
                </a:gridCol>
              </a:tblGrid>
              <a:tr h="178880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 281 КҮНДЕЛІКТІ</a:t>
                      </a:r>
                    </a:p>
                    <a:p>
                      <a:pPr lvl="0" algn="ctr" eaLnBrk="1" hangingPunct="1">
                        <a:buNone/>
                      </a:pPr>
                      <a:endParaRPr lang="ru-RU"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АУА БАССЕЙНІНІҢ ЖАЙ-КҮЙІ БЮЛЛЕТЕНІ</a:t>
                      </a:r>
                    </a:p>
                    <a:p>
                      <a:pPr lvl="0" algn="ctr" eaLnBrk="1" hangingPunct="1">
                        <a:buNone/>
                      </a:pPr>
                      <a:endParaRPr lang="zh-CN"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100" dirty="0">
                        <a:solidFill>
                          <a:srgbClr val="000000"/>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kk-KZ" altLang="zh-CN" sz="1200" b="1" i="1" baseline="0" dirty="0">
                          <a:solidFill>
                            <a:srgbClr val="002060"/>
                          </a:solidFill>
                          <a:latin typeface="Times New Roman" panose="02020603050405020304" pitchFamily="18" charset="0"/>
                          <a:cs typeface="Times New Roman" panose="02020603050405020304" pitchFamily="18" charset="0"/>
                        </a:rPr>
                        <a:t>2022 жыл 08 казан</a:t>
                      </a:r>
                      <a:endParaRPr lang="zh-CN"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graphicFrame>
        <p:nvGraphicFramePr>
          <p:cNvPr id="24" name="Таблица 23"/>
          <p:cNvGraphicFramePr/>
          <p:nvPr>
            <p:extLst>
              <p:ext uri="{D42A27DB-BD31-4B8C-83A1-F6EECF244321}">
                <p14:modId xmlns:p14="http://schemas.microsoft.com/office/powerpoint/2010/main" val="81879166"/>
              </p:ext>
            </p:extLst>
          </p:nvPr>
        </p:nvGraphicFramePr>
        <p:xfrm>
          <a:off x="5139910" y="6527166"/>
          <a:ext cx="4730750" cy="213360"/>
        </p:xfrm>
        <a:graphic>
          <a:graphicData uri="http://schemas.openxmlformats.org/drawingml/2006/table">
            <a:tbl>
              <a:tblPr/>
              <a:tblGrid>
                <a:gridCol w="4730750">
                  <a:extLst>
                    <a:ext uri="{9D8B030D-6E8A-4147-A177-3AD203B41FA5}">
                      <a16:colId xmlns:a16="http://schemas.microsoft.com/office/drawing/2014/main" val="20000"/>
                    </a:ext>
                  </a:extLst>
                </a:gridCol>
              </a:tblGrid>
              <a:tr h="106054">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r>
                        <a:rPr sz="700" i="1" dirty="0">
                          <a:latin typeface="Times New Roman" panose="02020603050405020304" pitchFamily="18" charset="0"/>
                          <a:cs typeface="Times New Roman" panose="02020603050405020304" pitchFamily="18" charset="0"/>
                        </a:rPr>
                        <a:t>ПДК согласно «Санитарно-эпидемиологическим правилам и нормам к атмосферному воздуху» от 28.02.2015г №168</a:t>
                      </a:r>
                      <a:endParaRPr lang="ru-RU" altLang="en-US" sz="700" i="1" dirty="0">
                        <a:solidFill>
                          <a:srgbClr val="000000"/>
                        </a:solidFill>
                        <a:latin typeface="Times New Roman" panose="02020603050405020304" pitchFamily="18" charset="0"/>
                        <a:ea typeface="Times New Roman" panose="02020603050405020304" pitchFamily="18"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106054">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endParaRPr lang="ru-RU" altLang="en-US" sz="700" i="1" dirty="0">
                        <a:solidFill>
                          <a:srgbClr val="000000"/>
                        </a:solidFill>
                        <a:latin typeface="Calibri" panose="020F0502020204030204" pitchFamily="34"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14" name="Прямоугольник 21"/>
          <p:cNvSpPr/>
          <p:nvPr/>
        </p:nvSpPr>
        <p:spPr>
          <a:xfrm>
            <a:off x="4930017" y="3365916"/>
            <a:ext cx="4808537" cy="461665"/>
          </a:xfrm>
          <a:prstGeom prst="rect">
            <a:avLst/>
          </a:prstGeom>
          <a:noFill/>
          <a:ln w="9525">
            <a:noFill/>
          </a:ln>
        </p:spPr>
        <p:txBody>
          <a:bodyPr wrap="square">
            <a:spAutoFit/>
          </a:bodyPr>
          <a:lstStyle/>
          <a:p>
            <a:pPr algn="ctr"/>
            <a:r>
              <a:rPr lang="ru-RU" altLang="ru-RU" sz="1200" b="1" dirty="0">
                <a:latin typeface="Times New Roman" panose="02020603050405020304" pitchFamily="18" charset="0"/>
                <a:cs typeface="Times New Roman" panose="02020603050405020304" pitchFamily="18" charset="0"/>
              </a:rPr>
              <a:t>2022 </a:t>
            </a:r>
            <a:r>
              <a:rPr lang="ru-RU" altLang="ru-RU" sz="1200" b="1" dirty="0" err="1">
                <a:latin typeface="Times New Roman" panose="02020603050405020304" pitchFamily="18" charset="0"/>
                <a:cs typeface="Times New Roman" panose="02020603050405020304" pitchFamily="18" charset="0"/>
              </a:rPr>
              <a:t>жылғы</a:t>
            </a:r>
            <a:r>
              <a:rPr lang="ru-RU" altLang="ru-RU" sz="1200" b="1">
                <a:latin typeface="Times New Roman" panose="02020603050405020304" pitchFamily="18" charset="0"/>
                <a:cs typeface="Times New Roman" panose="02020603050405020304" pitchFamily="18" charset="0"/>
              </a:rPr>
              <a:t> 08 </a:t>
            </a:r>
            <a:r>
              <a:rPr lang="ru-RU" altLang="ru-RU" sz="1200" b="1" dirty="0">
                <a:latin typeface="Times New Roman" panose="02020603050405020304" pitchFamily="18" charset="0"/>
                <a:cs typeface="Times New Roman" panose="02020603050405020304" pitchFamily="18" charset="0"/>
              </a:rPr>
              <a:t>казан </a:t>
            </a:r>
            <a:r>
              <a:rPr lang="kk-KZ" altLang="ru-RU" sz="1200" b="1" dirty="0">
                <a:latin typeface="Times New Roman" panose="02020603050405020304" pitchFamily="18" charset="0"/>
                <a:cs typeface="Times New Roman" panose="02020603050405020304" pitchFamily="18" charset="0"/>
              </a:rPr>
              <a:t>бойынша </a:t>
            </a:r>
            <a:r>
              <a:rPr lang="ru-RU" altLang="ru-RU" sz="1200" b="1" dirty="0">
                <a:latin typeface="Times New Roman" panose="02020603050405020304" pitchFamily="18" charset="0"/>
                <a:cs typeface="Times New Roman" panose="02020603050405020304" pitchFamily="18" charset="0"/>
              </a:rPr>
              <a:t>Павлодар қ. </a:t>
            </a:r>
            <a:r>
              <a:rPr lang="ru-RU" altLang="ru-RU" sz="1200" b="1" dirty="0" err="1">
                <a:latin typeface="Times New Roman" panose="02020603050405020304" pitchFamily="18" charset="0"/>
                <a:cs typeface="Times New Roman" panose="02020603050405020304" pitchFamily="18" charset="0"/>
              </a:rPr>
              <a:t>атмосфералық</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ауасының</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жағдайы</a:t>
            </a:r>
            <a:r>
              <a:rPr lang="ru-RU" altLang="ru-RU" sz="1200" b="1" dirty="0">
                <a:latin typeface="Times New Roman" panose="02020603050405020304" pitchFamily="18" charset="0"/>
                <a:cs typeface="Times New Roman" panose="02020603050405020304" pitchFamily="18" charset="0"/>
              </a:rPr>
              <a:t> </a:t>
            </a:r>
          </a:p>
        </p:txBody>
      </p:sp>
      <p:graphicFrame>
        <p:nvGraphicFramePr>
          <p:cNvPr id="15" name="Таблица 2">
            <a:extLst>
              <a:ext uri="{FF2B5EF4-FFF2-40B4-BE49-F238E27FC236}">
                <a16:creationId xmlns:a16="http://schemas.microsoft.com/office/drawing/2014/main" id="{94CC0974-E1E4-47F3-9A8B-49A879A3B96B}"/>
              </a:ext>
            </a:extLst>
          </p:cNvPr>
          <p:cNvGraphicFramePr>
            <a:graphicFrameLocks noGrp="1"/>
          </p:cNvGraphicFramePr>
          <p:nvPr>
            <p:extLst>
              <p:ext uri="{D42A27DB-BD31-4B8C-83A1-F6EECF244321}">
                <p14:modId xmlns:p14="http://schemas.microsoft.com/office/powerpoint/2010/main" val="4288165624"/>
              </p:ext>
            </p:extLst>
          </p:nvPr>
        </p:nvGraphicFramePr>
        <p:xfrm>
          <a:off x="5014224" y="3947516"/>
          <a:ext cx="4691064" cy="2560441"/>
        </p:xfrm>
        <a:graphic>
          <a:graphicData uri="http://schemas.openxmlformats.org/drawingml/2006/table">
            <a:tbl>
              <a:tblPr firstRow="1" bandRow="1">
                <a:tableStyleId>{5C22544A-7EE6-4342-B048-85BDC9FD1C3A}</a:tableStyleId>
              </a:tblPr>
              <a:tblGrid>
                <a:gridCol w="1805096">
                  <a:extLst>
                    <a:ext uri="{9D8B030D-6E8A-4147-A177-3AD203B41FA5}">
                      <a16:colId xmlns:a16="http://schemas.microsoft.com/office/drawing/2014/main" val="3583770891"/>
                    </a:ext>
                  </a:extLst>
                </a:gridCol>
                <a:gridCol w="1440160">
                  <a:extLst>
                    <a:ext uri="{9D8B030D-6E8A-4147-A177-3AD203B41FA5}">
                      <a16:colId xmlns:a16="http://schemas.microsoft.com/office/drawing/2014/main" val="1276116030"/>
                    </a:ext>
                  </a:extLst>
                </a:gridCol>
                <a:gridCol w="1445808">
                  <a:extLst>
                    <a:ext uri="{9D8B030D-6E8A-4147-A177-3AD203B41FA5}">
                      <a16:colId xmlns:a16="http://schemas.microsoft.com/office/drawing/2014/main" val="2096923049"/>
                    </a:ext>
                  </a:extLst>
                </a:gridCol>
              </a:tblGrid>
              <a:tr h="609721">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Ластаушы</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Факт </a:t>
                      </a:r>
                      <a:r>
                        <a:rPr lang="ru-RU" sz="1000" dirty="0" err="1">
                          <a:solidFill>
                            <a:schemeClr val="tx1"/>
                          </a:solidFill>
                          <a:latin typeface="Times New Roman" panose="02020603050405020304" pitchFamily="18" charset="0"/>
                          <a:cs typeface="Times New Roman" panose="02020603050405020304" pitchFamily="18" charset="0"/>
                        </a:rPr>
                        <a:t>концентрациясы</a:t>
                      </a:r>
                      <a:r>
                        <a:rPr lang="ru-RU" sz="1000" dirty="0">
                          <a:solidFill>
                            <a:schemeClr val="tx1"/>
                          </a:solidFill>
                          <a:latin typeface="Times New Roman" panose="02020603050405020304" pitchFamily="18" charset="0"/>
                          <a:cs typeface="Times New Roman" panose="02020603050405020304" pitchFamily="18" charset="0"/>
                        </a:rPr>
                        <a:t>, мкг/м3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ШЖШ асу </a:t>
                      </a:r>
                      <a:r>
                        <a:rPr lang="ru-RU" sz="1000" dirty="0" err="1">
                          <a:solidFill>
                            <a:schemeClr val="tx1"/>
                          </a:solidFill>
                          <a:latin typeface="Times New Roman" panose="02020603050405020304" pitchFamily="18" charset="0"/>
                          <a:cs typeface="Times New Roman" panose="02020603050405020304" pitchFamily="18" charset="0"/>
                        </a:rPr>
                        <a:t>еселігі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611334865"/>
                  </a:ext>
                </a:extLst>
              </a:tr>
              <a:tr h="230369">
                <a:tc>
                  <a:txBody>
                    <a:bodyPr/>
                    <a:lstStyle/>
                    <a:p>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бөшектер</a:t>
                      </a:r>
                      <a:r>
                        <a:rPr lang="ru-RU" sz="1000" dirty="0">
                          <a:solidFill>
                            <a:schemeClr val="tx1"/>
                          </a:solidFill>
                          <a:latin typeface="Times New Roman" panose="02020603050405020304" pitchFamily="18" charset="0"/>
                          <a:cs typeface="Times New Roman" panose="02020603050405020304" pitchFamily="18" charset="0"/>
                        </a:rPr>
                        <a:t> РМ-2,5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35</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988232626"/>
                  </a:ext>
                </a:extLst>
              </a:tr>
              <a:tr h="230369">
                <a:tc>
                  <a:txBody>
                    <a:bodyPr/>
                    <a:lstStyle/>
                    <a:p>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бөшектер</a:t>
                      </a:r>
                      <a:r>
                        <a:rPr lang="ru-RU" sz="1000" dirty="0">
                          <a:solidFill>
                            <a:schemeClr val="tx1"/>
                          </a:solidFill>
                          <a:latin typeface="Times New Roman" panose="02020603050405020304" pitchFamily="18" charset="0"/>
                          <a:cs typeface="Times New Roman" panose="02020603050405020304" pitchFamily="18" charset="0"/>
                        </a:rPr>
                        <a:t> РМ-10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147</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0,5</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950010825"/>
                  </a:ext>
                </a:extLst>
              </a:tr>
              <a:tr h="230369">
                <a:tc>
                  <a:txBody>
                    <a:bodyPr/>
                    <a:lstStyle/>
                    <a:p>
                      <a:r>
                        <a:rPr lang="ru-RU" sz="1000" dirty="0" err="1">
                          <a:solidFill>
                            <a:schemeClr val="tx1"/>
                          </a:solidFill>
                          <a:latin typeface="Times New Roman" panose="02020603050405020304" pitchFamily="18" charset="0"/>
                          <a:cs typeface="Times New Roman" panose="02020603050405020304" pitchFamily="18" charset="0"/>
                        </a:rPr>
                        <a:t>Күкірт</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62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0178899"/>
                  </a:ext>
                </a:extLst>
              </a:tr>
              <a:tr h="232391">
                <a:tc>
                  <a:txBody>
                    <a:bodyPr/>
                    <a:lstStyle/>
                    <a:p>
                      <a:r>
                        <a:rPr lang="kk-KZ" sz="1000" dirty="0">
                          <a:solidFill>
                            <a:schemeClr val="tx1"/>
                          </a:solidFill>
                          <a:latin typeface="Times New Roman" panose="02020603050405020304" pitchFamily="18" charset="0"/>
                          <a:cs typeface="Times New Roman" panose="02020603050405020304" pitchFamily="18" charset="0"/>
                        </a:rPr>
                        <a:t>Көміртек 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1232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1613162"/>
                  </a:ext>
                </a:extLst>
              </a:tr>
              <a:tr h="232391">
                <a:tc>
                  <a:txBody>
                    <a:bodyPr/>
                    <a:lstStyle/>
                    <a:p>
                      <a:r>
                        <a:rPr lang="ru-RU" sz="1000" dirty="0">
                          <a:solidFill>
                            <a:schemeClr val="tx1"/>
                          </a:solidFill>
                          <a:latin typeface="Times New Roman" panose="02020603050405020304" pitchFamily="18" charset="0"/>
                          <a:cs typeface="Times New Roman" panose="02020603050405020304" pitchFamily="18" charset="0"/>
                        </a:rPr>
                        <a:t>Диоксид азота</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kk-KZ" sz="1000" b="0" i="0" u="none" strike="noStrike" dirty="0">
                          <a:solidFill>
                            <a:srgbClr val="000000"/>
                          </a:solidFill>
                          <a:effectLst/>
                          <a:latin typeface="Times New Roman" panose="02020603050405020304" pitchFamily="18" charset="0"/>
                        </a:rPr>
                        <a:t>99</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0,5</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04227911"/>
                  </a:ext>
                </a:extLst>
              </a:tr>
              <a:tr h="232391">
                <a:tc>
                  <a:txBody>
                    <a:bodyPr/>
                    <a:lstStyle/>
                    <a:p>
                      <a:r>
                        <a:rPr lang="ru-RU" sz="1000" dirty="0">
                          <a:solidFill>
                            <a:schemeClr val="tx1"/>
                          </a:solidFill>
                          <a:latin typeface="Times New Roman" panose="02020603050405020304" pitchFamily="18" charset="0"/>
                          <a:cs typeface="Times New Roman" panose="02020603050405020304" pitchFamily="18" charset="0"/>
                        </a:rPr>
                        <a:t>Азот </a:t>
                      </a:r>
                      <a:r>
                        <a:rPr lang="ru-RU" sz="1000" dirty="0" err="1">
                          <a:solidFill>
                            <a:schemeClr val="tx1"/>
                          </a:solidFill>
                          <a:latin typeface="Times New Roman" panose="02020603050405020304" pitchFamily="18" charset="0"/>
                          <a:cs typeface="Times New Roman" panose="02020603050405020304" pitchFamily="18" charset="0"/>
                        </a:rPr>
                        <a:t>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74</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71097977"/>
                  </a:ext>
                </a:extLst>
              </a:tr>
              <a:tr h="232391">
                <a:tc>
                  <a:txBody>
                    <a:bodyPr/>
                    <a:lstStyle/>
                    <a:p>
                      <a:r>
                        <a:rPr lang="kk-KZ" sz="1000" dirty="0">
                          <a:solidFill>
                            <a:schemeClr val="tx1"/>
                          </a:solidFill>
                          <a:latin typeface="Times New Roman" panose="02020603050405020304" pitchFamily="18" charset="0"/>
                          <a:cs typeface="Times New Roman" panose="02020603050405020304" pitchFamily="18" charset="0"/>
                        </a:rPr>
                        <a:t>Күкіртсутегі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5</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0,6</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233118408"/>
                  </a:ext>
                </a:extLst>
              </a:tr>
              <a:tr h="232391">
                <a:tc>
                  <a:txBody>
                    <a:bodyPr/>
                    <a:lstStyle/>
                    <a:p>
                      <a:r>
                        <a:rPr lang="kk-KZ" sz="1000" dirty="0">
                          <a:solidFill>
                            <a:schemeClr val="tx1"/>
                          </a:solidFill>
                          <a:latin typeface="Times New Roman" panose="02020603050405020304" pitchFamily="18" charset="0"/>
                          <a:cs typeface="Times New Roman" panose="02020603050405020304" pitchFamily="18" charset="0"/>
                        </a:rPr>
                        <a:t>Аммиак</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ru-RU" sz="1000" b="0" i="0" u="none" strike="noStrike" dirty="0">
                          <a:solidFill>
                            <a:srgbClr val="000000"/>
                          </a:solidFill>
                          <a:effectLst/>
                          <a:latin typeface="Times New Roman" panose="02020603050405020304" pitchFamily="18" charset="0"/>
                        </a:rPr>
                        <a:t>47</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1713089"/>
                  </a:ext>
                </a:extLst>
              </a:tr>
            </a:tbl>
          </a:graphicData>
        </a:graphic>
      </p:graphicFrame>
      <p:sp>
        <p:nvSpPr>
          <p:cNvPr id="16" name="Прямоугольник 15"/>
          <p:cNvSpPr/>
          <p:nvPr/>
        </p:nvSpPr>
        <p:spPr>
          <a:xfrm>
            <a:off x="5014225" y="131087"/>
            <a:ext cx="4701348" cy="1615827"/>
          </a:xfrm>
          <a:prstGeom prst="rect">
            <a:avLst/>
          </a:prstGeom>
        </p:spPr>
        <p:txBody>
          <a:bodyPr wrap="square" anchor="ctr">
            <a:spAutoFit/>
          </a:bodyPr>
          <a:lstStyle/>
          <a:p>
            <a:pPr algn="ctr"/>
            <a:r>
              <a:rPr lang="ru-RU" altLang="ru-RU" sz="1100" b="1" dirty="0">
                <a:latin typeface="Times New Roman" panose="02020603050405020304" pitchFamily="18" charset="0"/>
                <a:cs typeface="Times New Roman" panose="02020603050405020304" pitchFamily="18" charset="0"/>
              </a:rPr>
              <a:t>Павлодар қаласы бойынша 09 </a:t>
            </a:r>
            <a:r>
              <a:rPr lang="ru-RU" altLang="ru-RU" sz="1100" b="1" dirty="0" err="1">
                <a:latin typeface="Times New Roman" panose="02020603050405020304" pitchFamily="18" charset="0"/>
                <a:cs typeface="Times New Roman" panose="02020603050405020304" pitchFamily="18" charset="0"/>
              </a:rPr>
              <a:t>қазанға</a:t>
            </a:r>
            <a:r>
              <a:rPr lang="ru-RU" altLang="ru-RU" sz="1100" b="1" dirty="0">
                <a:latin typeface="Times New Roman" panose="02020603050405020304" pitchFamily="18" charset="0"/>
                <a:cs typeface="Times New Roman" panose="02020603050405020304" pitchFamily="18" charset="0"/>
              </a:rPr>
              <a:t> </a:t>
            </a:r>
          </a:p>
          <a:p>
            <a:pPr algn="ctr"/>
            <a:r>
              <a:rPr lang="ru-RU" altLang="ru-RU" sz="1100" b="1" dirty="0" err="1">
                <a:latin typeface="Times New Roman" panose="02020603050405020304" pitchFamily="18" charset="0"/>
                <a:cs typeface="Times New Roman" panose="02020603050405020304" pitchFamily="18" charset="0"/>
              </a:rPr>
              <a:t>арналған</a:t>
            </a:r>
            <a:r>
              <a:rPr lang="ru-RU" altLang="ru-RU" sz="1100" b="1" dirty="0">
                <a:latin typeface="Times New Roman" panose="02020603050405020304" pitchFamily="18" charset="0"/>
                <a:cs typeface="Times New Roman" panose="02020603050405020304" pitchFamily="18" charset="0"/>
              </a:rPr>
              <a:t> ауа-райы болжамы</a:t>
            </a:r>
          </a:p>
          <a:p>
            <a:pPr algn="ctr"/>
            <a:r>
              <a:rPr lang="ru-RU" altLang="ru-RU" sz="1100" b="1" dirty="0">
                <a:latin typeface="Times New Roman" panose="02020603050405020304" pitchFamily="18" charset="0"/>
                <a:cs typeface="Times New Roman" panose="02020603050405020304" pitchFamily="18" charset="0"/>
              </a:rPr>
              <a:t>2022 ж. 08 қазанда с. 21-ден. 09 </a:t>
            </a:r>
            <a:r>
              <a:rPr lang="ru-RU" altLang="ru-RU" sz="1100" b="1" dirty="0" err="1">
                <a:latin typeface="Times New Roman" panose="02020603050405020304" pitchFamily="18" charset="0"/>
                <a:cs typeface="Times New Roman" panose="02020603050405020304" pitchFamily="18" charset="0"/>
              </a:rPr>
              <a:t>қазанға</a:t>
            </a:r>
            <a:r>
              <a:rPr lang="ru-RU" altLang="ru-RU" sz="1100" b="1" dirty="0">
                <a:latin typeface="Times New Roman" panose="02020603050405020304" pitchFamily="18" charset="0"/>
                <a:cs typeface="Times New Roman" panose="02020603050405020304" pitchFamily="18" charset="0"/>
              </a:rPr>
              <a:t> с. 21-ге дейін</a:t>
            </a:r>
          </a:p>
          <a:p>
            <a:pPr algn="just"/>
            <a:r>
              <a:rPr lang="kk-KZ" sz="1100">
                <a:latin typeface="Times New Roman" panose="02020603050405020304" pitchFamily="18" charset="0"/>
                <a:ea typeface="Times New Roman" panose="02020603050405020304" pitchFamily="18" charset="0"/>
                <a:cs typeface="Times New Roman" panose="02020603050405020304" pitchFamily="18" charset="0"/>
              </a:rPr>
              <a:t>        </a:t>
            </a:r>
            <a:r>
              <a:rPr lang="kk-KZ" sz="1100" kern="140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К</a:t>
            </a:r>
            <a:r>
              <a:rPr lang="kk-KZ" sz="1100" kern="1400">
                <a:solidFill>
                  <a:srgbClr val="000000"/>
                </a:solidFill>
                <a:latin typeface="Times New Roman" panose="02020603050405020304" pitchFamily="18" charset="0"/>
                <a:ea typeface="Times New Roman" panose="02020603050405020304" pitchFamily="18" charset="0"/>
              </a:rPr>
              <a:t>үндіз </a:t>
            </a:r>
            <a:r>
              <a:rPr lang="kk-KZ" sz="1100" kern="1400" dirty="0">
                <a:solidFill>
                  <a:srgbClr val="000000"/>
                </a:solidFill>
                <a:latin typeface="Times New Roman" panose="02020603050405020304" pitchFamily="18" charset="0"/>
                <a:ea typeface="Times New Roman" panose="02020603050405020304" pitchFamily="18" charset="0"/>
              </a:rPr>
              <a:t>жаңбыр</a:t>
            </a:r>
            <a:r>
              <a:rPr lang="kk-KZ" sz="1100" kern="14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Батыстан жел соғады, күші 9-14, </a:t>
            </a:r>
            <a:r>
              <a:rPr lang="kk-KZ" sz="1100" dirty="0">
                <a:latin typeface="Times New Roman" panose="02020603050405020304" pitchFamily="18" charset="0"/>
                <a:ea typeface="Times New Roman" panose="02020603050405020304" pitchFamily="18" charset="0"/>
              </a:rPr>
              <a:t>таңертең және күндіз екпіні 15-20</a:t>
            </a:r>
            <a:r>
              <a:rPr lang="kk-KZ" sz="1100" kern="14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м/с. </a:t>
            </a:r>
            <a:r>
              <a:rPr lang="ru-RU" sz="1100" dirty="0">
                <a:solidFill>
                  <a:srgbClr val="000000"/>
                </a:solidFill>
                <a:latin typeface="Times New Roman" panose="02020603050405020304" pitchFamily="18" charset="0"/>
                <a:cs typeface="Times New Roman" panose="02020603050405020304" pitchFamily="18" charset="0"/>
              </a:rPr>
              <a:t>Ауа температурасы </a:t>
            </a:r>
            <a:r>
              <a:rPr lang="ru-RU" sz="1100" dirty="0" err="1">
                <a:solidFill>
                  <a:srgbClr val="000000"/>
                </a:solidFill>
                <a:latin typeface="Times New Roman" panose="02020603050405020304" pitchFamily="18" charset="0"/>
                <a:cs typeface="Times New Roman" panose="02020603050405020304" pitchFamily="18" charset="0"/>
              </a:rPr>
              <a:t>түнде</a:t>
            </a:r>
            <a:r>
              <a:rPr lang="ru-RU" sz="1100" dirty="0">
                <a:solidFill>
                  <a:srgbClr val="000000"/>
                </a:solidFill>
                <a:latin typeface="Times New Roman" panose="02020603050405020304" pitchFamily="18" charset="0"/>
                <a:cs typeface="Times New Roman" panose="02020603050405020304" pitchFamily="18" charset="0"/>
              </a:rPr>
              <a:t> 4-6</a:t>
            </a:r>
            <a:r>
              <a:rPr lang="kk-KZ" sz="1100" kern="14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күндіз 11-13 жылы.</a:t>
            </a:r>
            <a:endParaRPr lang="ru-RU" sz="1100" b="1" dirty="0">
              <a:solidFill>
                <a:schemeClr val="tx1">
                  <a:lumMod val="75000"/>
                  <a:lumOff val="25000"/>
                </a:schemeClr>
              </a:solidFill>
              <a:latin typeface="Times New Roman" panose="02020603050405020304" pitchFamily="18" charset="0"/>
              <a:cs typeface="Times New Roman" panose="02020603050405020304" pitchFamily="18" charset="0"/>
            </a:endParaRPr>
          </a:p>
          <a:p>
            <a:pPr algn="ctr"/>
            <a:r>
              <a:rPr lang="ru-RU" sz="1100" b="1" dirty="0">
                <a:solidFill>
                  <a:schemeClr val="tx1">
                    <a:lumMod val="75000"/>
                    <a:lumOff val="25000"/>
                  </a:schemeClr>
                </a:solidFill>
                <a:latin typeface="Times New Roman" panose="02020603050405020304" pitchFamily="18" charset="0"/>
                <a:cs typeface="Times New Roman" panose="02020603050405020304" pitchFamily="18" charset="0"/>
              </a:rPr>
              <a:t>10 </a:t>
            </a:r>
            <a:r>
              <a:rPr lang="ru-RU" sz="1100" b="1" dirty="0" err="1">
                <a:solidFill>
                  <a:schemeClr val="tx1">
                    <a:lumMod val="75000"/>
                    <a:lumOff val="25000"/>
                  </a:schemeClr>
                </a:solidFill>
                <a:latin typeface="Times New Roman" panose="02020603050405020304" pitchFamily="18" charset="0"/>
                <a:cs typeface="Times New Roman" panose="02020603050405020304" pitchFamily="18" charset="0"/>
              </a:rPr>
              <a:t>қазанға</a:t>
            </a:r>
            <a:r>
              <a:rPr lang="ru-RU" sz="1100" b="1" dirty="0">
                <a:solidFill>
                  <a:schemeClr val="tx1">
                    <a:lumMod val="75000"/>
                    <a:lumOff val="25000"/>
                  </a:schemeClr>
                </a:solidFill>
                <a:latin typeface="Times New Roman" panose="02020603050405020304" pitchFamily="18" charset="0"/>
                <a:cs typeface="Times New Roman" panose="02020603050405020304" pitchFamily="18" charset="0"/>
              </a:rPr>
              <a:t> 2022 ж. </a:t>
            </a:r>
          </a:p>
          <a:p>
            <a:pPr algn="ctr"/>
            <a:r>
              <a:rPr lang="ru-RU" sz="1100" b="1" dirty="0">
                <a:solidFill>
                  <a:schemeClr val="tx1">
                    <a:lumMod val="75000"/>
                    <a:lumOff val="25000"/>
                  </a:schemeClr>
                </a:solidFill>
                <a:latin typeface="Times New Roman" panose="02020603050405020304" pitchFamily="18" charset="0"/>
                <a:cs typeface="Times New Roman" panose="02020603050405020304" pitchFamily="18" charset="0"/>
              </a:rPr>
              <a:t> 09 </a:t>
            </a:r>
            <a:r>
              <a:rPr lang="ru-RU" sz="1100" b="1" dirty="0" err="1">
                <a:solidFill>
                  <a:schemeClr val="tx1">
                    <a:lumMod val="75000"/>
                    <a:lumOff val="25000"/>
                  </a:schemeClr>
                </a:solidFill>
                <a:latin typeface="Times New Roman" panose="02020603050405020304" pitchFamily="18" charset="0"/>
                <a:cs typeface="Times New Roman" panose="02020603050405020304" pitchFamily="18" charset="0"/>
              </a:rPr>
              <a:t>қазан</a:t>
            </a:r>
            <a:r>
              <a:rPr lang="kk-KZ" sz="1100" b="1" dirty="0">
                <a:solidFill>
                  <a:prstClr val="black">
                    <a:lumMod val="75000"/>
                    <a:lumOff val="25000"/>
                  </a:prstClr>
                </a:solidFill>
                <a:latin typeface="Times New Roman" panose="02020603050405020304" pitchFamily="18" charset="0"/>
                <a:cs typeface="Times New Roman" panose="02020603050405020304" pitchFamily="18" charset="0"/>
              </a:rPr>
              <a:t>нан</a:t>
            </a:r>
            <a:r>
              <a:rPr lang="ru-RU" sz="1100" b="1" dirty="0">
                <a:solidFill>
                  <a:schemeClr val="tx1">
                    <a:lumMod val="75000"/>
                    <a:lumOff val="25000"/>
                  </a:schemeClr>
                </a:solidFill>
                <a:latin typeface="Times New Roman" panose="02020603050405020304" pitchFamily="18" charset="0"/>
                <a:cs typeface="Times New Roman" panose="02020603050405020304" pitchFamily="18" charset="0"/>
              </a:rPr>
              <a:t> с. 21-ден 10 </a:t>
            </a:r>
            <a:r>
              <a:rPr lang="kk-KZ" sz="1100" b="1" dirty="0">
                <a:latin typeface="Times New Roman" panose="02020603050405020304" pitchFamily="18" charset="0"/>
                <a:cs typeface="Times New Roman" panose="02020603050405020304" pitchFamily="18" charset="0"/>
              </a:rPr>
              <a:t>қазанға</a:t>
            </a:r>
            <a:r>
              <a:rPr lang="ru-RU" sz="1100" b="1" dirty="0">
                <a:solidFill>
                  <a:schemeClr val="tx1">
                    <a:lumMod val="75000"/>
                    <a:lumOff val="25000"/>
                  </a:schemeClr>
                </a:solidFill>
                <a:latin typeface="Times New Roman" panose="02020603050405020304" pitchFamily="18" charset="0"/>
                <a:cs typeface="Times New Roman" panose="02020603050405020304" pitchFamily="18" charset="0"/>
              </a:rPr>
              <a:t> с. 09-ға дейін </a:t>
            </a:r>
          </a:p>
          <a:p>
            <a:pPr algn="just"/>
            <a:r>
              <a:rPr lang="kk-KZ" sz="1100" kern="1400" dirty="0">
                <a:solidFill>
                  <a:srgbClr val="000000"/>
                </a:solidFill>
                <a:latin typeface="Times New Roman" panose="02020603050405020304" pitchFamily="18" charset="0"/>
                <a:cs typeface="Times New Roman" panose="02020603050405020304" pitchFamily="18" charset="0"/>
              </a:rPr>
              <a:t>        </a:t>
            </a:r>
            <a:r>
              <a:rPr lang="ru-RU" sz="1100" kern="1400" dirty="0">
                <a:solidFill>
                  <a:srgbClr val="000000"/>
                </a:solidFill>
                <a:latin typeface="Times New Roman" panose="02020603050405020304" pitchFamily="18" charset="0"/>
                <a:cs typeface="Times New Roman" panose="02020603050405020304" pitchFamily="18" charset="0"/>
              </a:rPr>
              <a:t>Т</a:t>
            </a:r>
            <a:r>
              <a:rPr lang="ru-RU" sz="1100" dirty="0">
                <a:solidFill>
                  <a:srgbClr val="000000"/>
                </a:solidFill>
                <a:latin typeface="Times New Roman" panose="02020603050405020304" pitchFamily="18" charset="0"/>
                <a:cs typeface="Times New Roman" panose="02020603050405020304" pitchFamily="18" charset="0"/>
              </a:rPr>
              <a:t>үнде </a:t>
            </a:r>
            <a:r>
              <a:rPr lang="kk-KZ" sz="1100" dirty="0">
                <a:latin typeface="Times New Roman" panose="02020603050405020304" pitchFamily="18" charset="0"/>
                <a:ea typeface="Times New Roman" panose="02020603050405020304" pitchFamily="18" charset="0"/>
              </a:rPr>
              <a:t>аздаған </a:t>
            </a:r>
            <a:r>
              <a:rPr lang="kk-KZ" sz="1100" kern="1400" dirty="0">
                <a:solidFill>
                  <a:srgbClr val="000000"/>
                </a:solidFill>
                <a:latin typeface="Times New Roman" panose="02020603050405020304" pitchFamily="18" charset="0"/>
                <a:cs typeface="Times New Roman" panose="02020603050405020304" pitchFamily="18" charset="0"/>
              </a:rPr>
              <a:t>ж</a:t>
            </a:r>
            <a:r>
              <a:rPr lang="kk-KZ" sz="1100" kern="14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аңбыр. </a:t>
            </a:r>
            <a:r>
              <a:rPr lang="ru-RU" sz="1100" kern="14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Батыстан</a:t>
            </a:r>
            <a:r>
              <a:rPr lang="kk-KZ" sz="1100" kern="14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жел соғады, күші 9-14 м/с. </a:t>
            </a:r>
            <a:r>
              <a:rPr lang="ru-RU" sz="1100" dirty="0">
                <a:solidFill>
                  <a:srgbClr val="000000"/>
                </a:solidFill>
                <a:latin typeface="Times New Roman" panose="02020603050405020304" pitchFamily="18" charset="0"/>
                <a:cs typeface="Times New Roman" panose="02020603050405020304" pitchFamily="18" charset="0"/>
              </a:rPr>
              <a:t>Ауа температурасы </a:t>
            </a:r>
            <a:r>
              <a:rPr lang="ru-RU" sz="1100" dirty="0" err="1">
                <a:solidFill>
                  <a:srgbClr val="000000"/>
                </a:solidFill>
                <a:latin typeface="Times New Roman" panose="02020603050405020304" pitchFamily="18" charset="0"/>
                <a:cs typeface="Times New Roman" panose="02020603050405020304" pitchFamily="18" charset="0"/>
              </a:rPr>
              <a:t>түнде</a:t>
            </a:r>
            <a:r>
              <a:rPr lang="ru-RU" sz="1100" dirty="0">
                <a:solidFill>
                  <a:srgbClr val="000000"/>
                </a:solidFill>
                <a:latin typeface="Times New Roman" panose="02020603050405020304" pitchFamily="18" charset="0"/>
                <a:cs typeface="Times New Roman" panose="02020603050405020304" pitchFamily="18" charset="0"/>
              </a:rPr>
              <a:t> 3-5 </a:t>
            </a:r>
            <a:r>
              <a:rPr lang="ru-RU" sz="1100" dirty="0" err="1">
                <a:solidFill>
                  <a:srgbClr val="000000"/>
                </a:solidFill>
                <a:latin typeface="Times New Roman" panose="02020603050405020304" pitchFamily="18" charset="0"/>
                <a:cs typeface="Times New Roman" panose="02020603050405020304" pitchFamily="18" charset="0"/>
              </a:rPr>
              <a:t>жылы</a:t>
            </a:r>
            <a:r>
              <a:rPr lang="ru-RU" sz="1100" dirty="0">
                <a:solidFill>
                  <a:srgbClr val="000000"/>
                </a:solidFill>
                <a:latin typeface="Times New Roman" panose="02020603050405020304" pitchFamily="18" charset="0"/>
                <a:cs typeface="Times New Roman" panose="02020603050405020304" pitchFamily="18" charset="0"/>
              </a:rPr>
              <a:t>. </a:t>
            </a:r>
          </a:p>
        </p:txBody>
      </p:sp>
      <p:sp>
        <p:nvSpPr>
          <p:cNvPr id="22" name="TextBox 13">
            <a:extLst>
              <a:ext uri="{FF2B5EF4-FFF2-40B4-BE49-F238E27FC236}">
                <a16:creationId xmlns:a16="http://schemas.microsoft.com/office/drawing/2014/main" id="{25FFC0C9-CE5E-4A2A-B300-5B91E7365327}"/>
              </a:ext>
            </a:extLst>
          </p:cNvPr>
          <p:cNvSpPr txBox="1"/>
          <p:nvPr/>
        </p:nvSpPr>
        <p:spPr>
          <a:xfrm>
            <a:off x="4976504" y="1844825"/>
            <a:ext cx="4715565" cy="1015663"/>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lvl="0" algn="just"/>
            <a:r>
              <a:rPr lang="ru-RU" sz="1200" dirty="0">
                <a:solidFill>
                  <a:prstClr val="black">
                    <a:lumMod val="75000"/>
                    <a:lumOff val="25000"/>
                  </a:prstClr>
                </a:solidFill>
                <a:latin typeface="Times New Roman" panose="02020603050405020304" pitchFamily="18" charset="0"/>
                <a:cs typeface="Times New Roman" panose="02020603050405020304" pitchFamily="18" charset="0"/>
              </a:rPr>
              <a:t>           2022 </a:t>
            </a:r>
            <a:r>
              <a:rPr lang="ru-RU" sz="1200" dirty="0" err="1">
                <a:solidFill>
                  <a:prstClr val="black">
                    <a:lumMod val="75000"/>
                    <a:lumOff val="25000"/>
                  </a:prstClr>
                </a:solidFill>
                <a:latin typeface="Times New Roman" panose="02020603050405020304" pitchFamily="18" charset="0"/>
                <a:cs typeface="Times New Roman" panose="02020603050405020304" pitchFamily="18" charset="0"/>
              </a:rPr>
              <a:t>жылдың</a:t>
            </a:r>
            <a:r>
              <a:rPr lang="ru-RU" sz="1200" dirty="0">
                <a:solidFill>
                  <a:prstClr val="black">
                    <a:lumMod val="75000"/>
                    <a:lumOff val="25000"/>
                  </a:prstClr>
                </a:solidFill>
                <a:latin typeface="Times New Roman" panose="02020603050405020304" pitchFamily="18" charset="0"/>
                <a:cs typeface="Times New Roman" panose="02020603050405020304" pitchFamily="18" charset="0"/>
              </a:rPr>
              <a:t> 09 </a:t>
            </a:r>
            <a:r>
              <a:rPr lang="kk-KZ" sz="1200" dirty="0">
                <a:solidFill>
                  <a:schemeClr val="tx1"/>
                </a:solidFill>
                <a:latin typeface="Times New Roman" panose="02020603050405020304" pitchFamily="18" charset="0"/>
                <a:cs typeface="Times New Roman" panose="02020603050405020304" pitchFamily="18" charset="0"/>
              </a:rPr>
              <a:t>қ</a:t>
            </a:r>
            <a:r>
              <a:rPr lang="ru-RU" sz="1200" dirty="0" err="1">
                <a:solidFill>
                  <a:prstClr val="black">
                    <a:lumMod val="75000"/>
                    <a:lumOff val="25000"/>
                  </a:prstClr>
                </a:solidFill>
                <a:latin typeface="Times New Roman" panose="02020603050405020304" pitchFamily="18" charset="0"/>
                <a:cs typeface="Times New Roman" panose="02020603050405020304" pitchFamily="18" charset="0"/>
              </a:rPr>
              <a:t>азаннан</a:t>
            </a:r>
            <a:r>
              <a:rPr lang="ru-RU" sz="1200" dirty="0">
                <a:solidFill>
                  <a:prstClr val="black">
                    <a:lumMod val="75000"/>
                    <a:lumOff val="25000"/>
                  </a:prstClr>
                </a:solidFill>
                <a:latin typeface="Times New Roman" panose="02020603050405020304" pitchFamily="18" charset="0"/>
                <a:cs typeface="Times New Roman" panose="02020603050405020304" pitchFamily="18" charset="0"/>
              </a:rPr>
              <a:t>, 10 </a:t>
            </a:r>
            <a:r>
              <a:rPr lang="kk-KZ" sz="1200" dirty="0">
                <a:solidFill>
                  <a:schemeClr val="tx1"/>
                </a:solidFill>
                <a:latin typeface="Times New Roman" panose="02020603050405020304" pitchFamily="18" charset="0"/>
                <a:cs typeface="Times New Roman" panose="02020603050405020304" pitchFamily="18" charset="0"/>
              </a:rPr>
              <a:t>қ</a:t>
            </a:r>
            <a:r>
              <a:rPr lang="ru-RU" sz="1200" dirty="0" err="1">
                <a:solidFill>
                  <a:prstClr val="black">
                    <a:lumMod val="75000"/>
                    <a:lumOff val="25000"/>
                  </a:prstClr>
                </a:solidFill>
                <a:latin typeface="Times New Roman" panose="02020603050405020304" pitchFamily="18" charset="0"/>
                <a:cs typeface="Times New Roman" panose="02020603050405020304" pitchFamily="18" charset="0"/>
              </a:rPr>
              <a:t>азанына</a:t>
            </a:r>
            <a:r>
              <a:rPr lang="ru-RU" sz="1200" dirty="0">
                <a:solidFill>
                  <a:prstClr val="black">
                    <a:lumMod val="75000"/>
                    <a:lumOff val="25000"/>
                  </a:prstClr>
                </a:solidFill>
                <a:latin typeface="Times New Roman" panose="02020603050405020304" pitchFamily="18" charset="0"/>
                <a:cs typeface="Times New Roman" panose="02020603050405020304" pitchFamily="18" charset="0"/>
              </a:rPr>
              <a:t> </a:t>
            </a:r>
            <a:r>
              <a:rPr lang="ru-RU" sz="1200" dirty="0" err="1">
                <a:solidFill>
                  <a:prstClr val="black">
                    <a:lumMod val="75000"/>
                    <a:lumOff val="25000"/>
                  </a:prstClr>
                </a:solidFill>
                <a:latin typeface="Times New Roman" panose="02020603050405020304" pitchFamily="18" charset="0"/>
                <a:cs typeface="Times New Roman" panose="02020603050405020304" pitchFamily="18" charset="0"/>
              </a:rPr>
              <a:t>қараған</a:t>
            </a:r>
            <a:r>
              <a:rPr lang="ru-RU" sz="1200" dirty="0">
                <a:solidFill>
                  <a:prstClr val="black">
                    <a:lumMod val="75000"/>
                    <a:lumOff val="25000"/>
                  </a:prstClr>
                </a:solidFill>
                <a:latin typeface="Times New Roman" panose="02020603050405020304" pitchFamily="18" charset="0"/>
                <a:cs typeface="Times New Roman" panose="02020603050405020304" pitchFamily="18" charset="0"/>
              </a:rPr>
              <a:t> </a:t>
            </a:r>
            <a:r>
              <a:rPr lang="ru-RU" sz="1200" dirty="0" err="1">
                <a:solidFill>
                  <a:prstClr val="black">
                    <a:lumMod val="75000"/>
                    <a:lumOff val="25000"/>
                  </a:prstClr>
                </a:solidFill>
                <a:latin typeface="Times New Roman" panose="02020603050405020304" pitchFamily="18" charset="0"/>
                <a:cs typeface="Times New Roman" panose="02020603050405020304" pitchFamily="18" charset="0"/>
              </a:rPr>
              <a:t>түні</a:t>
            </a:r>
            <a:r>
              <a:rPr lang="ru-RU" sz="1200" dirty="0">
                <a:solidFill>
                  <a:prstClr val="black">
                    <a:lumMod val="75000"/>
                    <a:lumOff val="25000"/>
                  </a:prstClr>
                </a:solidFill>
                <a:latin typeface="Times New Roman" panose="02020603050405020304" pitchFamily="18" charset="0"/>
                <a:cs typeface="Times New Roman" panose="02020603050405020304" pitchFamily="18" charset="0"/>
              </a:rPr>
              <a:t> метеорологиялық </a:t>
            </a:r>
            <a:r>
              <a:rPr lang="ru-RU" sz="1200" dirty="0" err="1">
                <a:solidFill>
                  <a:prstClr val="black">
                    <a:lumMod val="75000"/>
                    <a:lumOff val="25000"/>
                  </a:prstClr>
                </a:solidFill>
                <a:latin typeface="Times New Roman" panose="02020603050405020304" pitchFamily="18" charset="0"/>
                <a:cs typeface="Times New Roman" panose="02020603050405020304" pitchFamily="18" charset="0"/>
              </a:rPr>
              <a:t>жағдайлар</a:t>
            </a:r>
            <a:r>
              <a:rPr lang="ru-RU" sz="1200" dirty="0">
                <a:solidFill>
                  <a:prstClr val="black">
                    <a:lumMod val="75000"/>
                    <a:lumOff val="25000"/>
                  </a:prstClr>
                </a:solidFill>
                <a:latin typeface="Times New Roman" panose="02020603050405020304" pitchFamily="18" charset="0"/>
                <a:cs typeface="Times New Roman" panose="02020603050405020304" pitchFamily="18" charset="0"/>
              </a:rPr>
              <a:t> </a:t>
            </a:r>
            <a:r>
              <a:rPr lang="ru-RU" sz="1200" dirty="0" err="1">
                <a:solidFill>
                  <a:prstClr val="black">
                    <a:lumMod val="75000"/>
                    <a:lumOff val="25000"/>
                  </a:prstClr>
                </a:solidFill>
                <a:latin typeface="Times New Roman" panose="02020603050405020304" pitchFamily="18" charset="0"/>
                <a:cs typeface="Times New Roman" panose="02020603050405020304" pitchFamily="18" charset="0"/>
              </a:rPr>
              <a:t>қала</a:t>
            </a:r>
            <a:r>
              <a:rPr lang="ru-RU" sz="1200" dirty="0">
                <a:solidFill>
                  <a:prstClr val="black">
                    <a:lumMod val="75000"/>
                    <a:lumOff val="25000"/>
                  </a:prstClr>
                </a:solidFill>
                <a:latin typeface="Times New Roman" panose="02020603050405020304" pitchFamily="18" charset="0"/>
                <a:cs typeface="Times New Roman" panose="02020603050405020304" pitchFamily="18" charset="0"/>
              </a:rPr>
              <a:t> </a:t>
            </a:r>
            <a:r>
              <a:rPr lang="ru-RU" sz="1200" dirty="0" err="1">
                <a:solidFill>
                  <a:prstClr val="black">
                    <a:lumMod val="75000"/>
                    <a:lumOff val="25000"/>
                  </a:prstClr>
                </a:solidFill>
                <a:latin typeface="Times New Roman" panose="02020603050405020304" pitchFamily="18" charset="0"/>
                <a:cs typeface="Times New Roman" panose="02020603050405020304" pitchFamily="18" charset="0"/>
              </a:rPr>
              <a:t>атмосферасында</a:t>
            </a:r>
            <a:r>
              <a:rPr lang="ru-RU" sz="1200" dirty="0">
                <a:solidFill>
                  <a:prstClr val="black">
                    <a:lumMod val="75000"/>
                    <a:lumOff val="25000"/>
                  </a:prstClr>
                </a:solidFill>
                <a:latin typeface="Times New Roman" panose="02020603050405020304" pitchFamily="18" charset="0"/>
                <a:cs typeface="Times New Roman" panose="02020603050405020304" pitchFamily="18" charset="0"/>
              </a:rPr>
              <a:t> </a:t>
            </a:r>
            <a:r>
              <a:rPr lang="ru-RU" sz="1200" dirty="0" err="1">
                <a:solidFill>
                  <a:prstClr val="black">
                    <a:lumMod val="75000"/>
                    <a:lumOff val="25000"/>
                  </a:prstClr>
                </a:solidFill>
                <a:latin typeface="Times New Roman" panose="02020603050405020304" pitchFamily="18" charset="0"/>
                <a:cs typeface="Times New Roman" panose="02020603050405020304" pitchFamily="18" charset="0"/>
              </a:rPr>
              <a:t>ластаушы</a:t>
            </a:r>
            <a:r>
              <a:rPr lang="ru-RU" sz="1200" dirty="0">
                <a:solidFill>
                  <a:prstClr val="black">
                    <a:lumMod val="75000"/>
                    <a:lumOff val="25000"/>
                  </a:prstClr>
                </a:solidFill>
                <a:latin typeface="Times New Roman" panose="02020603050405020304" pitchFamily="18" charset="0"/>
                <a:cs typeface="Times New Roman" panose="02020603050405020304" pitchFamily="18" charset="0"/>
              </a:rPr>
              <a:t> </a:t>
            </a:r>
            <a:r>
              <a:rPr lang="ru-RU" sz="1200" dirty="0" err="1">
                <a:solidFill>
                  <a:prstClr val="black">
                    <a:lumMod val="75000"/>
                    <a:lumOff val="25000"/>
                  </a:prstClr>
                </a:solidFill>
                <a:latin typeface="Times New Roman" panose="02020603050405020304" pitchFamily="18" charset="0"/>
                <a:cs typeface="Times New Roman" panose="02020603050405020304" pitchFamily="18" charset="0"/>
              </a:rPr>
              <a:t>заттардың</a:t>
            </a:r>
            <a:r>
              <a:rPr lang="ru-RU" sz="1200" dirty="0">
                <a:solidFill>
                  <a:prstClr val="black">
                    <a:lumMod val="75000"/>
                    <a:lumOff val="25000"/>
                  </a:prstClr>
                </a:solidFill>
                <a:latin typeface="Times New Roman" panose="02020603050405020304" pitchFamily="18" charset="0"/>
                <a:cs typeface="Times New Roman" panose="02020603050405020304" pitchFamily="18" charset="0"/>
              </a:rPr>
              <a:t> </a:t>
            </a:r>
            <a:r>
              <a:rPr lang="ru-RU" sz="1200" dirty="0" err="1">
                <a:solidFill>
                  <a:prstClr val="black">
                    <a:lumMod val="75000"/>
                    <a:lumOff val="25000"/>
                  </a:prstClr>
                </a:solidFill>
                <a:latin typeface="Times New Roman" panose="02020603050405020304" pitchFamily="18" charset="0"/>
                <a:cs typeface="Times New Roman" panose="02020603050405020304" pitchFamily="18" charset="0"/>
              </a:rPr>
              <a:t>жағдайлар</a:t>
            </a:r>
            <a:r>
              <a:rPr lang="ru-RU" sz="1200" dirty="0">
                <a:solidFill>
                  <a:prstClr val="black">
                    <a:lumMod val="75000"/>
                    <a:lumOff val="25000"/>
                  </a:prstClr>
                </a:solidFill>
                <a:latin typeface="Times New Roman" panose="02020603050405020304" pitchFamily="18" charset="0"/>
                <a:cs typeface="Times New Roman" panose="02020603050405020304" pitchFamily="18" charset="0"/>
              </a:rPr>
              <a:t> </a:t>
            </a:r>
            <a:r>
              <a:rPr lang="ru-RU" sz="1200" dirty="0" err="1">
                <a:solidFill>
                  <a:prstClr val="black">
                    <a:lumMod val="75000"/>
                    <a:lumOff val="25000"/>
                  </a:prstClr>
                </a:solidFill>
                <a:latin typeface="Times New Roman" panose="02020603050405020304" pitchFamily="18" charset="0"/>
                <a:cs typeface="Times New Roman" panose="02020603050405020304" pitchFamily="18" charset="0"/>
              </a:rPr>
              <a:t>ыдыруына</a:t>
            </a:r>
            <a:r>
              <a:rPr lang="ru-RU" sz="1200" dirty="0">
                <a:solidFill>
                  <a:prstClr val="black">
                    <a:lumMod val="75000"/>
                    <a:lumOff val="25000"/>
                  </a:prstClr>
                </a:solidFill>
                <a:latin typeface="Times New Roman" panose="02020603050405020304" pitchFamily="18" charset="0"/>
                <a:cs typeface="Times New Roman" panose="02020603050405020304" pitchFamily="18" charset="0"/>
              </a:rPr>
              <a:t> </a:t>
            </a:r>
            <a:r>
              <a:rPr lang="ru-RU" sz="1200" dirty="0" err="1">
                <a:solidFill>
                  <a:prstClr val="black">
                    <a:lumMod val="75000"/>
                    <a:lumOff val="25000"/>
                  </a:prstClr>
                </a:solidFill>
                <a:latin typeface="Times New Roman" panose="02020603050405020304" pitchFamily="18" charset="0"/>
                <a:cs typeface="Times New Roman" panose="02020603050405020304" pitchFamily="18" charset="0"/>
              </a:rPr>
              <a:t>етеді</a:t>
            </a:r>
            <a:r>
              <a:rPr lang="ru-RU" sz="1200" dirty="0">
                <a:solidFill>
                  <a:prstClr val="black">
                    <a:lumMod val="75000"/>
                    <a:lumOff val="25000"/>
                  </a:prstClr>
                </a:solidFill>
                <a:latin typeface="Times New Roman" panose="02020603050405020304" pitchFamily="18" charset="0"/>
                <a:cs typeface="Times New Roman" panose="02020603050405020304" pitchFamily="18" charset="0"/>
              </a:rPr>
              <a:t>. </a:t>
            </a:r>
          </a:p>
          <a:p>
            <a:pPr lvl="0" algn="just"/>
            <a:r>
              <a:rPr lang="ru-RU" sz="1200" dirty="0">
                <a:solidFill>
                  <a:prstClr val="black">
                    <a:lumMod val="75000"/>
                    <a:lumOff val="25000"/>
                  </a:prstClr>
                </a:solidFill>
                <a:latin typeface="Times New Roman" panose="02020603050405020304" pitchFamily="18" charset="0"/>
                <a:cs typeface="Times New Roman" panose="02020603050405020304" pitchFamily="18" charset="0"/>
              </a:rPr>
              <a:t>           </a:t>
            </a:r>
            <a:r>
              <a:rPr lang="ru-RU" sz="1200" dirty="0" err="1">
                <a:solidFill>
                  <a:prstClr val="black">
                    <a:lumMod val="75000"/>
                    <a:lumOff val="25000"/>
                  </a:prstClr>
                </a:solidFill>
                <a:latin typeface="Times New Roman" panose="02020603050405020304" pitchFamily="18" charset="0"/>
                <a:cs typeface="Times New Roman" panose="02020603050405020304" pitchFamily="18" charset="0"/>
              </a:rPr>
              <a:t>Жалпы</a:t>
            </a:r>
            <a:r>
              <a:rPr lang="ru-RU" sz="1200" dirty="0">
                <a:solidFill>
                  <a:prstClr val="black">
                    <a:lumMod val="75000"/>
                    <a:lumOff val="25000"/>
                  </a:prstClr>
                </a:solidFill>
                <a:latin typeface="Times New Roman" panose="02020603050405020304" pitchFamily="18" charset="0"/>
                <a:cs typeface="Times New Roman" panose="02020603050405020304" pitchFamily="18" charset="0"/>
              </a:rPr>
              <a:t> </a:t>
            </a:r>
            <a:r>
              <a:rPr lang="ru-RU" sz="1200" dirty="0" err="1">
                <a:solidFill>
                  <a:prstClr val="black">
                    <a:lumMod val="75000"/>
                    <a:lumOff val="25000"/>
                  </a:prstClr>
                </a:solidFill>
                <a:latin typeface="Times New Roman" panose="02020603050405020304" pitchFamily="18" charset="0"/>
                <a:cs typeface="Times New Roman" panose="02020603050405020304" pitchFamily="18" charset="0"/>
              </a:rPr>
              <a:t>қала</a:t>
            </a:r>
            <a:r>
              <a:rPr lang="ru-RU" sz="1200" dirty="0">
                <a:solidFill>
                  <a:prstClr val="black">
                    <a:lumMod val="75000"/>
                    <a:lumOff val="25000"/>
                  </a:prstClr>
                </a:solidFill>
                <a:latin typeface="Times New Roman" panose="02020603050405020304" pitchFamily="18" charset="0"/>
                <a:cs typeface="Times New Roman" panose="02020603050405020304" pitchFamily="18" charset="0"/>
              </a:rPr>
              <a:t> бойынша </a:t>
            </a:r>
            <a:r>
              <a:rPr lang="ru-RU" sz="1200" dirty="0" err="1">
                <a:solidFill>
                  <a:prstClr val="black">
                    <a:lumMod val="75000"/>
                    <a:lumOff val="25000"/>
                  </a:prstClr>
                </a:solidFill>
                <a:latin typeface="Times New Roman" panose="02020603050405020304" pitchFamily="18" charset="0"/>
                <a:cs typeface="Times New Roman" panose="02020603050405020304" pitchFamily="18" charset="0"/>
              </a:rPr>
              <a:t>ауаның</a:t>
            </a:r>
            <a:r>
              <a:rPr lang="ru-RU" sz="1200" dirty="0">
                <a:solidFill>
                  <a:prstClr val="black">
                    <a:lumMod val="75000"/>
                    <a:lumOff val="25000"/>
                  </a:prstClr>
                </a:solidFill>
                <a:latin typeface="Times New Roman" panose="02020603050405020304" pitchFamily="18" charset="0"/>
                <a:cs typeface="Times New Roman" panose="02020603050405020304" pitchFamily="18" charset="0"/>
              </a:rPr>
              <a:t> </a:t>
            </a:r>
            <a:r>
              <a:rPr lang="ru-RU" sz="1200" dirty="0" err="1">
                <a:solidFill>
                  <a:prstClr val="black">
                    <a:lumMod val="75000"/>
                    <a:lumOff val="25000"/>
                  </a:prstClr>
                </a:solidFill>
                <a:latin typeface="Times New Roman" panose="02020603050405020304" pitchFamily="18" charset="0"/>
                <a:cs typeface="Times New Roman" panose="02020603050405020304" pitchFamily="18" charset="0"/>
              </a:rPr>
              <a:t>ластану</a:t>
            </a:r>
            <a:r>
              <a:rPr lang="ru-RU" sz="1200" dirty="0">
                <a:solidFill>
                  <a:prstClr val="black">
                    <a:lumMod val="75000"/>
                    <a:lumOff val="25000"/>
                  </a:prstClr>
                </a:solidFill>
                <a:latin typeface="Times New Roman" panose="02020603050405020304" pitchFamily="18" charset="0"/>
                <a:cs typeface="Times New Roman" panose="02020603050405020304" pitchFamily="18" charset="0"/>
              </a:rPr>
              <a:t> </a:t>
            </a:r>
            <a:r>
              <a:rPr lang="ru-RU" sz="1200" dirty="0" err="1">
                <a:solidFill>
                  <a:prstClr val="black">
                    <a:lumMod val="75000"/>
                    <a:lumOff val="25000"/>
                  </a:prstClr>
                </a:solidFill>
                <a:latin typeface="Times New Roman" panose="02020603050405020304" pitchFamily="18" charset="0"/>
                <a:cs typeface="Times New Roman" panose="02020603050405020304" pitchFamily="18" charset="0"/>
              </a:rPr>
              <a:t>деңгейі</a:t>
            </a:r>
            <a:r>
              <a:rPr lang="ru-RU" sz="1200" dirty="0">
                <a:solidFill>
                  <a:prstClr val="black">
                    <a:lumMod val="75000"/>
                    <a:lumOff val="25000"/>
                  </a:prstClr>
                </a:solidFill>
                <a:latin typeface="Times New Roman" panose="02020603050405020304" pitchFamily="18" charset="0"/>
                <a:cs typeface="Times New Roman" panose="02020603050405020304" pitchFamily="18" charset="0"/>
              </a:rPr>
              <a:t>  төмендеуі </a:t>
            </a:r>
            <a:r>
              <a:rPr lang="ru-RU" sz="1200" dirty="0" err="1">
                <a:solidFill>
                  <a:prstClr val="black">
                    <a:lumMod val="75000"/>
                    <a:lumOff val="25000"/>
                  </a:prstClr>
                </a:solidFill>
                <a:latin typeface="Times New Roman" panose="02020603050405020304" pitchFamily="18" charset="0"/>
                <a:cs typeface="Times New Roman" panose="02020603050405020304" pitchFamily="18" charset="0"/>
              </a:rPr>
              <a:t>болады</a:t>
            </a:r>
            <a:r>
              <a:rPr lang="ru-RU" sz="1200" dirty="0">
                <a:solidFill>
                  <a:prstClr val="black">
                    <a:lumMod val="75000"/>
                    <a:lumOff val="25000"/>
                  </a:prstClr>
                </a:solidFill>
                <a:latin typeface="Times New Roman" panose="02020603050405020304" pitchFamily="18" charset="0"/>
                <a:cs typeface="Times New Roman" panose="02020603050405020304" pitchFamily="18" charset="0"/>
              </a:rPr>
              <a:t> </a:t>
            </a:r>
            <a:r>
              <a:rPr lang="ru-RU" sz="1200" dirty="0" err="1">
                <a:solidFill>
                  <a:prstClr val="black">
                    <a:lumMod val="75000"/>
                    <a:lumOff val="25000"/>
                  </a:prstClr>
                </a:solidFill>
                <a:latin typeface="Times New Roman" panose="02020603050405020304" pitchFamily="18" charset="0"/>
                <a:cs typeface="Times New Roman" panose="02020603050405020304" pitchFamily="18" charset="0"/>
              </a:rPr>
              <a:t>деп</a:t>
            </a:r>
            <a:r>
              <a:rPr lang="ru-RU" sz="1200" dirty="0">
                <a:solidFill>
                  <a:prstClr val="black">
                    <a:lumMod val="75000"/>
                    <a:lumOff val="25000"/>
                  </a:prstClr>
                </a:solidFill>
                <a:latin typeface="Times New Roman" panose="02020603050405020304" pitchFamily="18" charset="0"/>
                <a:cs typeface="Times New Roman" panose="02020603050405020304" pitchFamily="18" charset="0"/>
              </a:rPr>
              <a:t> </a:t>
            </a:r>
            <a:r>
              <a:rPr lang="ru-RU" sz="1200" dirty="0" err="1">
                <a:solidFill>
                  <a:prstClr val="black">
                    <a:lumMod val="75000"/>
                    <a:lumOff val="25000"/>
                  </a:prstClr>
                </a:solidFill>
                <a:latin typeface="Times New Roman" panose="02020603050405020304" pitchFamily="18" charset="0"/>
                <a:cs typeface="Times New Roman" panose="02020603050405020304" pitchFamily="18" charset="0"/>
              </a:rPr>
              <a:t>күтілуде</a:t>
            </a:r>
            <a:r>
              <a:rPr lang="ru-RU" sz="1200" dirty="0">
                <a:solidFill>
                  <a:prstClr val="black">
                    <a:lumMod val="75000"/>
                    <a:lumOff val="25000"/>
                  </a:prstClr>
                </a:solidFill>
                <a:latin typeface="Times New Roman" panose="02020603050405020304" pitchFamily="18" charset="0"/>
                <a:cs typeface="Times New Roman" panose="02020603050405020304" pitchFamily="18" charset="0"/>
              </a:rPr>
              <a:t>.</a:t>
            </a:r>
            <a:endParaRPr lang="kk-KZ" sz="1200" dirty="0">
              <a:solidFill>
                <a:prstClr val="black"/>
              </a:solidFill>
              <a:latin typeface="Times New Roman" panose="02020603050405020304" pitchFamily="18" charset="0"/>
              <a:cs typeface="Times New Roman" panose="02020603050405020304" pitchFamily="18" charset="0"/>
            </a:endParaRPr>
          </a:p>
        </p:txBody>
      </p:sp>
      <p:pic>
        <p:nvPicPr>
          <p:cNvPr id="21" name="Рисунок 20">
            <a:extLst>
              <a:ext uri="{FF2B5EF4-FFF2-40B4-BE49-F238E27FC236}">
                <a16:creationId xmlns:a16="http://schemas.microsoft.com/office/drawing/2014/main" id="{CA408AB8-0CD4-4017-A25B-3FE2672E59E7}"/>
              </a:ext>
            </a:extLst>
          </p:cNvPr>
          <p:cNvPicPr>
            <a:picLocks noChangeAspect="1"/>
          </p:cNvPicPr>
          <p:nvPr/>
        </p:nvPicPr>
        <p:blipFill>
          <a:blip r:embed="rId4"/>
          <a:stretch>
            <a:fillRect/>
          </a:stretch>
        </p:blipFill>
        <p:spPr>
          <a:xfrm>
            <a:off x="4953000" y="2859862"/>
            <a:ext cx="4797968" cy="461665"/>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E1A8E3C0-CFA9-44DB-A7DD-D1427BEBA2CE}"/>
              </a:ext>
            </a:extLst>
          </p:cNvPr>
          <p:cNvSpPr txBox="1"/>
          <p:nvPr/>
        </p:nvSpPr>
        <p:spPr>
          <a:xfrm>
            <a:off x="317284" y="246083"/>
            <a:ext cx="4635716" cy="848295"/>
          </a:xfrm>
          <a:prstGeom prst="rect">
            <a:avLst/>
          </a:prstGeom>
          <a:noFill/>
        </p:spPr>
        <p:txBody>
          <a:bodyPr wrap="square">
            <a:spAutoFit/>
          </a:bodyPr>
          <a:lstStyle/>
          <a:p>
            <a:pPr algn="ctr"/>
            <a:r>
              <a:rPr lang="ru-RU" sz="1400" b="1" dirty="0">
                <a:solidFill>
                  <a:srgbClr val="000000"/>
                </a:solidFill>
                <a:latin typeface="Times New Roman" pitchFamily="18" charset="0"/>
                <a:cs typeface="Times New Roman" pitchFamily="18" charset="0"/>
                <a:sym typeface="+mn-ea"/>
              </a:rPr>
              <a:t>ҚМЖ КЗІНДЕГІ ХАЛЫҚҚА АРНАЛҒАН ҰСЫНЫСТАР</a:t>
            </a:r>
            <a:endParaRPr lang="ru-RU" sz="1400" b="1" dirty="0"/>
          </a:p>
        </p:txBody>
      </p:sp>
      <p:sp>
        <p:nvSpPr>
          <p:cNvPr id="22" name="Прямоугольник 26"/>
          <p:cNvSpPr/>
          <p:nvPr/>
        </p:nvSpPr>
        <p:spPr>
          <a:xfrm>
            <a:off x="232211" y="4587619"/>
            <a:ext cx="4661089" cy="1938992"/>
          </a:xfrm>
          <a:prstGeom prst="rect">
            <a:avLst/>
          </a:prstGeom>
          <a:noFill/>
          <a:ln w="9525">
            <a:noFill/>
          </a:ln>
        </p:spPr>
        <p:txBody>
          <a:bodyPr wrap="square">
            <a:spAutoFit/>
          </a:bodyPr>
          <a:lstStyle/>
          <a:p>
            <a:pPr algn="just"/>
            <a:r>
              <a:rPr lang="ru-RU" altLang="ru-RU" sz="1200" dirty="0">
                <a:solidFill>
                  <a:srgbClr val="000000"/>
                </a:solidFill>
                <a:latin typeface="Times New Roman" panose="02020603050405020304" pitchFamily="18" charset="0"/>
                <a:cs typeface="Times New Roman" panose="02020603050405020304" pitchFamily="18" charset="0"/>
              </a:rPr>
              <a:t>Павлодар </a:t>
            </a:r>
            <a:r>
              <a:rPr lang="ru-RU" altLang="ru-RU" sz="1200" dirty="0" err="1">
                <a:solidFill>
                  <a:srgbClr val="000000"/>
                </a:solidFill>
                <a:latin typeface="Times New Roman" panose="02020603050405020304" pitchFamily="18" charset="0"/>
                <a:cs typeface="Times New Roman" panose="02020603050405020304" pitchFamily="18" charset="0"/>
              </a:rPr>
              <a:t>қаласында</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атмосфералық</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ауаның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ластану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деңгейін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7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бекетінде</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жүргізіледі</a:t>
            </a:r>
            <a:r>
              <a:rPr lang="ru-RU" altLang="ru-RU" sz="1200" dirty="0">
                <a:solidFill>
                  <a:srgbClr val="000000"/>
                </a:solidFill>
                <a:latin typeface="Times New Roman" panose="02020603050405020304" pitchFamily="18" charset="0"/>
                <a:cs typeface="Times New Roman" panose="02020603050405020304" pitchFamily="18" charset="0"/>
              </a:rPr>
              <a:t>:</a:t>
            </a:r>
          </a:p>
          <a:p>
            <a:pPr algn="just"/>
            <a:r>
              <a:rPr lang="ru-RU" altLang="ru-RU" sz="1200" dirty="0">
                <a:solidFill>
                  <a:srgbClr val="000000"/>
                </a:solidFill>
                <a:latin typeface="Times New Roman" panose="02020603050405020304" pitchFamily="18" charset="0"/>
                <a:cs typeface="Times New Roman" panose="02020603050405020304" pitchFamily="18" charset="0"/>
              </a:rPr>
              <a:t>№ 1 </a:t>
            </a:r>
            <a:r>
              <a:rPr lang="ru-RU" altLang="ru-RU" sz="1200" dirty="0" err="1">
                <a:solidFill>
                  <a:srgbClr val="000000"/>
                </a:solidFill>
                <a:latin typeface="Times New Roman" panose="02020603050405020304" pitchFamily="18" charset="0"/>
                <a:cs typeface="Times New Roman" panose="02020603050405020304" pitchFamily="18" charset="0"/>
              </a:rPr>
              <a:t>бекет</a:t>
            </a:r>
            <a:r>
              <a:rPr lang="ru-RU" altLang="ru-RU" sz="1200" dirty="0">
                <a:solidFill>
                  <a:srgbClr val="000000"/>
                </a:solidFill>
                <a:latin typeface="Times New Roman" panose="02020603050405020304" pitchFamily="18" charset="0"/>
                <a:cs typeface="Times New Roman" panose="02020603050405020304" pitchFamily="18" charset="0"/>
              </a:rPr>
              <a:t>-Московская к-</a:t>
            </a:r>
            <a:r>
              <a:rPr lang="ru-RU" altLang="ru-RU" sz="1200" dirty="0" err="1">
                <a:solidFill>
                  <a:srgbClr val="000000"/>
                </a:solidFill>
                <a:latin typeface="Times New Roman" panose="02020603050405020304" pitchFamily="18" charset="0"/>
                <a:cs typeface="Times New Roman" panose="02020603050405020304" pitchFamily="18" charset="0"/>
              </a:rPr>
              <a:t>сі</a:t>
            </a:r>
            <a:r>
              <a:rPr lang="ru-RU" altLang="ru-RU" sz="1200" dirty="0">
                <a:solidFill>
                  <a:srgbClr val="000000"/>
                </a:solidFill>
                <a:latin typeface="Times New Roman" panose="02020603050405020304" pitchFamily="18" charset="0"/>
                <a:cs typeface="Times New Roman" panose="02020603050405020304" pitchFamily="18" charset="0"/>
              </a:rPr>
              <a:t>, 12/1</a:t>
            </a:r>
          </a:p>
          <a:p>
            <a:pPr algn="just"/>
            <a:r>
              <a:rPr lang="ru-RU" altLang="ru-RU" sz="1200" dirty="0">
                <a:solidFill>
                  <a:srgbClr val="000000"/>
                </a:solidFill>
                <a:latin typeface="Times New Roman" panose="02020603050405020304" pitchFamily="18" charset="0"/>
                <a:cs typeface="Times New Roman" panose="02020603050405020304" pitchFamily="18" charset="0"/>
              </a:rPr>
              <a:t>№ 2 </a:t>
            </a:r>
            <a:r>
              <a:rPr lang="ru-RU" altLang="ru-RU" sz="1200" dirty="0" err="1">
                <a:solidFill>
                  <a:srgbClr val="000000"/>
                </a:solidFill>
                <a:latin typeface="Times New Roman" panose="02020603050405020304" pitchFamily="18" charset="0"/>
                <a:cs typeface="Times New Roman" panose="02020603050405020304" pitchFamily="18" charset="0"/>
              </a:rPr>
              <a:t>бекет-Айманов</a:t>
            </a:r>
            <a:r>
              <a:rPr lang="ru-RU" altLang="ru-RU" sz="1200" dirty="0">
                <a:solidFill>
                  <a:srgbClr val="000000"/>
                </a:solidFill>
                <a:latin typeface="Times New Roman" panose="02020603050405020304" pitchFamily="18" charset="0"/>
                <a:cs typeface="Times New Roman" panose="02020603050405020304" pitchFamily="18" charset="0"/>
              </a:rPr>
              <a:t> к-</a:t>
            </a:r>
            <a:r>
              <a:rPr lang="ru-RU" altLang="ru-RU" sz="1200" dirty="0" err="1">
                <a:solidFill>
                  <a:srgbClr val="000000"/>
                </a:solidFill>
                <a:latin typeface="Times New Roman" panose="02020603050405020304" pitchFamily="18" charset="0"/>
                <a:cs typeface="Times New Roman" panose="02020603050405020304" pitchFamily="18" charset="0"/>
              </a:rPr>
              <a:t>сі</a:t>
            </a:r>
            <a:r>
              <a:rPr lang="ru-RU" altLang="ru-RU" sz="1200" dirty="0">
                <a:solidFill>
                  <a:srgbClr val="000000"/>
                </a:solidFill>
                <a:latin typeface="Times New Roman" panose="02020603050405020304" pitchFamily="18" charset="0"/>
                <a:cs typeface="Times New Roman" panose="02020603050405020304" pitchFamily="18" charset="0"/>
              </a:rPr>
              <a:t>, 26/1</a:t>
            </a:r>
          </a:p>
          <a:p>
            <a:pPr algn="just"/>
            <a:r>
              <a:rPr lang="ru-RU" altLang="ru-RU" sz="1200" dirty="0">
                <a:solidFill>
                  <a:srgbClr val="000000"/>
                </a:solidFill>
                <a:latin typeface="Times New Roman" panose="02020603050405020304" pitchFamily="18" charset="0"/>
                <a:cs typeface="Times New Roman" panose="02020603050405020304" pitchFamily="18" charset="0"/>
              </a:rPr>
              <a:t>№ 3 </a:t>
            </a:r>
            <a:r>
              <a:rPr lang="ru-RU" altLang="ru-RU" sz="1200" dirty="0" err="1">
                <a:solidFill>
                  <a:srgbClr val="000000"/>
                </a:solidFill>
                <a:latin typeface="Times New Roman" panose="02020603050405020304" pitchFamily="18" charset="0"/>
                <a:cs typeface="Times New Roman" panose="02020603050405020304" pitchFamily="18" charset="0"/>
              </a:rPr>
              <a:t>бекет</a:t>
            </a:r>
            <a:r>
              <a:rPr lang="ru-RU" altLang="ru-RU" sz="1200" dirty="0">
                <a:solidFill>
                  <a:srgbClr val="000000"/>
                </a:solidFill>
                <a:latin typeface="Times New Roman" panose="02020603050405020304" pitchFamily="18" charset="0"/>
                <a:cs typeface="Times New Roman" panose="02020603050405020304" pitchFamily="18" charset="0"/>
              </a:rPr>
              <a:t>-Ломов к-</a:t>
            </a:r>
            <a:r>
              <a:rPr lang="ru-RU" altLang="ru-RU" sz="1200" dirty="0" err="1">
                <a:solidFill>
                  <a:srgbClr val="000000"/>
                </a:solidFill>
                <a:latin typeface="Times New Roman" panose="02020603050405020304" pitchFamily="18" charset="0"/>
                <a:cs typeface="Times New Roman" panose="02020603050405020304" pitchFamily="18" charset="0"/>
              </a:rPr>
              <a:t>сі</a:t>
            </a:r>
            <a:endParaRPr lang="ru-RU" altLang="ru-RU" sz="1200" dirty="0">
              <a:solidFill>
                <a:srgbClr val="000000"/>
              </a:solidFill>
              <a:latin typeface="Times New Roman" panose="02020603050405020304" pitchFamily="18" charset="0"/>
              <a:cs typeface="Times New Roman" panose="02020603050405020304" pitchFamily="18" charset="0"/>
            </a:endParaRPr>
          </a:p>
          <a:p>
            <a:pPr algn="just"/>
            <a:r>
              <a:rPr lang="ru-RU" altLang="ru-RU" sz="1200" dirty="0">
                <a:solidFill>
                  <a:srgbClr val="000000"/>
                </a:solidFill>
                <a:latin typeface="Times New Roman" panose="02020603050405020304" pitchFamily="18" charset="0"/>
                <a:cs typeface="Times New Roman" panose="02020603050405020304" pitchFamily="18" charset="0"/>
              </a:rPr>
              <a:t>№ 4 </a:t>
            </a:r>
            <a:r>
              <a:rPr lang="ru-RU" altLang="ru-RU" sz="1200" dirty="0" err="1">
                <a:solidFill>
                  <a:srgbClr val="000000"/>
                </a:solidFill>
                <a:latin typeface="Times New Roman" panose="02020603050405020304" pitchFamily="18" charset="0"/>
                <a:cs typeface="Times New Roman" panose="02020603050405020304" pitchFamily="18" charset="0"/>
              </a:rPr>
              <a:t>бекет-Каз</a:t>
            </a:r>
            <a:r>
              <a:rPr lang="ru-RU" altLang="ru-RU" sz="1200" dirty="0">
                <a:solidFill>
                  <a:srgbClr val="000000"/>
                </a:solidFill>
                <a:latin typeface="Times New Roman" panose="02020603050405020304" pitchFamily="18" charset="0"/>
                <a:cs typeface="Times New Roman" panose="02020603050405020304" pitchFamily="18" charset="0"/>
              </a:rPr>
              <a:t>. Правда к-</a:t>
            </a:r>
            <a:r>
              <a:rPr lang="ru-RU" altLang="ru-RU" sz="1200" dirty="0" err="1">
                <a:solidFill>
                  <a:srgbClr val="000000"/>
                </a:solidFill>
                <a:latin typeface="Times New Roman" panose="02020603050405020304" pitchFamily="18" charset="0"/>
                <a:cs typeface="Times New Roman" panose="02020603050405020304" pitchFamily="18" charset="0"/>
              </a:rPr>
              <a:t>сі</a:t>
            </a:r>
            <a:endParaRPr lang="ru-RU" altLang="ru-RU" sz="1200" dirty="0">
              <a:solidFill>
                <a:srgbClr val="000000"/>
              </a:solidFill>
              <a:latin typeface="Times New Roman" panose="02020603050405020304" pitchFamily="18" charset="0"/>
              <a:cs typeface="Times New Roman" panose="02020603050405020304" pitchFamily="18" charset="0"/>
            </a:endParaRPr>
          </a:p>
          <a:p>
            <a:pPr algn="just"/>
            <a:r>
              <a:rPr lang="ru-RU" altLang="ru-RU" sz="1200" dirty="0">
                <a:solidFill>
                  <a:srgbClr val="000000"/>
                </a:solidFill>
                <a:latin typeface="Times New Roman" panose="02020603050405020304" pitchFamily="18" charset="0"/>
                <a:cs typeface="Times New Roman" panose="02020603050405020304" pitchFamily="18" charset="0"/>
              </a:rPr>
              <a:t>№ 5 </a:t>
            </a:r>
            <a:r>
              <a:rPr lang="ru-RU" altLang="ru-RU" sz="1200" dirty="0" err="1">
                <a:solidFill>
                  <a:srgbClr val="000000"/>
                </a:solidFill>
                <a:latin typeface="Times New Roman" panose="02020603050405020304" pitchFamily="18" charset="0"/>
                <a:cs typeface="Times New Roman" panose="02020603050405020304" pitchFamily="18" charset="0"/>
              </a:rPr>
              <a:t>бекет-Естай</a:t>
            </a:r>
            <a:r>
              <a:rPr lang="ru-RU" altLang="ru-RU" sz="1200" dirty="0">
                <a:solidFill>
                  <a:srgbClr val="000000"/>
                </a:solidFill>
                <a:latin typeface="Times New Roman" panose="02020603050405020304" pitchFamily="18" charset="0"/>
                <a:cs typeface="Times New Roman" panose="02020603050405020304" pitchFamily="18" charset="0"/>
              </a:rPr>
              <a:t> к-</a:t>
            </a:r>
            <a:r>
              <a:rPr lang="ru-RU" altLang="ru-RU" sz="1200" dirty="0" err="1">
                <a:solidFill>
                  <a:srgbClr val="000000"/>
                </a:solidFill>
                <a:latin typeface="Times New Roman" panose="02020603050405020304" pitchFamily="18" charset="0"/>
                <a:cs typeface="Times New Roman" panose="02020603050405020304" pitchFamily="18" charset="0"/>
              </a:rPr>
              <a:t>сі</a:t>
            </a:r>
            <a:r>
              <a:rPr lang="ru-RU" altLang="ru-RU" sz="1200" dirty="0">
                <a:solidFill>
                  <a:srgbClr val="000000"/>
                </a:solidFill>
                <a:latin typeface="Times New Roman" panose="02020603050405020304" pitchFamily="18" charset="0"/>
                <a:cs typeface="Times New Roman" panose="02020603050405020304" pitchFamily="18" charset="0"/>
              </a:rPr>
              <a:t>, 54</a:t>
            </a:r>
          </a:p>
          <a:p>
            <a:pPr algn="just"/>
            <a:r>
              <a:rPr lang="ru-RU" altLang="ru-RU" sz="1200" dirty="0">
                <a:solidFill>
                  <a:srgbClr val="000000"/>
                </a:solidFill>
                <a:latin typeface="Times New Roman" panose="02020603050405020304" pitchFamily="18" charset="0"/>
                <a:cs typeface="Times New Roman" panose="02020603050405020304" pitchFamily="18" charset="0"/>
              </a:rPr>
              <a:t>№ 6 </a:t>
            </a:r>
            <a:r>
              <a:rPr lang="ru-RU" altLang="ru-RU" sz="1200" dirty="0" err="1">
                <a:solidFill>
                  <a:srgbClr val="000000"/>
                </a:solidFill>
                <a:latin typeface="Times New Roman" panose="02020603050405020304" pitchFamily="18" charset="0"/>
                <a:cs typeface="Times New Roman" panose="02020603050405020304" pitchFamily="18" charset="0"/>
              </a:rPr>
              <a:t>бекет</a:t>
            </a:r>
            <a:r>
              <a:rPr lang="ru-RU" altLang="ru-RU" sz="1200" dirty="0">
                <a:solidFill>
                  <a:srgbClr val="000000"/>
                </a:solidFill>
                <a:latin typeface="Times New Roman" panose="02020603050405020304" pitchFamily="18" charset="0"/>
                <a:cs typeface="Times New Roman" panose="02020603050405020304" pitchFamily="18" charset="0"/>
              </a:rPr>
              <a:t>-Затон к-</a:t>
            </a:r>
            <a:r>
              <a:rPr lang="ru-RU" altLang="ru-RU" sz="1200" dirty="0" err="1">
                <a:solidFill>
                  <a:srgbClr val="000000"/>
                </a:solidFill>
                <a:latin typeface="Times New Roman" panose="02020603050405020304" pitchFamily="18" charset="0"/>
                <a:cs typeface="Times New Roman" panose="02020603050405020304" pitchFamily="18" charset="0"/>
              </a:rPr>
              <a:t>сі</a:t>
            </a:r>
            <a:r>
              <a:rPr lang="ru-RU" altLang="ru-RU" sz="1200" dirty="0">
                <a:solidFill>
                  <a:srgbClr val="000000"/>
                </a:solidFill>
                <a:latin typeface="Times New Roman" panose="02020603050405020304" pitchFamily="18" charset="0"/>
                <a:cs typeface="Times New Roman" panose="02020603050405020304" pitchFamily="18" charset="0"/>
              </a:rPr>
              <a:t>, 39</a:t>
            </a:r>
          </a:p>
          <a:p>
            <a:pPr algn="just"/>
            <a:r>
              <a:rPr lang="ru-RU" altLang="ru-RU" sz="1200" dirty="0">
                <a:solidFill>
                  <a:srgbClr val="000000"/>
                </a:solidFill>
                <a:latin typeface="Times New Roman" panose="02020603050405020304" pitchFamily="18" charset="0"/>
                <a:cs typeface="Times New Roman" panose="02020603050405020304" pitchFamily="18" charset="0"/>
              </a:rPr>
              <a:t>№ 7 </a:t>
            </a:r>
            <a:r>
              <a:rPr lang="ru-RU" altLang="ru-RU" sz="1200" dirty="0" err="1">
                <a:solidFill>
                  <a:srgbClr val="000000"/>
                </a:solidFill>
                <a:latin typeface="Times New Roman" panose="02020603050405020304" pitchFamily="18" charset="0"/>
                <a:cs typeface="Times New Roman" panose="02020603050405020304" pitchFamily="18" charset="0"/>
              </a:rPr>
              <a:t>бекет</a:t>
            </a:r>
            <a:r>
              <a:rPr lang="ru-RU" altLang="ru-RU" sz="1200" dirty="0">
                <a:solidFill>
                  <a:srgbClr val="000000"/>
                </a:solidFill>
                <a:latin typeface="Times New Roman" panose="02020603050405020304" pitchFamily="18" charset="0"/>
                <a:cs typeface="Times New Roman" panose="02020603050405020304" pitchFamily="18" charset="0"/>
              </a:rPr>
              <a:t> - </a:t>
            </a:r>
            <a:r>
              <a:rPr lang="ru-RU" altLang="ru-RU" sz="1200" dirty="0" err="1">
                <a:solidFill>
                  <a:srgbClr val="000000"/>
                </a:solidFill>
                <a:latin typeface="Times New Roman" panose="02020603050405020304" pitchFamily="18" charset="0"/>
                <a:cs typeface="Times New Roman" panose="02020603050405020304" pitchFamily="18" charset="0"/>
              </a:rPr>
              <a:t>Дүйсенов</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көшесі</a:t>
            </a:r>
            <a:r>
              <a:rPr lang="ru-RU" altLang="ru-RU" sz="1200" dirty="0">
                <a:solidFill>
                  <a:srgbClr val="000000"/>
                </a:solidFill>
                <a:latin typeface="Times New Roman" panose="02020603050405020304" pitchFamily="18" charset="0"/>
                <a:cs typeface="Times New Roman" panose="02020603050405020304" pitchFamily="18" charset="0"/>
              </a:rPr>
              <a:t> мен </a:t>
            </a:r>
            <a:r>
              <a:rPr lang="ru-RU" altLang="ru-RU" sz="1200" dirty="0" err="1">
                <a:solidFill>
                  <a:srgbClr val="000000"/>
                </a:solidFill>
                <a:latin typeface="Times New Roman" panose="02020603050405020304" pitchFamily="18" charset="0"/>
                <a:cs typeface="Times New Roman" panose="02020603050405020304" pitchFamily="18" charset="0"/>
              </a:rPr>
              <a:t>Торайғыров</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көшесінің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қиылысы</a:t>
            </a:r>
            <a:r>
              <a:rPr lang="ru-RU" altLang="ru-RU" sz="1200" dirty="0"/>
              <a:t> </a:t>
            </a:r>
          </a:p>
          <a:p>
            <a:pPr eaLnBrk="0" hangingPunct="0"/>
            <a:endParaRPr lang="ru-RU" altLang="ru-RU" sz="1200" dirty="0">
              <a:latin typeface="Times New Roman" panose="02020603050405020304" pitchFamily="18" charset="0"/>
              <a:ea typeface="Times New Roman" panose="02020603050405020304" pitchFamily="18" charset="0"/>
            </a:endParaRPr>
          </a:p>
        </p:txBody>
      </p:sp>
      <p:sp>
        <p:nvSpPr>
          <p:cNvPr id="23" name="Прямоугольник 13"/>
          <p:cNvSpPr/>
          <p:nvPr/>
        </p:nvSpPr>
        <p:spPr>
          <a:xfrm>
            <a:off x="4937125" y="71745"/>
            <a:ext cx="4815488" cy="461963"/>
          </a:xfrm>
          <a:prstGeom prst="rect">
            <a:avLst/>
          </a:prstGeom>
          <a:noFill/>
          <a:ln w="9525">
            <a:noFill/>
          </a:ln>
        </p:spPr>
        <p:txBody>
          <a:bodyPr wrap="square">
            <a:spAutoFit/>
          </a:bodyPr>
          <a:lstStyle/>
          <a:p>
            <a:pPr algn="ctr" eaLnBrk="0" hangingPunct="0"/>
            <a:r>
              <a:rPr lang="ru-RU" altLang="ru-RU" sz="1200" i="1" dirty="0">
                <a:latin typeface="Times New Roman" panose="02020603050405020304" pitchFamily="18" charset="0"/>
                <a:cs typeface="Times New Roman" panose="02020603050405020304" pitchFamily="18" charset="0"/>
              </a:rPr>
              <a:t>«Р» </a:t>
            </a:r>
            <a:r>
              <a:rPr lang="ru-RU" altLang="ru-RU" sz="1200" i="1" dirty="0" err="1">
                <a:latin typeface="Times New Roman" panose="02020603050405020304" pitchFamily="18" charset="0"/>
                <a:cs typeface="Times New Roman" panose="02020603050405020304" pitchFamily="18" charset="0"/>
              </a:rPr>
              <a:t>параметрі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қала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бойынша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ауаның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ластануының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жалпыланған</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көрсеткіші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болып</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табылады</a:t>
            </a:r>
            <a:r>
              <a:rPr lang="ru-RU" altLang="ru-RU" sz="1200" i="1" dirty="0">
                <a:latin typeface="Times New Roman" panose="02020603050405020304" pitchFamily="18" charset="0"/>
                <a:cs typeface="Times New Roman" panose="02020603050405020304" pitchFamily="18" charset="0"/>
              </a:rPr>
              <a:t>.</a:t>
            </a:r>
            <a:endParaRPr lang="ru-RU" altLang="ru-RU" sz="1200" dirty="0"/>
          </a:p>
        </p:txBody>
      </p:sp>
      <p:grpSp>
        <p:nvGrpSpPr>
          <p:cNvPr id="25" name="Группа 24"/>
          <p:cNvGrpSpPr/>
          <p:nvPr/>
        </p:nvGrpSpPr>
        <p:grpSpPr>
          <a:xfrm>
            <a:off x="5200270" y="4188430"/>
            <a:ext cx="4305072" cy="1913221"/>
            <a:chOff x="517463" y="3799939"/>
            <a:chExt cx="4305072" cy="2098406"/>
          </a:xfrm>
        </p:grpSpPr>
        <p:graphicFrame>
          <p:nvGraphicFramePr>
            <p:cNvPr id="26" name="Таблица 25"/>
            <p:cNvGraphicFramePr/>
            <p:nvPr>
              <p:extLst>
                <p:ext uri="{D42A27DB-BD31-4B8C-83A1-F6EECF244321}">
                  <p14:modId xmlns:p14="http://schemas.microsoft.com/office/powerpoint/2010/main" val="733286916"/>
                </p:ext>
              </p:extLst>
            </p:nvPr>
          </p:nvGraphicFramePr>
          <p:xfrm>
            <a:off x="531522" y="5029036"/>
            <a:ext cx="4035777" cy="869309"/>
          </p:xfrm>
          <a:graphic>
            <a:graphicData uri="http://schemas.openxmlformats.org/drawingml/2006/table">
              <a:tbl>
                <a:tblPr/>
                <a:tblGrid>
                  <a:gridCol w="2017889">
                    <a:extLst>
                      <a:ext uri="{9D8B030D-6E8A-4147-A177-3AD203B41FA5}">
                        <a16:colId xmlns:a16="http://schemas.microsoft.com/office/drawing/2014/main" val="20000"/>
                      </a:ext>
                    </a:extLst>
                  </a:gridCol>
                  <a:gridCol w="2017888">
                    <a:extLst>
                      <a:ext uri="{9D8B030D-6E8A-4147-A177-3AD203B41FA5}">
                        <a16:colId xmlns:a16="http://schemas.microsoft.com/office/drawing/2014/main" val="20001"/>
                      </a:ext>
                    </a:extLst>
                  </a:gridCol>
                </a:tblGrid>
                <a:tr h="33655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endParaRPr sz="800" dirty="0">
                          <a:latin typeface="Times New Roman" panose="02020603050405020304" pitchFamily="18" charset="0"/>
                          <a:cs typeface="Times New Roman" panose="02020603050405020304" pitchFamily="18" charset="0"/>
                        </a:endParaRPr>
                      </a:p>
                      <a:p>
                        <a:pPr lvl="0" eaLnBrk="1" hangingPunct="1">
                          <a:buNone/>
                        </a:pPr>
                        <a:endParaRPr lang="kk-KZ" sz="800" dirty="0">
                          <a:latin typeface="Times New Roman" panose="02020603050405020304" pitchFamily="18" charset="0"/>
                          <a:cs typeface="Times New Roman" panose="02020603050405020304" pitchFamily="18" charset="0"/>
                        </a:endParaRPr>
                      </a:p>
                      <a:p>
                        <a:pPr lvl="0" eaLnBrk="1" hangingPunct="1">
                          <a:buNone/>
                        </a:pPr>
                        <a:r>
                          <a:rPr lang="ru-RU" altLang="en-US" sz="800" dirty="0" err="1">
                            <a:latin typeface="Times New Roman" panose="02020603050405020304" pitchFamily="18" charset="0"/>
                            <a:ea typeface="Times New Roman" panose="02020603050405020304" pitchFamily="18" charset="0"/>
                          </a:rPr>
                          <a:t>Баспасөз</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қызметі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79-83-35, 79-83-39</a:t>
                        </a: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2"/>
                          </a:rPr>
                          <a:t>pressmeteo@gmail.com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3349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lang="ru-RU" altLang="en-US" sz="800" dirty="0" err="1">
                            <a:latin typeface="Times New Roman" panose="02020603050405020304" pitchFamily="18" charset="0"/>
                            <a:ea typeface="Times New Roman" panose="02020603050405020304" pitchFamily="18" charset="0"/>
                          </a:rPr>
                          <a:t>Халықаралық</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ынтымақтастық</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бөлімі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79-83-35, 79-83-39</a:t>
                        </a: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3"/>
                          </a:rPr>
                          <a:t>rse.kazhydromet@gmail.com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27" name="Прямоугольник 8"/>
            <p:cNvSpPr/>
            <p:nvPr/>
          </p:nvSpPr>
          <p:spPr>
            <a:xfrm>
              <a:off x="517463" y="4161401"/>
              <a:ext cx="2165978" cy="877674"/>
            </a:xfrm>
            <a:prstGeom prst="rect">
              <a:avLst/>
            </a:prstGeom>
            <a:noFill/>
            <a:ln w="9525">
              <a:noFill/>
            </a:ln>
          </p:spPr>
          <p:txBody>
            <a:bodyPr wrap="none" anchor="ctr">
              <a:spAutoFit/>
            </a:bodyPr>
            <a:lstStyle/>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ru-RU" altLang="ru-RU" sz="1200" i="1" dirty="0">
                <a:latin typeface="Times New Roman" panose="02020603050405020304" pitchFamily="18" charset="0"/>
                <a:cs typeface="Times New Roman" panose="02020603050405020304" pitchFamily="18" charset="0"/>
              </a:endParaRPr>
            </a:p>
            <a:p>
              <a:pPr algn="ctr"/>
              <a:r>
                <a:rPr lang="ru-RU" altLang="ru-RU" sz="1000" i="1" dirty="0" err="1">
                  <a:latin typeface="Times New Roman" panose="02020603050405020304" pitchFamily="18" charset="0"/>
                  <a:cs typeface="Times New Roman" panose="02020603050405020304" pitchFamily="18" charset="0"/>
                </a:rPr>
                <a:t>Нұр-сұлтан</a:t>
              </a:r>
              <a:r>
                <a:rPr lang="ru-RU" altLang="ru-RU" sz="1000" i="1" dirty="0">
                  <a:latin typeface="Times New Roman" panose="02020603050405020304" pitchFamily="18" charset="0"/>
                  <a:cs typeface="Times New Roman" panose="02020603050405020304" pitchFamily="18" charset="0"/>
                </a:rPr>
                <a:t> қ., </a:t>
              </a:r>
              <a:r>
                <a:rPr lang="ru-RU" altLang="ru-RU" sz="1000" i="1" dirty="0" err="1">
                  <a:latin typeface="Times New Roman" panose="02020603050405020304" pitchFamily="18" charset="0"/>
                  <a:cs typeface="Times New Roman" panose="02020603050405020304" pitchFamily="18" charset="0"/>
                </a:rPr>
                <a:t>Мәңгілік</a:t>
              </a:r>
              <a:r>
                <a:rPr lang="ru-RU" altLang="ru-RU" sz="1000" i="1" dirty="0">
                  <a:latin typeface="Times New Roman" panose="02020603050405020304" pitchFamily="18" charset="0"/>
                  <a:cs typeface="Times New Roman" panose="02020603050405020304" pitchFamily="18" charset="0"/>
                </a:rPr>
                <a:t> ел к-</a:t>
              </a:r>
              <a:r>
                <a:rPr lang="ru-RU" altLang="ru-RU" sz="1000" i="1" dirty="0" err="1">
                  <a:latin typeface="Times New Roman" panose="02020603050405020304" pitchFamily="18" charset="0"/>
                  <a:cs typeface="Times New Roman" panose="02020603050405020304" pitchFamily="18" charset="0"/>
                </a:rPr>
                <a:t>сі</a:t>
              </a:r>
              <a:r>
                <a:rPr lang="ru-RU" altLang="ru-RU" sz="1000" i="1" dirty="0">
                  <a:latin typeface="Times New Roman" panose="02020603050405020304" pitchFamily="18" charset="0"/>
                  <a:cs typeface="Times New Roman" panose="02020603050405020304" pitchFamily="18" charset="0"/>
                </a:rPr>
                <a:t>, 11/1</a:t>
              </a:r>
              <a:endParaRPr lang="ru-RU" altLang="ru-RU" sz="1000" i="1" dirty="0">
                <a:solidFill>
                  <a:srgbClr val="000000"/>
                </a:solidFill>
                <a:latin typeface="Times New Roman" panose="02020603050405020304" pitchFamily="18" charset="0"/>
                <a:ea typeface="Times New Roman" panose="02020603050405020304" pitchFamily="18" charset="0"/>
              </a:endParaRPr>
            </a:p>
          </p:txBody>
        </p:sp>
        <p:sp>
          <p:nvSpPr>
            <p:cNvPr id="28" name="Прямоугольник 20"/>
            <p:cNvSpPr/>
            <p:nvPr/>
          </p:nvSpPr>
          <p:spPr>
            <a:xfrm>
              <a:off x="531522" y="3799939"/>
              <a:ext cx="4291013" cy="911431"/>
            </a:xfrm>
            <a:prstGeom prst="rect">
              <a:avLst/>
            </a:prstGeom>
            <a:noFill/>
            <a:ln w="9525">
              <a:noFill/>
            </a:ln>
          </p:spPr>
          <p:txBody>
            <a:bodyPr>
              <a:spAutoFit/>
            </a:bodyPr>
            <a:lstStyle/>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r>
                <a:rPr lang="ru-RU" altLang="ru-RU" sz="1200" b="1" i="1" dirty="0" err="1">
                  <a:solidFill>
                    <a:srgbClr val="000000"/>
                  </a:solidFill>
                  <a:latin typeface="Times New Roman" panose="02020603050405020304" pitchFamily="18" charset="0"/>
                  <a:ea typeface="Times New Roman" panose="02020603050405020304" pitchFamily="18" charset="0"/>
                </a:rPr>
                <a:t>Байланыстар</a:t>
              </a:r>
              <a:r>
                <a:rPr lang="ru-RU" altLang="ru-RU" sz="1200" b="1" i="1" dirty="0">
                  <a:solidFill>
                    <a:srgbClr val="000000"/>
                  </a:solidFill>
                  <a:latin typeface="Times New Roman" panose="02020603050405020304" pitchFamily="18" charset="0"/>
                  <a:ea typeface="Times New Roman" panose="02020603050405020304" pitchFamily="18" charset="0"/>
                </a:rPr>
                <a:t>:</a:t>
              </a:r>
            </a:p>
          </p:txBody>
        </p:sp>
      </p:grpSp>
      <p:sp>
        <p:nvSpPr>
          <p:cNvPr id="29" name="Прямоугольник 11"/>
          <p:cNvSpPr/>
          <p:nvPr/>
        </p:nvSpPr>
        <p:spPr>
          <a:xfrm>
            <a:off x="5017538" y="6400703"/>
            <a:ext cx="4781550" cy="400110"/>
          </a:xfrm>
          <a:prstGeom prst="rect">
            <a:avLst/>
          </a:prstGeom>
          <a:noFill/>
          <a:ln w="9525">
            <a:noFill/>
          </a:ln>
        </p:spPr>
        <p:txBody>
          <a:bodyPr>
            <a:spAutoFit/>
          </a:bodyPr>
          <a:lstStyle/>
          <a:p>
            <a:pPr algn="ctr" eaLnBrk="0" hangingPunct="0"/>
            <a:r>
              <a:rPr lang="ru-RU" altLang="en-US" sz="1000" b="1" i="1" dirty="0" err="1">
                <a:solidFill>
                  <a:srgbClr val="17375E"/>
                </a:solidFill>
                <a:latin typeface="Times New Roman" panose="02020603050405020304" pitchFamily="18" charset="0"/>
                <a:cs typeface="Times New Roman" panose="02020603050405020304" pitchFamily="18" charset="0"/>
              </a:rPr>
              <a:t>Ақпаратты</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пайдаланған</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кезде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Қазгидромет</a:t>
            </a:r>
            <a:r>
              <a:rPr lang="ru-RU" altLang="en-US" sz="1000" b="1" i="1" dirty="0">
                <a:solidFill>
                  <a:srgbClr val="17375E"/>
                </a:solidFill>
                <a:latin typeface="Times New Roman" panose="02020603050405020304" pitchFamily="18" charset="0"/>
                <a:cs typeface="Times New Roman" panose="02020603050405020304" pitchFamily="18" charset="0"/>
              </a:rPr>
              <a:t>" РМК-</a:t>
            </a:r>
            <a:r>
              <a:rPr lang="ru-RU" altLang="en-US" sz="1000" b="1" i="1" dirty="0" err="1">
                <a:solidFill>
                  <a:srgbClr val="17375E"/>
                </a:solidFill>
                <a:latin typeface="Times New Roman" panose="02020603050405020304" pitchFamily="18" charset="0"/>
                <a:cs typeface="Times New Roman" panose="02020603050405020304" pitchFamily="18" charset="0"/>
              </a:rPr>
              <a:t>ға</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сілтеме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жасау</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міндетті</a:t>
            </a:r>
            <a:endParaRPr lang="ru-RU" altLang="en-US" sz="1000" b="1" i="1" dirty="0">
              <a:solidFill>
                <a:srgbClr val="17375E"/>
              </a:solidFill>
              <a:latin typeface="Times New Roman" panose="02020603050405020304" pitchFamily="18" charset="0"/>
              <a:ea typeface="Times New Roman" panose="02020603050405020304" pitchFamily="18" charset="0"/>
            </a:endParaRPr>
          </a:p>
        </p:txBody>
      </p:sp>
      <p:sp>
        <p:nvSpPr>
          <p:cNvPr id="19" name="Прямоугольник 1"/>
          <p:cNvSpPr/>
          <p:nvPr/>
        </p:nvSpPr>
        <p:spPr>
          <a:xfrm>
            <a:off x="5044812" y="6113578"/>
            <a:ext cx="4521389" cy="307777"/>
          </a:xfrm>
          <a:prstGeom prst="rect">
            <a:avLst/>
          </a:prstGeom>
          <a:solidFill>
            <a:schemeClr val="bg1"/>
          </a:solidFill>
          <a:ln w="9525">
            <a:noFill/>
          </a:ln>
        </p:spPr>
        <p:txBody>
          <a:bodyPr wrap="square">
            <a:spAutoFit/>
          </a:bodyPr>
          <a:lstStyle/>
          <a:p>
            <a:pPr eaLnBrk="0" hangingPunct="0"/>
            <a:r>
              <a:rPr lang="ru-RU" altLang="ru-RU" sz="1400" b="1" i="1" dirty="0">
                <a:solidFill>
                  <a:srgbClr val="000000"/>
                </a:solidFill>
                <a:latin typeface="Calibri" panose="020F0502020204030204" pitchFamily="34" charset="0"/>
              </a:rPr>
              <a:t>  </a:t>
            </a:r>
            <a:r>
              <a:rPr lang="kk-KZ" altLang="ru-RU" sz="1200" b="1" i="1" dirty="0">
                <a:solidFill>
                  <a:srgbClr val="000000"/>
                </a:solidFill>
                <a:latin typeface="Times New Roman" panose="02020603050405020304" pitchFamily="18" charset="0"/>
                <a:cs typeface="Times New Roman" panose="02020603050405020304" pitchFamily="18" charset="0"/>
              </a:rPr>
              <a:t>Дайындаған</a:t>
            </a:r>
            <a:r>
              <a:rPr lang="en-US" altLang="ru-RU" sz="1200" b="1" i="1" dirty="0">
                <a:solidFill>
                  <a:srgbClr val="000000"/>
                </a:solidFill>
                <a:latin typeface="Times New Roman" panose="02020603050405020304" pitchFamily="18" charset="0"/>
                <a:cs typeface="Times New Roman" panose="02020603050405020304" pitchFamily="18" charset="0"/>
              </a:rPr>
              <a:t>:</a:t>
            </a:r>
            <a:r>
              <a:rPr lang="ru-RU" altLang="ru-RU" sz="1200" b="1" i="1" dirty="0">
                <a:solidFill>
                  <a:srgbClr val="000000"/>
                </a:solidFill>
                <a:latin typeface="Times New Roman" panose="02020603050405020304" pitchFamily="18" charset="0"/>
                <a:cs typeface="Times New Roman" panose="02020603050405020304" pitchFamily="18" charset="0"/>
              </a:rPr>
              <a:t> </a:t>
            </a:r>
            <a:r>
              <a:rPr lang="ru-RU" sz="1200" b="1" i="1" dirty="0" err="1">
                <a:latin typeface="Times New Roman" panose="02020603050405020304" pitchFamily="18" charset="0"/>
                <a:cs typeface="Times New Roman" panose="02020603050405020304" pitchFamily="18" charset="0"/>
              </a:rPr>
              <a:t>Қабдуалиева</a:t>
            </a:r>
            <a:r>
              <a:rPr lang="ru-RU" sz="1200" b="1" i="1" dirty="0">
                <a:latin typeface="Times New Roman" panose="02020603050405020304" pitchFamily="18" charset="0"/>
                <a:cs typeface="Times New Roman" panose="02020603050405020304" pitchFamily="18" charset="0"/>
              </a:rPr>
              <a:t> М.С.</a:t>
            </a:r>
            <a:endParaRPr lang="ru-RU" sz="1200" b="1" i="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endParaRPr>
          </a:p>
        </p:txBody>
      </p:sp>
      <p:graphicFrame>
        <p:nvGraphicFramePr>
          <p:cNvPr id="20" name="Таблица 19"/>
          <p:cNvGraphicFramePr/>
          <p:nvPr>
            <p:extLst>
              <p:ext uri="{D42A27DB-BD31-4B8C-83A1-F6EECF244321}">
                <p14:modId xmlns:p14="http://schemas.microsoft.com/office/powerpoint/2010/main" val="2205301285"/>
              </p:ext>
            </p:extLst>
          </p:nvPr>
        </p:nvGraphicFramePr>
        <p:xfrm>
          <a:off x="5276082" y="505311"/>
          <a:ext cx="4167505" cy="772416"/>
        </p:xfrm>
        <a:graphic>
          <a:graphicData uri="http://schemas.openxmlformats.org/drawingml/2006/table">
            <a:tbl>
              <a:tblPr/>
              <a:tblGrid>
                <a:gridCol w="1105309">
                  <a:extLst>
                    <a:ext uri="{9D8B030D-6E8A-4147-A177-3AD203B41FA5}">
                      <a16:colId xmlns:a16="http://schemas.microsoft.com/office/drawing/2014/main" val="20000"/>
                    </a:ext>
                  </a:extLst>
                </a:gridCol>
                <a:gridCol w="3062196">
                  <a:extLst>
                    <a:ext uri="{9D8B030D-6E8A-4147-A177-3AD203B41FA5}">
                      <a16:colId xmlns:a16="http://schemas.microsoft.com/office/drawing/2014/main" val="20001"/>
                    </a:ext>
                  </a:extLst>
                </a:gridCol>
              </a:tblGrid>
              <a:tr h="123335">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sz="1000" dirty="0">
                          <a:latin typeface="Times New Roman" panose="02020603050405020304" pitchFamily="18" charset="0"/>
                        </a:rPr>
                        <a:t>Р</a:t>
                      </a:r>
                      <a:endParaRPr lang="ru-RU" altLang="en-US" sz="1000" dirty="0">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Ластану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дәрежесін</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анықтау</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109680">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&lt; 0,1</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err="1">
                          <a:solidFill>
                            <a:srgbClr val="000000"/>
                          </a:solidFill>
                          <a:latin typeface="Times New Roman" panose="02020603050405020304" pitchFamily="18" charset="0"/>
                          <a:ea typeface="+mn-ea"/>
                          <a:cs typeface="+mn-cs"/>
                        </a:rPr>
                        <a:t>төмен</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95163">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0,1 ≤ Р &lt; 0,18</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err="1">
                          <a:solidFill>
                            <a:srgbClr val="000000"/>
                          </a:solidFill>
                          <a:latin typeface="Times New Roman" panose="02020603050405020304" pitchFamily="18" charset="0"/>
                        </a:rPr>
                        <a:t>көтеріңкі</a:t>
                      </a:r>
                      <a:endParaRPr lang="ru-RU" altLang="en-US"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114742">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0,18 ≤ Р &lt; 0,2</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err="1">
                          <a:solidFill>
                            <a:srgbClr val="000000"/>
                          </a:solidFill>
                          <a:latin typeface="Times New Roman" panose="02020603050405020304" pitchFamily="18" charset="0"/>
                        </a:rPr>
                        <a:t>жоғары</a:t>
                      </a:r>
                      <a:endParaRPr lang="ru-RU"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131251">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 0,2</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algn="ctr"/>
                      <a:r>
                        <a:rPr lang="kk-KZ" sz="1000" dirty="0">
                          <a:latin typeface="Times New Roman" panose="02020603050405020304" pitchFamily="18" charset="0"/>
                          <a:cs typeface="Times New Roman" panose="02020603050405020304" pitchFamily="18" charset="0"/>
                        </a:rPr>
                        <a:t>өте жоғары</a:t>
                      </a:r>
                      <a:endParaRPr lang="ru-RU" sz="1000" dirty="0">
                        <a:latin typeface="Times New Roman" panose="02020603050405020304" pitchFamily="18" charset="0"/>
                        <a:cs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32" name="Прямоугольник 31"/>
          <p:cNvSpPr/>
          <p:nvPr/>
        </p:nvSpPr>
        <p:spPr>
          <a:xfrm>
            <a:off x="302994" y="792056"/>
            <a:ext cx="1580497" cy="307777"/>
          </a:xfrm>
          <a:prstGeom prst="rect">
            <a:avLst/>
          </a:prstGeom>
          <a:noFill/>
        </p:spPr>
        <p:txBody>
          <a:bodyPr wrap="none">
            <a:spAutoFit/>
          </a:bodyPr>
          <a:lstStyle/>
          <a:p>
            <a:pPr indent="176213" algn="just">
              <a:spcAft>
                <a:spcPts val="0"/>
              </a:spcAft>
            </a:pPr>
            <a:r>
              <a:rPr lang="kk-KZ" sz="1400" dirty="0">
                <a:latin typeface="Times New Roman" panose="02020603050405020304" pitchFamily="18" charset="0"/>
                <a:cs typeface="Times New Roman" panose="02020603050405020304" pitchFamily="18" charset="0"/>
              </a:rPr>
              <a:t>Ұсыныстар жоқ</a:t>
            </a:r>
            <a:endParaRPr lang="ru-RU" sz="1400" dirty="0">
              <a:latin typeface="Times New Roman" panose="02020603050405020304" pitchFamily="18" charset="0"/>
              <a:cs typeface="Times New Roman" panose="02020603050405020304" pitchFamily="18" charset="0"/>
            </a:endParaRPr>
          </a:p>
        </p:txBody>
      </p:sp>
      <p:sp>
        <p:nvSpPr>
          <p:cNvPr id="30" name="Прямоугольник 29"/>
          <p:cNvSpPr/>
          <p:nvPr/>
        </p:nvSpPr>
        <p:spPr>
          <a:xfrm>
            <a:off x="4937125" y="1265658"/>
            <a:ext cx="4815488" cy="830997"/>
          </a:xfrm>
          <a:prstGeom prst="rect">
            <a:avLst/>
          </a:prstGeom>
          <a:noFill/>
          <a:ln w="9525">
            <a:noFill/>
          </a:ln>
        </p:spPr>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a:lstStyle>
          <a:p>
            <a:pPr algn="just"/>
            <a:r>
              <a:rPr lang="kk-KZ" altLang="ru-RU" sz="800" i="1" dirty="0">
                <a:solidFill>
                  <a:srgbClr val="000000"/>
                </a:solidFill>
                <a:latin typeface="Times New Roman" panose="02020603050405020304" pitchFamily="18" charset="0"/>
                <a:cs typeface="Times New Roman" panose="02020603050405020304" pitchFamily="18" charset="0"/>
              </a:rPr>
              <a:t>*Жалпы қала бойынша ауаның ластануының жалпыланған көрсеткішін есептеу және ЖМҚ дәрежесін анықтау "қолайсыз метеорологиялық жағдайлар туралы ақпаратты ұсыну ережесінде, осындай ақпараттың құрамы мен мазмұнына қойылатын талаптарда, оны жариялау және мүдделі тұлғаларға ұсыну тәртібінде"келтірілген нұсқауларға сәйкес жүргізіледі.</a:t>
            </a:r>
          </a:p>
          <a:p>
            <a:pPr algn="just"/>
            <a:r>
              <a:rPr lang="kk-KZ" altLang="ru-RU" sz="800" i="1" dirty="0">
                <a:solidFill>
                  <a:srgbClr val="000000"/>
                </a:solidFill>
                <a:latin typeface="Times New Roman" panose="02020603050405020304" pitchFamily="18" charset="0"/>
                <a:cs typeface="Times New Roman" panose="02020603050405020304" pitchFamily="18" charset="0"/>
              </a:rPr>
              <a:t>ҚР әрбір қаласы үшін "Р" параметрінің градациясы жеке болып табылады, көпжылдық деректер негізінде есептеледі.</a:t>
            </a:r>
            <a:endParaRPr lang="ru-RU" altLang="ru-RU" sz="800" i="1" dirty="0">
              <a:solidFill>
                <a:srgbClr val="000000"/>
              </a:solidFill>
              <a:latin typeface="Times New Roman" panose="02020603050405020304" pitchFamily="18" charset="0"/>
              <a:cs typeface="Times New Roman" panose="02020603050405020304" pitchFamily="18" charset="0"/>
            </a:endParaRPr>
          </a:p>
        </p:txBody>
      </p:sp>
      <p:sp>
        <p:nvSpPr>
          <p:cNvPr id="33" name="Прямоугольник 32"/>
          <p:cNvSpPr/>
          <p:nvPr/>
        </p:nvSpPr>
        <p:spPr>
          <a:xfrm>
            <a:off x="4962840" y="2004567"/>
            <a:ext cx="4774909" cy="369332"/>
          </a:xfrm>
          <a:prstGeom prst="rect">
            <a:avLst/>
          </a:prstGeom>
        </p:spPr>
        <p:txBody>
          <a:bodyPr wrap="square">
            <a:spAutoFit/>
          </a:bodyPr>
          <a:lstStyle/>
          <a:p>
            <a:pPr algn="ctr" eaLnBrk="0" hangingPunct="0"/>
            <a:r>
              <a:rPr lang="ru-RU" sz="1200" i="1" dirty="0" err="1">
                <a:latin typeface="Times New Roman" panose="02020603050405020304" pitchFamily="18" charset="0"/>
                <a:cs typeface="Times New Roman" panose="02020603050405020304" pitchFamily="18" charset="0"/>
              </a:rPr>
              <a:t>Әртүрлі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дәрежедегі</a:t>
            </a:r>
            <a:r>
              <a:rPr lang="ru-RU" sz="1200" i="1" dirty="0">
                <a:latin typeface="Times New Roman" panose="02020603050405020304" pitchFamily="18" charset="0"/>
                <a:cs typeface="Times New Roman" panose="02020603050405020304" pitchFamily="18" charset="0"/>
              </a:rPr>
              <a:t> ҚМЖ </a:t>
            </a:r>
            <a:r>
              <a:rPr lang="ru-RU" sz="1200" i="1" dirty="0" err="1">
                <a:latin typeface="Times New Roman" panose="02020603050405020304" pitchFamily="18" charset="0"/>
                <a:cs typeface="Times New Roman" panose="02020603050405020304" pitchFamily="18" charset="0"/>
              </a:rPr>
              <a:t>туралы</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ескертулерді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ұсыну</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шарттары</a:t>
            </a:r>
            <a:r>
              <a:rPr lang="ru-RU" dirty="0">
                <a:latin typeface="Times New Roman" panose="02020603050405020304" pitchFamily="18" charset="0"/>
                <a:cs typeface="Times New Roman" panose="02020603050405020304" pitchFamily="18" charset="0"/>
              </a:rPr>
              <a:t> </a:t>
            </a:r>
            <a:endParaRPr lang="ru-RU" altLang="ru-RU" dirty="0">
              <a:latin typeface="Times New Roman" panose="02020603050405020304" pitchFamily="18" charset="0"/>
              <a:cs typeface="Times New Roman" panose="02020603050405020304" pitchFamily="18" charset="0"/>
            </a:endParaRPr>
          </a:p>
        </p:txBody>
      </p:sp>
      <p:graphicFrame>
        <p:nvGraphicFramePr>
          <p:cNvPr id="34" name="Таблица 33"/>
          <p:cNvGraphicFramePr/>
          <p:nvPr>
            <p:extLst>
              <p:ext uri="{D42A27DB-BD31-4B8C-83A1-F6EECF244321}">
                <p14:modId xmlns:p14="http://schemas.microsoft.com/office/powerpoint/2010/main" val="291679981"/>
              </p:ext>
            </p:extLst>
          </p:nvPr>
        </p:nvGraphicFramePr>
        <p:xfrm>
          <a:off x="5056762" y="2348239"/>
          <a:ext cx="4606143" cy="2107132"/>
        </p:xfrm>
        <a:graphic>
          <a:graphicData uri="http://schemas.openxmlformats.org/drawingml/2006/table">
            <a:tbl>
              <a:tblPr/>
              <a:tblGrid>
                <a:gridCol w="848019">
                  <a:extLst>
                    <a:ext uri="{9D8B030D-6E8A-4147-A177-3AD203B41FA5}">
                      <a16:colId xmlns:a16="http://schemas.microsoft.com/office/drawing/2014/main" val="20000"/>
                    </a:ext>
                  </a:extLst>
                </a:gridCol>
                <a:gridCol w="3758124">
                  <a:extLst>
                    <a:ext uri="{9D8B030D-6E8A-4147-A177-3AD203B41FA5}">
                      <a16:colId xmlns:a16="http://schemas.microsoft.com/office/drawing/2014/main" val="20001"/>
                    </a:ext>
                  </a:extLst>
                </a:gridCol>
              </a:tblGrid>
              <a:tr h="287452">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a:solidFill>
                            <a:srgbClr val="000000"/>
                          </a:solidFill>
                          <a:latin typeface="Times New Roman" panose="02020603050405020304" pitchFamily="18" charset="0"/>
                        </a:rPr>
                        <a:t>ҚМЖ</a:t>
                      </a:r>
                    </a:p>
                    <a:p>
                      <a:pPr lvl="0" algn="ctr" eaLnBrk="1" fontAlgn="ctr" hangingPunct="1">
                        <a:buNone/>
                      </a:pPr>
                      <a:r>
                        <a:rPr lang="ru-RU" sz="1000" dirty="0" err="1">
                          <a:solidFill>
                            <a:srgbClr val="000000"/>
                          </a:solidFill>
                          <a:latin typeface="Times New Roman" panose="02020603050405020304" pitchFamily="18" charset="0"/>
                        </a:rPr>
                        <a:t>дәрежесі</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Ескерту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шарттары</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887932">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a:solidFill>
                            <a:srgbClr val="000000"/>
                          </a:solidFill>
                          <a:latin typeface="Times New Roman" panose="02020603050405020304" pitchFamily="18" charset="0"/>
                          <a:ea typeface="+mn-ea"/>
                          <a:cs typeface="+mn-cs"/>
                        </a:rPr>
                        <a:t>1 </a:t>
                      </a:r>
                      <a:r>
                        <a:rPr lang="ru-RU" sz="1000" b="0" i="0" u="none" kern="1200" baseline="0" dirty="0" err="1">
                          <a:solidFill>
                            <a:srgbClr val="000000"/>
                          </a:solidFill>
                          <a:latin typeface="Times New Roman" panose="02020603050405020304" pitchFamily="18" charset="0"/>
                          <a:ea typeface="+mn-ea"/>
                          <a:cs typeface="+mn-cs"/>
                        </a:rPr>
                        <a:t>дәреже</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жоғары дәрежені көрсетсе, сондай-ақ барлық немесе көптеген посттарда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1ПДК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&lt; 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latin typeface="Times New Roman" panose="02020603050405020304" pitchFamily="18" charset="0"/>
                          <a:cs typeface="Times New Roman" panose="02020603050405020304" pitchFamily="18" charset="0"/>
                        </a:rPr>
                        <a:t>немесе </a:t>
                      </a:r>
                      <a:r>
                        <a:rPr lang="ru-RU" sz="1000" dirty="0">
                          <a:latin typeface="Times New Roman" panose="02020603050405020304" pitchFamily="18" charset="0"/>
                          <a:cs typeface="Times New Roman" panose="02020603050405020304" pitchFamily="18" charset="0"/>
                        </a:rPr>
                        <a:t>СИ ≥ 3ПДКм.р. </a:t>
                      </a:r>
                      <a:r>
                        <a:rPr lang="kk-KZ" sz="1000" dirty="0">
                          <a:solidFill>
                            <a:schemeClr val="tx1"/>
                          </a:solidFill>
                          <a:latin typeface="Times New Roman" panose="02020603050405020304" pitchFamily="18" charset="0"/>
                        </a:rPr>
                        <a:t>шарты орындалса;</a:t>
                      </a:r>
                      <a:endParaRPr lang="ru-RU" sz="1000" kern="1200" baseline="-25000" dirty="0">
                        <a:solidFill>
                          <a:schemeClr val="tx1"/>
                        </a:solidFill>
                        <a:effectLst/>
                        <a:latin typeface="Times New Roman" panose="02020603050405020304" pitchFamily="18" charset="0"/>
                        <a:ea typeface="+mn-ea"/>
                        <a:cs typeface="Times New Roman" panose="02020603050405020304" pitchFamily="18" charset="0"/>
                      </a:endParaRPr>
                    </a:p>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tabLst/>
                        <a:defRPr/>
                      </a:pPr>
                      <a:r>
                        <a:rPr lang="kk-KZ" altLang="en-US" sz="1000" b="0" i="0" u="none" kern="1200" baseline="0" dirty="0">
                          <a:solidFill>
                            <a:schemeClr val="tx1"/>
                          </a:solidFill>
                          <a:latin typeface="Times New Roman" panose="02020603050405020304" pitchFamily="18" charset="0"/>
                          <a:ea typeface="+mn-ea"/>
                          <a:cs typeface="+mn-cs"/>
                        </a:rPr>
                        <a:t>Егер "</a:t>
                      </a:r>
                      <a:r>
                        <a:rPr lang="en-US" altLang="en-US" sz="1000" b="0" i="0" u="none" kern="1200" baseline="0" dirty="0">
                          <a:solidFill>
                            <a:schemeClr val="tx1"/>
                          </a:solidFill>
                          <a:latin typeface="Times New Roman" panose="02020603050405020304" pitchFamily="18" charset="0"/>
                          <a:ea typeface="+mn-ea"/>
                          <a:cs typeface="+mn-cs"/>
                        </a:rPr>
                        <a:t>P" </a:t>
                      </a:r>
                      <a:r>
                        <a:rPr lang="kk-KZ" altLang="en-US" sz="1000" b="0" i="0" u="none" kern="1200" baseline="0" dirty="0">
                          <a:solidFill>
                            <a:schemeClr val="tx1"/>
                          </a:solidFill>
                          <a:latin typeface="Times New Roman" panose="02020603050405020304" pitchFamily="18" charset="0"/>
                          <a:ea typeface="+mn-ea"/>
                          <a:cs typeface="+mn-cs"/>
                        </a:rPr>
                        <a:t>параметрі өте жоғары дәрежеде болса, бірақ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 </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a:solidFill>
                            <a:srgbClr val="000000"/>
                          </a:solidFill>
                          <a:latin typeface="Times New Roman" panose="02020603050405020304" pitchFamily="18" charset="0"/>
                        </a:rPr>
                        <a:t>2 </a:t>
                      </a:r>
                      <a:r>
                        <a:rPr lang="ru-RU" sz="1000" dirty="0" err="1">
                          <a:solidFill>
                            <a:srgbClr val="000000"/>
                          </a:solidFill>
                          <a:latin typeface="Times New Roman" panose="02020603050405020304" pitchFamily="18" charset="0"/>
                        </a:rPr>
                        <a:t>дәреже</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3</a:t>
                      </a:r>
                      <a:r>
                        <a:rPr lang="kk-KZ" sz="1000" baseline="0" dirty="0">
                          <a:solidFill>
                            <a:srgbClr val="000000"/>
                          </a:solidFill>
                          <a:latin typeface="Times New Roman" panose="02020603050405020304" pitchFamily="18" charset="0"/>
                        </a:rPr>
                        <a:t> дәреже</a:t>
                      </a:r>
                      <a:endParaRPr lang="ru-RU"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екі күн қатарынан немесе одан да көп уақыт ішінде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5ПДК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sp>
        <p:nvSpPr>
          <p:cNvPr id="35" name="TextBox 34"/>
          <p:cNvSpPr txBox="1"/>
          <p:nvPr/>
        </p:nvSpPr>
        <p:spPr>
          <a:xfrm>
            <a:off x="4962840" y="4418342"/>
            <a:ext cx="4824411" cy="338554"/>
          </a:xfrm>
          <a:prstGeom prst="rect">
            <a:avLst/>
          </a:prstGeom>
          <a:noFill/>
        </p:spPr>
        <p:txBody>
          <a:bodyPr wrap="square" rtlCol="0">
            <a:spAutoFit/>
          </a:bodyPr>
          <a:lstStyle/>
          <a:p>
            <a:pPr lvl="0" algn="just"/>
            <a:r>
              <a:rPr lang="kk-KZ" sz="800" i="1" dirty="0">
                <a:latin typeface="Times New Roman" panose="02020603050405020304" pitchFamily="18" charset="0"/>
              </a:rPr>
              <a:t>*Ағымдағы және болжамды синоптикалық жағдай және қолайсыз метеорологиялық жағдайлар кешені атмосферада ластаушы заттардың одан әрі жиналуына ықпал етеді</a:t>
            </a:r>
            <a:endParaRPr lang="ru-RU" dirty="0"/>
          </a:p>
        </p:txBody>
      </p:sp>
    </p:spTree>
    <p:extLst>
      <p:ext uri="{BB962C8B-B14F-4D97-AF65-F5344CB8AC3E}">
        <p14:creationId xmlns:p14="http://schemas.microsoft.com/office/powerpoint/2010/main" val="334028445"/>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17417</TotalTime>
  <Words>606</Words>
  <Application>Microsoft Office PowerPoint</Application>
  <PresentationFormat>Лист A4 (210x297 мм)</PresentationFormat>
  <Paragraphs>102</Paragraphs>
  <Slides>2</Slides>
  <Notes>1</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2</vt:i4>
      </vt:variant>
    </vt:vector>
  </HeadingPairs>
  <TitlesOfParts>
    <vt:vector size="6" baseType="lpstr">
      <vt:lpstr>Arial</vt:lpstr>
      <vt:lpstr>Calibri</vt:lpstr>
      <vt:lpstr>Times New Roman</vt:lpstr>
      <vt:lpstr>Тема Office</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Ольга Корнюхова</dc:creator>
  <cp:lastModifiedBy>Moldir Kabdualieva</cp:lastModifiedBy>
  <cp:revision>2856</cp:revision>
  <cp:lastPrinted>2022-05-31T05:49:59Z</cp:lastPrinted>
  <dcterms:created xsi:type="dcterms:W3CDTF">2018-03-27T06:03:00Z</dcterms:created>
  <dcterms:modified xsi:type="dcterms:W3CDTF">2022-10-08T08:15:33Z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1049-11.2.0.9144</vt:lpwstr>
  </property>
</Properties>
</file>