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97407"/>
    <a:srgbClr val="FA84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E990D51-887F-4FA8-89AD-3F7998DC51CF}" v="2" dt="2022-10-08T07:47:55.428"/>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86" d="100"/>
          <a:sy n="86" d="100"/>
        </p:scale>
        <p:origin x="1656" y="58"/>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EE990D51-887F-4FA8-89AD-3F7998DC51CF}"/>
    <pc:docChg chg="undo custSel modSld">
      <pc:chgData name="Moldir Kabdualieva" userId="df42278df007c026" providerId="LiveId" clId="{EE990D51-887F-4FA8-89AD-3F7998DC51CF}" dt="2022-10-08T07:48:29.275" v="57" actId="20577"/>
      <pc:docMkLst>
        <pc:docMk/>
      </pc:docMkLst>
      <pc:sldChg chg="modSp mod">
        <pc:chgData name="Moldir Kabdualieva" userId="df42278df007c026" providerId="LiveId" clId="{EE990D51-887F-4FA8-89AD-3F7998DC51CF}" dt="2022-10-08T07:44:15.551" v="42"/>
        <pc:sldMkLst>
          <pc:docMk/>
          <pc:sldMk cId="0" sldId="261"/>
        </pc:sldMkLst>
        <pc:spChg chg="mod">
          <ac:chgData name="Moldir Kabdualieva" userId="df42278df007c026" providerId="LiveId" clId="{EE990D51-887F-4FA8-89AD-3F7998DC51CF}" dt="2022-10-08T07:41:29.329" v="40" actId="20577"/>
          <ac:spMkLst>
            <pc:docMk/>
            <pc:sldMk cId="0" sldId="261"/>
            <ac:spMk id="14" creationId="{00000000-0000-0000-0000-000000000000}"/>
          </ac:spMkLst>
        </pc:spChg>
        <pc:graphicFrameChg chg="mod modGraphic">
          <ac:chgData name="Moldir Kabdualieva" userId="df42278df007c026" providerId="LiveId" clId="{EE990D51-887F-4FA8-89AD-3F7998DC51CF}" dt="2022-10-08T07:44:15.551" v="42"/>
          <ac:graphicFrameMkLst>
            <pc:docMk/>
            <pc:sldMk cId="0" sldId="261"/>
            <ac:graphicFrameMk id="23" creationId="{94CC0974-E1E4-47F3-9A8B-49A879A3B96B}"/>
          </ac:graphicFrameMkLst>
        </pc:graphicFrameChg>
      </pc:sldChg>
      <pc:sldChg chg="addSp delSp modSp mod">
        <pc:chgData name="Moldir Kabdualieva" userId="df42278df007c026" providerId="LiveId" clId="{EE990D51-887F-4FA8-89AD-3F7998DC51CF}" dt="2022-10-08T07:48:29.275" v="57" actId="20577"/>
        <pc:sldMkLst>
          <pc:docMk/>
          <pc:sldMk cId="334028445" sldId="265"/>
        </pc:sldMkLst>
        <pc:spChg chg="del">
          <ac:chgData name="Moldir Kabdualieva" userId="df42278df007c026" providerId="LiveId" clId="{EE990D51-887F-4FA8-89AD-3F7998DC51CF}" dt="2022-10-08T07:47:50.649" v="43" actId="478"/>
          <ac:spMkLst>
            <pc:docMk/>
            <pc:sldMk cId="334028445" sldId="265"/>
            <ac:spMk id="2" creationId="{00000000-0000-0000-0000-000000000000}"/>
          </ac:spMkLst>
        </pc:spChg>
        <pc:spChg chg="add mod">
          <ac:chgData name="Moldir Kabdualieva" userId="df42278df007c026" providerId="LiveId" clId="{EE990D51-887F-4FA8-89AD-3F7998DC51CF}" dt="2022-10-08T07:48:21.694" v="55" actId="14100"/>
          <ac:spMkLst>
            <pc:docMk/>
            <pc:sldMk cId="334028445" sldId="265"/>
            <ac:spMk id="3" creationId="{696CB159-8611-0AEE-93B5-AA0F42474192}"/>
          </ac:spMkLst>
        </pc:spChg>
        <pc:spChg chg="mod">
          <ac:chgData name="Moldir Kabdualieva" userId="df42278df007c026" providerId="LiveId" clId="{EE990D51-887F-4FA8-89AD-3F7998DC51CF}" dt="2022-10-08T07:48:29.275" v="57"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452476426"/>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en-US" altLang="x-none" sz="1200" b="1" i="1" dirty="0">
                          <a:solidFill>
                            <a:srgbClr val="002060"/>
                          </a:solidFill>
                          <a:latin typeface="Times New Roman" panose="02020603050405020304" pitchFamily="18" charset="0"/>
                          <a:cs typeface="Times New Roman" panose="02020603050405020304" pitchFamily="18" charset="0"/>
                        </a:rPr>
                        <a:t> </a:t>
                      </a:r>
                      <a:r>
                        <a:rPr lang="ru-RU" altLang="x-none" sz="1200" b="1" i="1" dirty="0" err="1">
                          <a:solidFill>
                            <a:srgbClr val="002060"/>
                          </a:solidFill>
                          <a:latin typeface="Times New Roman" panose="02020603050405020304" pitchFamily="18" charset="0"/>
                          <a:cs typeface="Times New Roman" panose="02020603050405020304" pitchFamily="18" charset="0"/>
                        </a:rPr>
                        <a:t>Ақтөбе</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527340421"/>
              </p:ext>
            </p:extLst>
          </p:nvPr>
        </p:nvGraphicFramePr>
        <p:xfrm>
          <a:off x="307975" y="2636528"/>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28827">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№281 КҮНДЕЛІКТІ БЮЛЛЕТЕНЬ</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Ақтөбе</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08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953000" y="114300"/>
            <a:ext cx="4808538" cy="2123658"/>
          </a:xfrm>
          <a:prstGeom prst="rect">
            <a:avLst/>
          </a:prstGeom>
        </p:spPr>
        <p:txBody>
          <a:bodyPr wrap="square">
            <a:spAutoFit/>
          </a:bodyPr>
          <a:lstStyle/>
          <a:p>
            <a:pPr lvl="0" algn="ctr"/>
            <a:r>
              <a:rPr lang="ru-RU" altLang="ru-RU" sz="1200" b="1" dirty="0" err="1">
                <a:latin typeface="Times New Roman" pitchFamily="18" charset="0"/>
                <a:cs typeface="Times New Roman" pitchFamily="18" charset="0"/>
              </a:rPr>
              <a:t>Ақтөбе</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қаласы</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бойынша</a:t>
            </a:r>
            <a:endParaRPr lang="ru-RU" altLang="ru-RU" sz="1200" b="1" dirty="0">
              <a:latin typeface="Times New Roman" pitchFamily="18" charset="0"/>
              <a:cs typeface="Times New Roman" pitchFamily="18" charset="0"/>
            </a:endParaRPr>
          </a:p>
          <a:p>
            <a:pPr lvl="0" algn="ctr"/>
            <a:r>
              <a:rPr lang="kk-KZ" altLang="ru-RU" sz="1200" b="1" dirty="0">
                <a:latin typeface="Times New Roman" pitchFamily="18" charset="0"/>
                <a:cs typeface="Times New Roman" pitchFamily="18" charset="0"/>
              </a:rPr>
              <a:t>09 қазанға арналған ауа-райы болжамы</a:t>
            </a:r>
            <a:endParaRPr lang="ru-RU" altLang="ru-RU" sz="1200" b="1" dirty="0">
              <a:latin typeface="Times New Roman" pitchFamily="18" charset="0"/>
              <a:cs typeface="Times New Roman" pitchFamily="18" charset="0"/>
            </a:endParaRPr>
          </a:p>
          <a:p>
            <a:pPr lvl="0" algn="ctr"/>
            <a:r>
              <a:rPr lang="ru-RU" altLang="ru-RU" sz="1200" b="1" dirty="0">
                <a:solidFill>
                  <a:srgbClr val="000000"/>
                </a:solidFill>
                <a:latin typeface="Times New Roman" pitchFamily="18" charset="0"/>
                <a:cs typeface="Times New Roman" pitchFamily="18" charset="0"/>
              </a:rPr>
              <a:t>2022 </a:t>
            </a:r>
            <a:r>
              <a:rPr lang="ru-RU" altLang="ru-RU" sz="1200" b="1" dirty="0" err="1">
                <a:solidFill>
                  <a:srgbClr val="000000"/>
                </a:solidFill>
                <a:latin typeface="Times New Roman" pitchFamily="18" charset="0"/>
                <a:cs typeface="Times New Roman" pitchFamily="18" charset="0"/>
              </a:rPr>
              <a:t>жылғы</a:t>
            </a:r>
            <a:r>
              <a:rPr lang="ru-RU" altLang="ru-RU" sz="1200" b="1" dirty="0">
                <a:solidFill>
                  <a:srgbClr val="000000"/>
                </a:solidFill>
                <a:latin typeface="Times New Roman" pitchFamily="18" charset="0"/>
                <a:cs typeface="Times New Roman" pitchFamily="18" charset="0"/>
              </a:rPr>
              <a:t> 08 </a:t>
            </a:r>
            <a:r>
              <a:rPr lang="kk-KZ" altLang="ru-RU" sz="1200" b="1" dirty="0">
                <a:solidFill>
                  <a:srgbClr val="000000"/>
                </a:solidFill>
                <a:latin typeface="Times New Roman" pitchFamily="18" charset="0"/>
                <a:cs typeface="Times New Roman" pitchFamily="18" charset="0"/>
              </a:rPr>
              <a:t>қазан </a:t>
            </a:r>
            <a:r>
              <a:rPr lang="ru-RU" altLang="ru-RU" sz="1200" b="1" dirty="0" err="1">
                <a:solidFill>
                  <a:srgbClr val="000000"/>
                </a:solidFill>
                <a:latin typeface="Times New Roman" pitchFamily="18" charset="0"/>
                <a:cs typeface="Times New Roman" pitchFamily="18" charset="0"/>
              </a:rPr>
              <a:t>сағ.</a:t>
            </a:r>
            <a:r>
              <a:rPr lang="ru-RU" altLang="ru-RU" sz="1200" b="1" dirty="0">
                <a:solidFill>
                  <a:srgbClr val="000000"/>
                </a:solidFill>
                <a:latin typeface="Times New Roman" pitchFamily="18" charset="0"/>
                <a:cs typeface="Times New Roman" pitchFamily="18" charset="0"/>
              </a:rPr>
              <a:t> 20-дан 09 </a:t>
            </a:r>
            <a:r>
              <a:rPr lang="ru-RU" altLang="ru-RU" sz="1200" b="1" dirty="0" err="1">
                <a:solidFill>
                  <a:srgbClr val="000000"/>
                </a:solidFill>
                <a:latin typeface="Times New Roman" pitchFamily="18" charset="0"/>
                <a:cs typeface="Times New Roman" pitchFamily="18" charset="0"/>
              </a:rPr>
              <a:t>қазан</a:t>
            </a:r>
            <a:r>
              <a:rPr lang="kk-KZ" altLang="ru-RU" sz="1200" b="1" dirty="0">
                <a:latin typeface="Times New Roman" pitchFamily="18" charset="0"/>
                <a:cs typeface="Times New Roman" pitchFamily="18" charset="0"/>
              </a:rPr>
              <a:t> </a:t>
            </a:r>
            <a:r>
              <a:rPr lang="ru-RU" altLang="ru-RU" sz="1200" b="1" dirty="0" err="1">
                <a:solidFill>
                  <a:srgbClr val="000000"/>
                </a:solidFill>
                <a:latin typeface="Times New Roman" pitchFamily="18" charset="0"/>
                <a:cs typeface="Times New Roman" pitchFamily="18" charset="0"/>
              </a:rPr>
              <a:t>сағ.</a:t>
            </a:r>
            <a:r>
              <a:rPr lang="ru-RU" altLang="ru-RU" sz="1200" b="1" dirty="0">
                <a:solidFill>
                  <a:srgbClr val="000000"/>
                </a:solidFill>
                <a:latin typeface="Times New Roman" pitchFamily="18" charset="0"/>
                <a:cs typeface="Times New Roman" pitchFamily="18" charset="0"/>
              </a:rPr>
              <a:t> 20-ға </a:t>
            </a:r>
            <a:r>
              <a:rPr lang="ru-RU" altLang="ru-RU" sz="1200" b="1" dirty="0" err="1">
                <a:solidFill>
                  <a:srgbClr val="000000"/>
                </a:solidFill>
                <a:latin typeface="Times New Roman" pitchFamily="18" charset="0"/>
                <a:cs typeface="Times New Roman" pitchFamily="18" charset="0"/>
              </a:rPr>
              <a:t>дейін</a:t>
            </a:r>
            <a:endParaRPr lang="ru-RU" altLang="ru-RU" sz="1200" b="1" dirty="0">
              <a:solidFill>
                <a:srgbClr val="000000"/>
              </a:solidFill>
              <a:latin typeface="Times New Roman" pitchFamily="18" charset="0"/>
              <a:cs typeface="Times New Roman" pitchFamily="18" charset="0"/>
              <a:sym typeface="+mn-ea"/>
            </a:endParaRPr>
          </a:p>
          <a:p>
            <a:pPr lvl="0" algn="just"/>
            <a:r>
              <a:rPr lang="kk-KZ" sz="1200" dirty="0">
                <a:latin typeface="Times New Roman" pitchFamily="18" charset="0"/>
                <a:cs typeface="Times New Roman" pitchFamily="18" charset="0"/>
              </a:rPr>
              <a:t>Көшпелі бұлтты, жауын-шашынсыз. </a:t>
            </a:r>
            <a:r>
              <a:rPr lang="kk-KZ" sz="1200">
                <a:latin typeface="Times New Roman" pitchFamily="18" charset="0"/>
                <a:cs typeface="Times New Roman" pitchFamily="18" charset="0"/>
              </a:rPr>
              <a:t>Түнде және таңертең тұман түседі. Батыстан</a:t>
            </a:r>
            <a:r>
              <a:rPr lang="kk-KZ" sz="1200" dirty="0">
                <a:latin typeface="Times New Roman" pitchFamily="18" charset="0"/>
                <a:cs typeface="Times New Roman" pitchFamily="18" charset="0"/>
              </a:rPr>
              <a:t>, солтүстік-батыстан жел соғады, күші 2-7 м/с. Ауа температурасы түнде 0-2, күндіз 15-17 градус жылы болады. </a:t>
            </a:r>
          </a:p>
          <a:p>
            <a:pPr lvl="0" algn="ctr"/>
            <a:r>
              <a:rPr lang="kk-KZ" sz="1200" b="1" dirty="0">
                <a:solidFill>
                  <a:srgbClr val="000000"/>
                </a:solidFill>
                <a:latin typeface="Times New Roman" pitchFamily="18" charset="0"/>
                <a:cs typeface="Times New Roman" pitchFamily="18" charset="0"/>
              </a:rPr>
              <a:t>10 қазанға</a:t>
            </a:r>
            <a:endParaRPr lang="ru-RU" sz="1200" b="1" dirty="0">
              <a:solidFill>
                <a:srgbClr val="000000"/>
              </a:solidFill>
              <a:latin typeface="Times New Roman" pitchFamily="18" charset="0"/>
              <a:cs typeface="Times New Roman" pitchFamily="18" charset="0"/>
            </a:endParaRPr>
          </a:p>
          <a:p>
            <a:pPr lvl="0" algn="ctr"/>
            <a:r>
              <a:rPr lang="ru-RU" sz="1200" b="1" dirty="0">
                <a:solidFill>
                  <a:srgbClr val="000000"/>
                </a:solidFill>
                <a:latin typeface="Times New Roman" pitchFamily="18" charset="0"/>
                <a:cs typeface="Times New Roman" pitchFamily="18" charset="0"/>
              </a:rPr>
              <a:t>2022 ж. </a:t>
            </a:r>
            <a:r>
              <a:rPr lang="kk-KZ" sz="1200" b="1" dirty="0">
                <a:solidFill>
                  <a:srgbClr val="000000"/>
                </a:solidFill>
                <a:latin typeface="Times New Roman" pitchFamily="18" charset="0"/>
                <a:cs typeface="Times New Roman" pitchFamily="18" charset="0"/>
              </a:rPr>
              <a:t>09 қазан </a:t>
            </a:r>
            <a:r>
              <a:rPr lang="ru-RU" sz="1200" b="1" dirty="0" err="1">
                <a:solidFill>
                  <a:srgbClr val="000000"/>
                </a:solidFill>
                <a:latin typeface="Times New Roman" pitchFamily="18" charset="0"/>
                <a:cs typeface="Times New Roman" pitchFamily="18" charset="0"/>
              </a:rPr>
              <a:t>сағ.</a:t>
            </a:r>
            <a:r>
              <a:rPr lang="ru-RU" sz="1200" b="1" dirty="0">
                <a:solidFill>
                  <a:srgbClr val="000000"/>
                </a:solidFill>
                <a:latin typeface="Times New Roman" pitchFamily="18" charset="0"/>
                <a:cs typeface="Times New Roman" pitchFamily="18" charset="0"/>
              </a:rPr>
              <a:t> 20-дан </a:t>
            </a:r>
            <a:r>
              <a:rPr lang="ru-RU" sz="1200" b="1" dirty="0" err="1">
                <a:solidFill>
                  <a:srgbClr val="000000"/>
                </a:solidFill>
                <a:latin typeface="Times New Roman" pitchFamily="18" charset="0"/>
                <a:cs typeface="Times New Roman" pitchFamily="18" charset="0"/>
              </a:rPr>
              <a:t>бастап</a:t>
            </a:r>
            <a:r>
              <a:rPr lang="ru-RU" sz="1200" b="1" dirty="0">
                <a:solidFill>
                  <a:srgbClr val="000000"/>
                </a:solidFill>
                <a:latin typeface="Times New Roman" pitchFamily="18" charset="0"/>
                <a:cs typeface="Times New Roman" pitchFamily="18" charset="0"/>
              </a:rPr>
              <a:t> 10 </a:t>
            </a:r>
            <a:r>
              <a:rPr lang="ru-RU" sz="1200" b="1" dirty="0" err="1">
                <a:solidFill>
                  <a:srgbClr val="000000"/>
                </a:solidFill>
                <a:latin typeface="Times New Roman" pitchFamily="18" charset="0"/>
                <a:cs typeface="Times New Roman" pitchFamily="18" charset="0"/>
              </a:rPr>
              <a:t>қазан</a:t>
            </a:r>
            <a:r>
              <a:rPr lang="ru-RU" sz="1200" b="1" dirty="0">
                <a:solidFill>
                  <a:srgbClr val="000000"/>
                </a:solidFill>
                <a:latin typeface="Times New Roman" pitchFamily="18" charset="0"/>
                <a:cs typeface="Times New Roman" pitchFamily="18" charset="0"/>
              </a:rPr>
              <a:t> </a:t>
            </a:r>
            <a:r>
              <a:rPr lang="ru-RU" sz="1200" b="1" dirty="0" err="1">
                <a:solidFill>
                  <a:srgbClr val="000000"/>
                </a:solidFill>
                <a:latin typeface="Times New Roman" pitchFamily="18" charset="0"/>
                <a:cs typeface="Times New Roman" pitchFamily="18" charset="0"/>
              </a:rPr>
              <a:t>сағ</a:t>
            </a:r>
            <a:r>
              <a:rPr lang="ru-RU" sz="1200" b="1" dirty="0">
                <a:solidFill>
                  <a:srgbClr val="000000"/>
                </a:solidFill>
                <a:latin typeface="Times New Roman" pitchFamily="18" charset="0"/>
                <a:cs typeface="Times New Roman" pitchFamily="18" charset="0"/>
              </a:rPr>
              <a:t>. 08-ге </a:t>
            </a:r>
            <a:r>
              <a:rPr lang="ru-RU" sz="1200" b="1" dirty="0" err="1">
                <a:solidFill>
                  <a:srgbClr val="000000"/>
                </a:solidFill>
                <a:latin typeface="Times New Roman" pitchFamily="18" charset="0"/>
                <a:cs typeface="Times New Roman" pitchFamily="18" charset="0"/>
              </a:rPr>
              <a:t>дейін</a:t>
            </a:r>
            <a:endParaRPr lang="ru-RU" sz="1200" b="1" dirty="0">
              <a:solidFill>
                <a:srgbClr val="000000"/>
              </a:solidFill>
              <a:latin typeface="Times New Roman" pitchFamily="18" charset="0"/>
              <a:cs typeface="Times New Roman" pitchFamily="18" charset="0"/>
            </a:endParaRPr>
          </a:p>
          <a:p>
            <a:pPr lvl="0" algn="just"/>
            <a:r>
              <a:rPr lang="kk-KZ" sz="1200" dirty="0">
                <a:latin typeface="Times New Roman" pitchFamily="18" charset="0"/>
                <a:cs typeface="Times New Roman" pitchFamily="18" charset="0"/>
              </a:rPr>
              <a:t>Көшпелі бұлтты, жауын-шашынсыз, тұман түседі. Солтүстік-батыстан, батыстан жел соғады, күші 3-8 м/с. Ауа температурасы 1-3 градус жылы болады.</a:t>
            </a:r>
            <a:r>
              <a:rPr lang="ru-RU" sz="1200" dirty="0">
                <a:latin typeface="Times New Roman" pitchFamily="18" charset="0"/>
                <a:cs typeface="Times New Roman" pitchFamily="18" charset="0"/>
              </a:rPr>
              <a:t> </a:t>
            </a:r>
            <a:r>
              <a:rPr lang="ru-RU" sz="1200" dirty="0">
                <a:solidFill>
                  <a:srgbClr val="000000"/>
                </a:solidFill>
                <a:latin typeface="Times New Roman" pitchFamily="18" charset="0"/>
                <a:cs typeface="Times New Roman" pitchFamily="18" charset="0"/>
                <a:sym typeface="+mn-ea"/>
              </a:rPr>
              <a:t> </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295785706"/>
              </p:ext>
            </p:extLst>
          </p:nvPr>
        </p:nvGraphicFramePr>
        <p:xfrm>
          <a:off x="5037031" y="4349422"/>
          <a:ext cx="4667576" cy="210312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75722">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23498">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594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59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29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359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1325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35947">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108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5947">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177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5947">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1" y="3848551"/>
            <a:ext cx="482441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08 </a:t>
            </a:r>
            <a:r>
              <a:rPr lang="ru-RU" altLang="ru-RU" sz="1200" b="1" dirty="0" err="1">
                <a:latin typeface="Times New Roman" panose="02020603050405020304" pitchFamily="18" charset="0"/>
                <a:cs typeface="Times New Roman" panose="02020603050405020304" pitchFamily="18" charset="0"/>
              </a:rPr>
              <a:t>қазанға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Ақтөбе</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4953000" y="2285992"/>
            <a:ext cx="4786346" cy="1015663"/>
          </a:xfrm>
          <a:prstGeom prst="rect">
            <a:avLst/>
          </a:prstGeom>
          <a:solidFill>
            <a:schemeClr val="accent6">
              <a:lumMod val="75000"/>
            </a:schemeClr>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r>
              <a:rPr lang="ru-RU" sz="1200" dirty="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жылғы</a:t>
            </a:r>
            <a:r>
              <a:rPr lang="ru-RU" sz="1200" dirty="0">
                <a:solidFill>
                  <a:schemeClr val="tx1"/>
                </a:solidFill>
                <a:latin typeface="Times New Roman" panose="02020603050405020304" pitchFamily="18" charset="0"/>
                <a:cs typeface="Times New Roman" panose="02020603050405020304" pitchFamily="18" charset="0"/>
              </a:rPr>
              <a:t> 09 </a:t>
            </a:r>
            <a:r>
              <a:rPr lang="ru-RU" sz="1200" dirty="0" err="1">
                <a:solidFill>
                  <a:schemeClr val="tx1"/>
                </a:solidFill>
                <a:latin typeface="Times New Roman" panose="02020603050405020304" pitchFamily="18" charset="0"/>
                <a:cs typeface="Times New Roman" panose="02020603050405020304" pitchFamily="18" charset="0"/>
              </a:rPr>
              <a:t>қазан</a:t>
            </a:r>
            <a:r>
              <a:rPr lang="ru-RU" sz="1200" dirty="0">
                <a:solidFill>
                  <a:schemeClr val="tx1"/>
                </a:solidFill>
                <a:latin typeface="Times New Roman" panose="02020603050405020304" pitchFamily="18" charset="0"/>
                <a:cs typeface="Times New Roman" panose="02020603050405020304" pitchFamily="18" charset="0"/>
              </a:rPr>
              <a:t>, 10 </a:t>
            </a:r>
            <a:r>
              <a:rPr lang="ru-RU" sz="1200" dirty="0" err="1">
                <a:solidFill>
                  <a:schemeClr val="tx1"/>
                </a:solidFill>
                <a:latin typeface="Times New Roman" panose="02020603050405020304" pitchFamily="18" charset="0"/>
                <a:cs typeface="Times New Roman" panose="02020603050405020304" pitchFamily="18" charset="0"/>
              </a:rPr>
              <a:t>қазанда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түнде</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kk-KZ" sz="1200" b="1" dirty="0">
                <a:solidFill>
                  <a:schemeClr val="tx1"/>
                </a:solidFill>
                <a:latin typeface="Times New Roman" panose="02020603050405020304" pitchFamily="18" charset="0"/>
                <a:cs typeface="Times New Roman" panose="02020603050405020304" pitchFamily="18" charset="0"/>
              </a:rPr>
              <a:t>жиналуына </a:t>
            </a:r>
            <a:r>
              <a:rPr lang="ru-RU" sz="1200" dirty="0" err="1">
                <a:solidFill>
                  <a:schemeClr val="tx1"/>
                </a:solidFill>
                <a:latin typeface="Times New Roman" panose="02020603050405020304" pitchFamily="18" charset="0"/>
                <a:cs typeface="Times New Roman" panose="02020603050405020304" pitchFamily="18" charset="0"/>
              </a:rPr>
              <a:t>ықпал етеді</a:t>
            </a:r>
            <a:r>
              <a:rPr lang="ru-RU" sz="1200" dirty="0">
                <a:solidFill>
                  <a:schemeClr val="tx1"/>
                </a:solidFill>
                <a:latin typeface="Times New Roman" panose="02020603050405020304" pitchFamily="18" charset="0"/>
                <a:cs typeface="Times New Roman" panose="02020603050405020304" pitchFamily="18" charset="0"/>
              </a:rPr>
              <a:t>. </a:t>
            </a:r>
          </a:p>
          <a:p>
            <a:pPr indent="185738" algn="just"/>
            <a:r>
              <a:rPr lang="ru-RU" sz="1200" dirty="0">
                <a:solidFill>
                  <a:schemeClr val="tx1"/>
                </a:solidFill>
                <a:latin typeface="Times New Roman" panose="02020603050405020304" pitchFamily="18" charset="0"/>
                <a:cs typeface="Times New Roman" panose="02020603050405020304" pitchFamily="18" charset="0"/>
              </a:rPr>
              <a:t>Жалпы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kk-KZ" sz="1200" dirty="0">
                <a:solidFill>
                  <a:schemeClr val="tx1"/>
                </a:solidFill>
                <a:latin typeface="Times New Roman" panose="02020603050405020304" pitchFamily="18" charset="0"/>
                <a:cs typeface="Times New Roman" panose="02020603050405020304" pitchFamily="18" charset="0"/>
              </a:rPr>
              <a:t>көтеріңкі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 </a:t>
            </a:r>
          </a:p>
        </p:txBody>
      </p:sp>
      <p:sp>
        <p:nvSpPr>
          <p:cNvPr id="15" name="TextBox 13"/>
          <p:cNvSpPr txBox="1"/>
          <p:nvPr/>
        </p:nvSpPr>
        <p:spPr>
          <a:xfrm>
            <a:off x="5017184" y="3486951"/>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 </a:t>
            </a:r>
            <a:r>
              <a:rPr lang="ru-RU" sz="1200" dirty="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317284" y="4659557"/>
            <a:ext cx="4661089" cy="1569660"/>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Ақтөбе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a:t>
            </a:r>
            <a:r>
              <a:rPr lang="ru-RU" altLang="ru-RU" sz="1200" dirty="0">
                <a:latin typeface="Times New Roman" panose="02020603050405020304" pitchFamily="18" charset="0"/>
                <a:cs typeface="Times New Roman" panose="02020603050405020304" pitchFamily="18" charset="0"/>
              </a:rPr>
              <a:t> Авиагородок к-</a:t>
            </a:r>
            <a:r>
              <a:rPr lang="ru-RU" altLang="ru-RU" sz="1200" dirty="0" err="1">
                <a:latin typeface="Times New Roman" panose="02020603050405020304" pitchFamily="18" charset="0"/>
                <a:cs typeface="Times New Roman" panose="02020603050405020304" pitchFamily="18" charset="0"/>
              </a:rPr>
              <a:t>сі</a:t>
            </a:r>
            <a:r>
              <a:rPr lang="ru-RU" altLang="ru-RU" sz="1200" dirty="0">
                <a:latin typeface="Times New Roman" panose="02020603050405020304" pitchFamily="18" charset="0"/>
                <a:cs typeface="Times New Roman" panose="02020603050405020304" pitchFamily="18" charset="0"/>
              </a:rPr>
              <a:t>, 14 </a:t>
            </a:r>
            <a:r>
              <a:rPr lang="ru-RU" altLang="ru-RU" sz="1200" dirty="0" err="1">
                <a:latin typeface="Times New Roman" panose="02020603050405020304" pitchFamily="18" charset="0"/>
                <a:cs typeface="Times New Roman" panose="02020603050405020304" pitchFamily="18" charset="0"/>
              </a:rPr>
              <a:t>әуежай</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ауданы</a:t>
            </a:r>
            <a:r>
              <a:rPr lang="ru-RU" altLang="ru-RU" sz="1200" dirty="0">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2 бекет – </a:t>
            </a:r>
            <a:r>
              <a:rPr lang="ru-RU" sz="1200" dirty="0" err="1">
                <a:latin typeface="Times New Roman" panose="02020603050405020304" pitchFamily="18" charset="0"/>
                <a:cs typeface="Times New Roman" panose="02020603050405020304" pitchFamily="18" charset="0"/>
              </a:rPr>
              <a:t>Рысқұлов</a:t>
            </a:r>
            <a:r>
              <a:rPr lang="ru-RU" sz="1200" dirty="0">
                <a:latin typeface="Times New Roman" panose="02020603050405020304" pitchFamily="18" charset="0"/>
                <a:cs typeface="Times New Roman" panose="02020603050405020304" pitchFamily="18" charset="0"/>
              </a:rPr>
              <a:t> к-</a:t>
            </a:r>
            <a:r>
              <a:rPr lang="ru-RU" sz="1200" dirty="0" err="1">
                <a:latin typeface="Times New Roman" panose="02020603050405020304" pitchFamily="18" charset="0"/>
                <a:cs typeface="Times New Roman" panose="02020603050405020304" pitchFamily="18" charset="0"/>
              </a:rPr>
              <a:t>сі</a:t>
            </a:r>
            <a:r>
              <a:rPr lang="ru-RU" sz="1200" dirty="0">
                <a:latin typeface="Times New Roman" panose="02020603050405020304" pitchFamily="18" charset="0"/>
                <a:cs typeface="Times New Roman" panose="02020603050405020304" pitchFamily="18" charset="0"/>
              </a:rPr>
              <a:t>, 4 Шанхай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endParaRPr lang="kk-KZ"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3 бекет – Есет батыр к-сі, 109;</a:t>
            </a:r>
          </a:p>
          <a:p>
            <a:pPr algn="just"/>
            <a:r>
              <a:rPr lang="kk-KZ" sz="1200" dirty="0">
                <a:latin typeface="Times New Roman" panose="02020603050405020304" pitchFamily="18" charset="0"/>
                <a:cs typeface="Times New Roman" panose="02020603050405020304" pitchFamily="18" charset="0"/>
              </a:rPr>
              <a:t>№ 4 бекет – Белинский көшесі, 5 тұрғын қалашық ауданы;</a:t>
            </a:r>
            <a:endParaRPr lang="ru-RU"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5 бекет – </a:t>
            </a:r>
            <a:r>
              <a:rPr lang="ru-RU" sz="1200" dirty="0">
                <a:latin typeface="Times New Roman" panose="02020603050405020304" pitchFamily="18" charset="0"/>
                <a:cs typeface="Times New Roman" panose="02020603050405020304" pitchFamily="18" charset="0"/>
              </a:rPr>
              <a:t>Ломоносов к-</a:t>
            </a:r>
            <a:r>
              <a:rPr lang="ru-RU" sz="1200" dirty="0" err="1">
                <a:latin typeface="Times New Roman" panose="02020603050405020304" pitchFamily="18" charset="0"/>
                <a:cs typeface="Times New Roman" panose="02020603050405020304" pitchFamily="18" charset="0"/>
              </a:rPr>
              <a:t>сі</a:t>
            </a:r>
            <a:r>
              <a:rPr lang="ru-RU" sz="1200" dirty="0">
                <a:latin typeface="Times New Roman" panose="02020603050405020304" pitchFamily="18" charset="0"/>
                <a:cs typeface="Times New Roman" panose="02020603050405020304" pitchFamily="18" charset="0"/>
              </a:rPr>
              <a:t>, 7 </a:t>
            </a:r>
            <a:r>
              <a:rPr lang="ru-RU" sz="1200" dirty="0" err="1">
                <a:latin typeface="Times New Roman" panose="02020603050405020304" pitchFamily="18" charset="0"/>
                <a:cs typeface="Times New Roman" panose="02020603050405020304" pitchFamily="18" charset="0"/>
              </a:rPr>
              <a:t>темір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жол</a:t>
            </a:r>
            <a:r>
              <a:rPr lang="ru-RU" sz="1200" dirty="0">
                <a:latin typeface="Times New Roman" panose="02020603050405020304" pitchFamily="18" charset="0"/>
                <a:cs typeface="Times New Roman" panose="02020603050405020304" pitchFamily="18" charset="0"/>
              </a:rPr>
              <a:t> вокзалы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6 бекет – </a:t>
            </a:r>
            <a:r>
              <a:rPr lang="ru-RU" altLang="ru-RU" sz="1200" dirty="0">
                <a:latin typeface="Times New Roman" panose="02020603050405020304" pitchFamily="18" charset="0"/>
                <a:cs typeface="Times New Roman" panose="02020603050405020304" pitchFamily="18" charset="0"/>
              </a:rPr>
              <a:t>ул. </a:t>
            </a:r>
            <a:r>
              <a:rPr lang="ru-RU" altLang="ru-RU" sz="1200" dirty="0" err="1">
                <a:latin typeface="Times New Roman" panose="02020603050405020304" pitchFamily="18" charset="0"/>
                <a:cs typeface="Times New Roman" panose="02020603050405020304" pitchFamily="18" charset="0"/>
              </a:rPr>
              <a:t>Жанкожа</a:t>
            </a:r>
            <a:r>
              <a:rPr lang="ru-RU" altLang="ru-RU" sz="1200" dirty="0">
                <a:latin typeface="Times New Roman" panose="02020603050405020304" pitchFamily="18" charset="0"/>
                <a:cs typeface="Times New Roman" panose="02020603050405020304" pitchFamily="18" charset="0"/>
              </a:rPr>
              <a:t> батыра, 89 район </a:t>
            </a:r>
            <a:r>
              <a:rPr lang="ru-RU" altLang="ru-RU" sz="1200" dirty="0" err="1">
                <a:latin typeface="Times New Roman" panose="02020603050405020304" pitchFamily="18" charset="0"/>
                <a:cs typeface="Times New Roman" panose="02020603050405020304" pitchFamily="18" charset="0"/>
              </a:rPr>
              <a:t>Курмыш</a:t>
            </a:r>
            <a:r>
              <a:rPr lang="ru-RU" alt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53000" y="7873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 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 ластануының жалпыланған көрсеткіші 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28914" y="4448306"/>
            <a:ext cx="4472585" cy="1206726"/>
            <a:chOff x="349950" y="3799939"/>
            <a:chExt cx="4472585" cy="1323528"/>
          </a:xfrm>
        </p:grpSpPr>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6825" y="6240263"/>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a:latin typeface="Times New Roman" panose="02020603050405020304" pitchFamily="18" charset="0"/>
                <a:cs typeface="Times New Roman" panose="02020603050405020304" pitchFamily="18" charset="0"/>
              </a:rPr>
              <a:t> М.С.</a:t>
            </a:r>
            <a:endParaRPr lang="ru-RU" sz="1200"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1425927221"/>
              </p:ext>
            </p:extLst>
          </p:nvPr>
        </p:nvGraphicFramePr>
        <p:xfrm>
          <a:off x="5172478" y="500987"/>
          <a:ext cx="4410830" cy="762000"/>
        </p:xfrm>
        <a:graphic>
          <a:graphicData uri="http://schemas.openxmlformats.org/drawingml/2006/table">
            <a:tbl>
              <a:tblPr/>
              <a:tblGrid>
                <a:gridCol w="1264245">
                  <a:extLst>
                    <a:ext uri="{9D8B030D-6E8A-4147-A177-3AD203B41FA5}">
                      <a16:colId xmlns:a16="http://schemas.microsoft.com/office/drawing/2014/main" val="20000"/>
                    </a:ext>
                  </a:extLst>
                </a:gridCol>
                <a:gridCol w="3146585">
                  <a:extLst>
                    <a:ext uri="{9D8B030D-6E8A-4147-A177-3AD203B41FA5}">
                      <a16:colId xmlns:a16="http://schemas.microsoft.com/office/drawing/2014/main" val="20001"/>
                    </a:ext>
                  </a:extLst>
                </a:gridCol>
              </a:tblGrid>
              <a:tr h="108887">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664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Р &lt; 0,1</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8168">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0,1 ≤ Р &lt; 0,17</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92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0,17 ≤ Р &lt; 0,23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7780">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ru-RU" sz="900" kern="1200" dirty="0">
                          <a:solidFill>
                            <a:schemeClr val="tx1"/>
                          </a:solidFill>
                          <a:effectLst/>
                          <a:latin typeface="Times New Roman" panose="02020603050405020304" pitchFamily="18" charset="0"/>
                          <a:ea typeface="+mn-ea"/>
                          <a:cs typeface="Times New Roman" panose="02020603050405020304" pitchFamily="18" charset="0"/>
                        </a:rPr>
                        <a:t>Р ≥ 0,23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231513"/>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6095" y="1964545"/>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403119070"/>
              </p:ext>
            </p:extLst>
          </p:nvPr>
        </p:nvGraphicFramePr>
        <p:xfrm>
          <a:off x="5034447" y="2306735"/>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37126" y="4384856"/>
            <a:ext cx="4832348"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0" name="Таблица 19"/>
          <p:cNvGraphicFramePr/>
          <p:nvPr>
            <p:extLst>
              <p:ext uri="{D42A27DB-BD31-4B8C-83A1-F6EECF244321}">
                <p14:modId xmlns:p14="http://schemas.microsoft.com/office/powerpoint/2010/main" val="958793986"/>
              </p:ext>
            </p:extLst>
          </p:nvPr>
        </p:nvGraphicFramePr>
        <p:xfrm>
          <a:off x="5159708" y="5536467"/>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3" name="Объект 2">
            <a:extLst>
              <a:ext uri="{FF2B5EF4-FFF2-40B4-BE49-F238E27FC236}">
                <a16:creationId xmlns:a16="http://schemas.microsoft.com/office/drawing/2014/main" id="{696CB159-8611-0AEE-93B5-AA0F42474192}"/>
              </a:ext>
            </a:extLst>
          </p:cNvPr>
          <p:cNvSpPr txBox="1">
            <a:spLocks/>
          </p:cNvSpPr>
          <p:nvPr/>
        </p:nvSpPr>
        <p:spPr>
          <a:xfrm>
            <a:off x="164996" y="1124115"/>
            <a:ext cx="4414643" cy="201158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ru-RU" sz="1200" dirty="0">
                <a:latin typeface="Times New Roman" panose="02020603050405020304" pitchFamily="18" charset="0"/>
                <a:cs typeface="Times New Roman" panose="02020603050405020304" pitchFamily="18" charset="0"/>
              </a:rPr>
              <a:t>-</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әсіресе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автотрассалардың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немесе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басқа</a:t>
            </a:r>
            <a:r>
              <a:rPr lang="ru-RU" sz="1200" dirty="0">
                <a:latin typeface="Times New Roman" panose="02020603050405020304" pitchFamily="18" charset="0"/>
                <a:cs typeface="Times New Roman" panose="02020603050405020304" pitchFamily="18" charset="0"/>
              </a:rPr>
              <a:t> да </a:t>
            </a:r>
            <a:r>
              <a:rPr lang="ru-RU" sz="1200" dirty="0" err="1">
                <a:latin typeface="Times New Roman" panose="02020603050405020304" pitchFamily="18" charset="0"/>
                <a:cs typeface="Times New Roman" panose="02020603050405020304" pitchFamily="18" charset="0"/>
              </a:rPr>
              <a:t>ластану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көздерінің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жанында</a:t>
            </a:r>
            <a:r>
              <a:rPr lang="ru-RU" sz="1200" dirty="0">
                <a:latin typeface="Times New Roman" panose="02020603050405020304" pitchFamily="18" charset="0"/>
                <a:cs typeface="Times New Roman" panose="02020603050405020304" pitchFamily="18" charset="0"/>
              </a:rPr>
              <a:t> болу </a:t>
            </a:r>
            <a:r>
              <a:rPr lang="ru-RU" sz="1200" dirty="0" err="1">
                <a:latin typeface="Times New Roman" panose="02020603050405020304" pitchFamily="18" charset="0"/>
                <a:cs typeface="Times New Roman" panose="02020603050405020304" pitchFamily="18" charset="0"/>
              </a:rPr>
              <a:t>уақытын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қысқарту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Балалар</a:t>
            </a:r>
            <a:r>
              <a:rPr lang="ru-RU" sz="1200" dirty="0">
                <a:latin typeface="Times New Roman" panose="02020603050405020304" pitchFamily="18" charset="0"/>
                <a:cs typeface="Times New Roman" panose="02020603050405020304" pitchFamily="18" charset="0"/>
              </a:rPr>
              <a:t> мен </a:t>
            </a:r>
            <a:r>
              <a:rPr lang="ru-RU" sz="1200" dirty="0" err="1">
                <a:latin typeface="Times New Roman" panose="02020603050405020304" pitchFamily="18" charset="0"/>
                <a:cs typeface="Times New Roman" panose="02020603050405020304" pitchFamily="18" charset="0"/>
              </a:rPr>
              <a:t>жүкті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әйелдер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ұзақ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серуендеуден</a:t>
            </a:r>
            <a:r>
              <a:rPr lang="ru-RU" sz="1200" dirty="0">
                <a:latin typeface="Times New Roman" panose="02020603050405020304" pitchFamily="18" charset="0"/>
                <a:cs typeface="Times New Roman" panose="02020603050405020304" pitchFamily="18" charset="0"/>
              </a:rPr>
              <a:t> бас </a:t>
            </a:r>
            <a:r>
              <a:rPr lang="ru-RU" sz="1200" dirty="0" err="1">
                <a:latin typeface="Times New Roman" panose="02020603050405020304" pitchFamily="18" charset="0"/>
                <a:cs typeface="Times New Roman" panose="02020603050405020304" pitchFamily="18" charset="0"/>
              </a:rPr>
              <a:t>тартуы</a:t>
            </a:r>
            <a:r>
              <a:rPr lang="ru-RU" sz="1200" dirty="0">
                <a:latin typeface="Times New Roman" panose="02020603050405020304" pitchFamily="18" charset="0"/>
                <a:cs typeface="Times New Roman" panose="02020603050405020304" pitchFamily="18" charset="0"/>
              </a:rPr>
              <a:t> керек;</a:t>
            </a:r>
            <a:br>
              <a:rPr lang="ru-RU" sz="1200" dirty="0">
                <a:latin typeface="Times New Roman" panose="02020603050405020304" pitchFamily="18" charset="0"/>
                <a:cs typeface="Times New Roman" panose="02020603050405020304" pitchFamily="18" charset="0"/>
              </a:rPr>
            </a:b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өкпенің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жүрек-қан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тамырлары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аллергиялық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аурулардың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созылмалы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ауруларынан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зардап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шегетін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адамдарда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болған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кезде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өзімен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бірге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қажетті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дәрілік</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препараттар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болуы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қажет</a:t>
            </a:r>
            <a:r>
              <a:rPr lang="ru-RU" sz="1200" dirty="0">
                <a:latin typeface="Times New Roman" panose="02020603050405020304" pitchFamily="18" charset="0"/>
                <a:cs typeface="Times New Roman" panose="02020603050405020304" pitchFamily="18" charset="0"/>
              </a:rPr>
              <a:t>;</a:t>
            </a:r>
            <a:br>
              <a:rPr lang="ru-RU" sz="1200" dirty="0">
                <a:latin typeface="Times New Roman" panose="02020603050405020304" pitchFamily="18" charset="0"/>
                <a:cs typeface="Times New Roman" panose="02020603050405020304" pitchFamily="18" charset="0"/>
              </a:rPr>
            </a:b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физикалық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белсенділікті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шектеңіз</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Жабық</a:t>
            </a:r>
            <a:r>
              <a:rPr lang="ru-RU" sz="1200" dirty="0">
                <a:latin typeface="Times New Roman" panose="02020603050405020304" pitchFamily="18" charset="0"/>
                <a:cs typeface="Times New Roman" panose="02020603050405020304" pitchFamily="18" charset="0"/>
              </a:rPr>
              <a:t> спорт </a:t>
            </a:r>
            <a:r>
              <a:rPr lang="ru-RU" sz="1200" dirty="0" err="1">
                <a:latin typeface="Times New Roman" panose="02020603050405020304" pitchFamily="18" charset="0"/>
                <a:cs typeface="Times New Roman" panose="02020603050405020304" pitchFamily="18" charset="0"/>
              </a:rPr>
              <a:t>кешендерінде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дене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шынықтыру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және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спортпен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айналысу</a:t>
            </a:r>
            <a:r>
              <a:rPr lang="ru-RU" sz="1200" dirty="0">
                <a:latin typeface="Times New Roman" panose="02020603050405020304" pitchFamily="18" charset="0"/>
                <a:cs typeface="Times New Roman" panose="02020603050405020304" pitchFamily="18" charset="0"/>
              </a:rPr>
              <a:t>.</a:t>
            </a:r>
            <a:endParaRPr lang="ru-RU" sz="1200"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13607</TotalTime>
  <Words>715</Words>
  <Application>Microsoft Office PowerPoint</Application>
  <PresentationFormat>Лист A4 (210x297 мм)</PresentationFormat>
  <Paragraphs>101</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2450</cp:revision>
  <cp:lastPrinted>2021-07-01T07:38:07Z</cp:lastPrinted>
  <dcterms:created xsi:type="dcterms:W3CDTF">2018-03-27T06:03:00Z</dcterms:created>
  <dcterms:modified xsi:type="dcterms:W3CDTF">2022-10-08T07:48:31Z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