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9" d="100"/>
          <a:sy n="69" d="100"/>
        </p:scale>
        <p:origin x="77" y="312"/>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341D0A60-F90A-43B9-810C-A47CD4756738}"/>
    <pc:docChg chg="modSld">
      <pc:chgData name="Moldir Kabdualieva" userId="df42278df007c026" providerId="LiveId" clId="{341D0A60-F90A-43B9-810C-A47CD4756738}" dt="2022-10-02T09:09:36.920" v="54" actId="20577"/>
      <pc:docMkLst>
        <pc:docMk/>
      </pc:docMkLst>
      <pc:sldChg chg="modSp mod">
        <pc:chgData name="Moldir Kabdualieva" userId="df42278df007c026" providerId="LiveId" clId="{341D0A60-F90A-43B9-810C-A47CD4756738}" dt="2022-10-02T09:09:24.090" v="38" actId="20577"/>
        <pc:sldMkLst>
          <pc:docMk/>
          <pc:sldMk cId="0" sldId="261"/>
        </pc:sldMkLst>
        <pc:spChg chg="mod">
          <ac:chgData name="Moldir Kabdualieva" userId="df42278df007c026" providerId="LiveId" clId="{341D0A60-F90A-43B9-810C-A47CD4756738}" dt="2022-10-02T09:09:24.090" v="38" actId="20577"/>
          <ac:spMkLst>
            <pc:docMk/>
            <pc:sldMk cId="0" sldId="261"/>
            <ac:spMk id="14" creationId="{00000000-0000-0000-0000-000000000000}"/>
          </ac:spMkLst>
        </pc:spChg>
        <pc:graphicFrameChg chg="modGraphic">
          <ac:chgData name="Moldir Kabdualieva" userId="df42278df007c026" providerId="LiveId" clId="{341D0A60-F90A-43B9-810C-A47CD4756738}" dt="2022-10-02T09:08:59.079" v="37" actId="20577"/>
          <ac:graphicFrameMkLst>
            <pc:docMk/>
            <pc:sldMk cId="0" sldId="261"/>
            <ac:graphicFrameMk id="23" creationId="{94CC0974-E1E4-47F3-9A8B-49A879A3B96B}"/>
          </ac:graphicFrameMkLst>
        </pc:graphicFrameChg>
      </pc:sldChg>
      <pc:sldChg chg="modSp mod">
        <pc:chgData name="Moldir Kabdualieva" userId="df42278df007c026" providerId="LiveId" clId="{341D0A60-F90A-43B9-810C-A47CD4756738}" dt="2022-10-02T09:09:36.920" v="54" actId="20577"/>
        <pc:sldMkLst>
          <pc:docMk/>
          <pc:sldMk cId="334028445" sldId="265"/>
        </pc:sldMkLst>
        <pc:spChg chg="mod">
          <ac:chgData name="Moldir Kabdualieva" userId="df42278df007c026" providerId="LiveId" clId="{341D0A60-F90A-43B9-810C-A47CD4756738}" dt="2022-10-02T09:09:36.920" v="54" actId="20577"/>
          <ac:spMkLst>
            <pc:docMk/>
            <pc:sldMk cId="334028445" sldId="265"/>
            <ac:spMk id="18"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ukpp@meteo.kz" TargetMode="External"/><Relationship Id="rId2" Type="http://schemas.openxmlformats.org/officeDocument/2006/relationships/hyperlink" Target="mailto:info@meteo.kz"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736976" y="13006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3248976468"/>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kk-KZ" altLang="en-US" sz="1200" b="1" i="1" dirty="0">
                          <a:solidFill>
                            <a:srgbClr val="002060"/>
                          </a:solidFill>
                          <a:latin typeface="Times New Roman" panose="02020603050405020304" pitchFamily="18" charset="0"/>
                          <a:cs typeface="Times New Roman" panose="02020603050405020304" pitchFamily="18" charset="0"/>
                        </a:rPr>
                        <a:t>Балқаш</a:t>
                      </a:r>
                      <a:r>
                        <a:rPr lang="kk-KZ" altLang="en-US" sz="1200" b="1" i="1" baseline="0" dirty="0">
                          <a:solidFill>
                            <a:srgbClr val="002060"/>
                          </a:solidFill>
                          <a:latin typeface="Times New Roman" panose="02020603050405020304" pitchFamily="18" charset="0"/>
                          <a:cs typeface="Times New Roman" panose="02020603050405020304" pitchFamily="18" charset="0"/>
                        </a:rPr>
                        <a:t> қ.</a:t>
                      </a:r>
                      <a:r>
                        <a:rPr lang="ru-RU" altLang="en-US" sz="1200" b="1" i="1" dirty="0">
                          <a:solidFill>
                            <a:srgbClr val="002060"/>
                          </a:solidFill>
                          <a:latin typeface="Times New Roman" panose="02020603050405020304" pitchFamily="18" charset="0"/>
                          <a:cs typeface="Times New Roman" panose="02020603050405020304" pitchFamily="18" charset="0"/>
                        </a:rPr>
                        <a:t> </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81236" y="171009"/>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148612353"/>
              </p:ext>
            </p:extLst>
          </p:nvPr>
        </p:nvGraphicFramePr>
        <p:xfrm>
          <a:off x="307975" y="2636911"/>
          <a:ext cx="4465638" cy="2179320"/>
        </p:xfrm>
        <a:graphic>
          <a:graphicData uri="http://schemas.openxmlformats.org/drawingml/2006/table">
            <a:tbl>
              <a:tblPr/>
              <a:tblGrid>
                <a:gridCol w="4465638">
                  <a:extLst>
                    <a:ext uri="{9D8B030D-6E8A-4147-A177-3AD203B41FA5}">
                      <a16:colId xmlns:a16="http://schemas.microsoft.com/office/drawing/2014/main" val="20000"/>
                    </a:ext>
                  </a:extLst>
                </a:gridCol>
              </a:tblGrid>
              <a:tr h="213130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№275</a:t>
                      </a:r>
                      <a:r>
                        <a:rPr lang="ru-RU" altLang="x-none" sz="1600" b="1" i="1" baseline="0" dirty="0">
                          <a:solidFill>
                            <a:srgbClr val="002060"/>
                          </a:solidFill>
                          <a:latin typeface="Times New Roman" panose="02020603050405020304" pitchFamily="18" charset="0"/>
                          <a:cs typeface="Times New Roman" panose="02020603050405020304" pitchFamily="18" charset="0"/>
                        </a:rPr>
                        <a:t> </a:t>
                      </a:r>
                      <a:r>
                        <a:rPr lang="ru-RU" altLang="x-none" sz="1600" b="1" i="1" dirty="0">
                          <a:solidFill>
                            <a:srgbClr val="002060"/>
                          </a:solidFill>
                          <a:latin typeface="Times New Roman" panose="02020603050405020304" pitchFamily="18" charset="0"/>
                          <a:cs typeface="Times New Roman" panose="02020603050405020304" pitchFamily="18" charset="0"/>
                        </a:rPr>
                        <a:t>КҮНДЕЛІКТІ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 БЮЛЛЕТЕНІ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Балқаш</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02 қазан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3" name="Прямоугольник 2"/>
          <p:cNvSpPr/>
          <p:nvPr/>
        </p:nvSpPr>
        <p:spPr>
          <a:xfrm>
            <a:off x="4752851" y="100468"/>
            <a:ext cx="5008686" cy="1615827"/>
          </a:xfrm>
          <a:prstGeom prst="rect">
            <a:avLst/>
          </a:prstGeom>
        </p:spPr>
        <p:txBody>
          <a:bodyPr wrap="square">
            <a:spAutoFit/>
          </a:bodyPr>
          <a:lstStyle/>
          <a:p>
            <a:pPr lvl="0" algn="ctr"/>
            <a:r>
              <a:rPr lang="kk-KZ" altLang="ru-RU" sz="1100" b="1" dirty="0">
                <a:latin typeface="Times New Roman" panose="02020603050405020304" pitchFamily="18" charset="0"/>
                <a:cs typeface="Times New Roman" panose="02020603050405020304" pitchFamily="18" charset="0"/>
              </a:rPr>
              <a:t>Балқаш қаласы бойынша</a:t>
            </a:r>
          </a:p>
          <a:p>
            <a:pPr lvl="0" algn="ctr"/>
            <a:r>
              <a:rPr lang="kk-KZ" altLang="ru-RU" sz="1100" b="1" dirty="0">
                <a:solidFill>
                  <a:srgbClr val="000000"/>
                </a:solidFill>
                <a:latin typeface="Times New Roman" panose="02020603050405020304" pitchFamily="18" charset="0"/>
                <a:cs typeface="Times New Roman" panose="02020603050405020304" pitchFamily="18" charset="0"/>
              </a:rPr>
              <a:t>03 қазанға арналған ауа-райы болжамы</a:t>
            </a:r>
            <a:endParaRPr lang="ru-RU" altLang="ru-RU" sz="1100" b="1" dirty="0">
              <a:solidFill>
                <a:srgbClr val="000000"/>
              </a:solidFill>
              <a:latin typeface="Times New Roman" panose="02020603050405020304" pitchFamily="18" charset="0"/>
              <a:cs typeface="Times New Roman" panose="02020603050405020304" pitchFamily="18" charset="0"/>
            </a:endParaRPr>
          </a:p>
          <a:p>
            <a:pPr lvl="0" algn="ct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02 </a:t>
            </a:r>
            <a:r>
              <a:rPr lang="ru-RU" altLang="ru-RU" sz="1100" b="1" dirty="0" err="1">
                <a:solidFill>
                  <a:srgbClr val="000000"/>
                </a:solidFill>
                <a:latin typeface="Times New Roman" panose="02020603050405020304" pitchFamily="18" charset="0"/>
                <a:cs typeface="Times New Roman" panose="02020603050405020304" pitchFamily="18" charset="0"/>
              </a:rPr>
              <a:t>қазан</a:t>
            </a:r>
            <a:r>
              <a:rPr lang="ru-RU" altLang="ru-RU" sz="1100" b="1" dirty="0">
                <a:solidFill>
                  <a:srgbClr val="000000"/>
                </a:solidFill>
                <a:latin typeface="Times New Roman" panose="02020603050405020304" pitchFamily="18" charset="0"/>
                <a:cs typeface="Times New Roman" panose="02020603050405020304" pitchFamily="18" charset="0"/>
              </a:rPr>
              <a:t>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21-ден 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03</a:t>
            </a:r>
            <a:r>
              <a:rPr lang="kk-KZ" altLang="ru-RU" sz="1100" b="1" dirty="0">
                <a:solidFill>
                  <a:srgbClr val="000000"/>
                </a:solidFill>
                <a:latin typeface="Times New Roman" panose="02020603050405020304" pitchFamily="18" charset="0"/>
                <a:cs typeface="Times New Roman" panose="02020603050405020304" pitchFamily="18" charset="0"/>
              </a:rPr>
              <a:t> қазан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21-ге </a:t>
            </a:r>
            <a:r>
              <a:rPr lang="ru-RU" altLang="ru-RU" sz="1100" b="1" dirty="0" err="1">
                <a:solidFill>
                  <a:srgbClr val="000000"/>
                </a:solidFill>
                <a:latin typeface="Times New Roman" panose="02020603050405020304" pitchFamily="18" charset="0"/>
                <a:cs typeface="Times New Roman" panose="02020603050405020304" pitchFamily="18" charset="0"/>
              </a:rPr>
              <a:t>дейін</a:t>
            </a:r>
            <a:r>
              <a:rPr lang="ru-RU" altLang="ru-RU" sz="1100" b="1" dirty="0">
                <a:solidFill>
                  <a:srgbClr val="000000"/>
                </a:solidFill>
                <a:latin typeface="Times New Roman" panose="02020603050405020304" pitchFamily="18" charset="0"/>
                <a:cs typeface="Times New Roman" panose="02020603050405020304" pitchFamily="18" charset="0"/>
              </a:rPr>
              <a:t>.</a:t>
            </a:r>
            <a:r>
              <a:rPr lang="ru-RU" sz="1100" b="1" dirty="0">
                <a:solidFill>
                  <a:srgbClr val="000000"/>
                </a:solidFill>
                <a:latin typeface="Times New Roman" panose="02020603050405020304" pitchFamily="18" charset="0"/>
                <a:cs typeface="Times New Roman" panose="02020603050405020304" pitchFamily="18" charset="0"/>
                <a:sym typeface="+mn-ea"/>
              </a:rPr>
              <a:t> </a:t>
            </a:r>
          </a:p>
          <a:p>
            <a:pPr lvl="0" algn="just"/>
            <a:r>
              <a:rPr lang="ru-RU" sz="1100" dirty="0" err="1">
                <a:latin typeface="Times New Roman" pitchFamily="18" charset="0"/>
                <a:cs typeface="Times New Roman" pitchFamily="18" charset="0"/>
              </a:rPr>
              <a:t>Аздаған</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жауын-шашынсыз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Солтүстік-шығыс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9-14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a:t>
            </a:r>
            <a:r>
              <a:rPr lang="ru-RU" sz="1100" dirty="0">
                <a:latin typeface="Times New Roman" pitchFamily="18" charset="0"/>
                <a:cs typeface="Times New Roman" pitchFamily="18" charset="0"/>
              </a:rPr>
              <a:t> 0 градус </a:t>
            </a:r>
            <a:r>
              <a:rPr lang="ru-RU" sz="1100" dirty="0" err="1">
                <a:latin typeface="Times New Roman" pitchFamily="18" charset="0"/>
                <a:cs typeface="Times New Roman" pitchFamily="18" charset="0"/>
              </a:rPr>
              <a:t>шамасында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күндіз</a:t>
            </a:r>
            <a:r>
              <a:rPr lang="ru-RU" sz="1100" dirty="0">
                <a:latin typeface="Times New Roman" pitchFamily="18" charset="0"/>
                <a:cs typeface="Times New Roman" pitchFamily="18" charset="0"/>
              </a:rPr>
              <a:t> 15-17 градус </a:t>
            </a:r>
            <a:r>
              <a:rPr lang="ru-RU" sz="1100" dirty="0" err="1">
                <a:latin typeface="Times New Roman" pitchFamily="18" charset="0"/>
                <a:cs typeface="Times New Roman" pitchFamily="18" charset="0"/>
              </a:rPr>
              <a:t>жылы</a:t>
            </a:r>
            <a:r>
              <a:rPr lang="ru-RU" sz="1100" dirty="0">
                <a:latin typeface="Times New Roman" pitchFamily="18" charset="0"/>
                <a:cs typeface="Times New Roman" pitchFamily="18" charset="0"/>
              </a:rPr>
              <a:t>. </a:t>
            </a:r>
          </a:p>
          <a:p>
            <a:pPr lvl="0" algn="ctr"/>
            <a:r>
              <a:rPr lang="kk-KZ" altLang="ru-RU" sz="1100" b="1" dirty="0">
                <a:solidFill>
                  <a:srgbClr val="000000"/>
                </a:solidFill>
                <a:latin typeface="Times New Roman" panose="02020603050405020304" pitchFamily="18" charset="0"/>
                <a:cs typeface="Times New Roman" panose="02020603050405020304" pitchFamily="18" charset="0"/>
              </a:rPr>
              <a:t>04 қазанға </a:t>
            </a: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endParaRPr lang="ru-RU" sz="1100" dirty="0">
              <a:latin typeface="Times New Roman" pitchFamily="18" charset="0"/>
              <a:cs typeface="Times New Roman" pitchFamily="18" charset="0"/>
            </a:endParaRPr>
          </a:p>
          <a:p>
            <a:pPr lvl="0" indent="182563" algn="ctr"/>
            <a:r>
              <a:rPr lang="ru-RU" sz="1100" b="1" dirty="0">
                <a:solidFill>
                  <a:srgbClr val="000000"/>
                </a:solidFill>
                <a:latin typeface="Times New Roman" panose="02020603050405020304" pitchFamily="18" charset="0"/>
                <a:cs typeface="Times New Roman" panose="02020603050405020304" pitchFamily="18" charset="0"/>
              </a:rPr>
              <a:t>2022 ж</a:t>
            </a:r>
            <a:r>
              <a:rPr lang="kk-KZ" sz="1100" b="1" dirty="0">
                <a:solidFill>
                  <a:srgbClr val="000000"/>
                </a:solidFill>
                <a:latin typeface="Times New Roman" panose="02020603050405020304" pitchFamily="18" charset="0"/>
                <a:cs typeface="Times New Roman" panose="02020603050405020304" pitchFamily="18" charset="0"/>
              </a:rPr>
              <a:t>. 03 қазан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21-ден </a:t>
            </a:r>
            <a:r>
              <a:rPr lang="ru-RU" sz="1100" b="1" dirty="0" err="1">
                <a:solidFill>
                  <a:srgbClr val="000000"/>
                </a:solidFill>
                <a:latin typeface="Times New Roman" panose="02020603050405020304" pitchFamily="18" charset="0"/>
                <a:cs typeface="Times New Roman" panose="02020603050405020304" pitchFamily="18" charset="0"/>
              </a:rPr>
              <a:t>бастап</a:t>
            </a:r>
            <a:r>
              <a:rPr lang="ru-RU" sz="1100" b="1" dirty="0">
                <a:solidFill>
                  <a:srgbClr val="000000"/>
                </a:solidFill>
                <a:latin typeface="Times New Roman" panose="02020603050405020304" pitchFamily="18" charset="0"/>
                <a:cs typeface="Times New Roman" panose="02020603050405020304" pitchFamily="18" charset="0"/>
              </a:rPr>
              <a:t> 04 </a:t>
            </a:r>
            <a:r>
              <a:rPr lang="ru-RU" sz="1100" b="1" dirty="0" err="1">
                <a:solidFill>
                  <a:srgbClr val="000000"/>
                </a:solidFill>
                <a:latin typeface="Times New Roman" panose="02020603050405020304" pitchFamily="18" charset="0"/>
                <a:cs typeface="Times New Roman" panose="02020603050405020304" pitchFamily="18" charset="0"/>
              </a:rPr>
              <a:t>қазан</a:t>
            </a:r>
            <a:r>
              <a:rPr lang="ru-RU" sz="1100" b="1" dirty="0">
                <a:solidFill>
                  <a:srgbClr val="000000"/>
                </a:solidFill>
                <a:latin typeface="Times New Roman" panose="02020603050405020304" pitchFamily="18" charset="0"/>
                <a:cs typeface="Times New Roman" panose="02020603050405020304" pitchFamily="18" charset="0"/>
              </a:rPr>
              <a:t>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09-ға </a:t>
            </a:r>
            <a:r>
              <a:rPr lang="ru-RU" sz="1100" b="1" dirty="0" err="1">
                <a:solidFill>
                  <a:srgbClr val="000000"/>
                </a:solidFill>
                <a:latin typeface="Times New Roman" panose="02020603050405020304" pitchFamily="18" charset="0"/>
                <a:cs typeface="Times New Roman" panose="02020603050405020304" pitchFamily="18" charset="0"/>
              </a:rPr>
              <a:t>дейін</a:t>
            </a:r>
            <a:endParaRPr lang="ru-RU" sz="1100" dirty="0">
              <a:latin typeface="Times New Roman" pitchFamily="18" charset="0"/>
              <a:cs typeface="Times New Roman" pitchFamily="18" charset="0"/>
            </a:endParaRPr>
          </a:p>
          <a:p>
            <a:pPr lvl="0" algn="just"/>
            <a:r>
              <a:rPr lang="ru-RU" sz="1100" dirty="0" err="1">
                <a:latin typeface="Times New Roman" pitchFamily="18" charset="0"/>
                <a:cs typeface="Times New Roman" pitchFamily="18" charset="0"/>
              </a:rPr>
              <a:t>Аздаған</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жауын-шашынсыз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Шығыс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9-14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a:t>
            </a:r>
            <a:r>
              <a:rPr lang="ru-RU" sz="1100" dirty="0">
                <a:latin typeface="Times New Roman" pitchFamily="18" charset="0"/>
                <a:cs typeface="Times New Roman" pitchFamily="18" charset="0"/>
              </a:rPr>
              <a:t> 0-2 градус </a:t>
            </a:r>
            <a:r>
              <a:rPr lang="ru-RU" sz="1100">
                <a:latin typeface="Times New Roman" pitchFamily="18" charset="0"/>
                <a:cs typeface="Times New Roman" pitchFamily="18" charset="0"/>
              </a:rPr>
              <a:t>жылы.</a:t>
            </a:r>
            <a:endParaRPr lang="ru-RU" sz="1100" dirty="0">
              <a:latin typeface="Times New Roman" pitchFamily="18" charset="0"/>
              <a:cs typeface="Times New Roman" pitchFamily="18" charset="0"/>
            </a:endParaRPr>
          </a:p>
        </p:txBody>
      </p:sp>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1321421419"/>
              </p:ext>
            </p:extLst>
          </p:nvPr>
        </p:nvGraphicFramePr>
        <p:xfrm>
          <a:off x="4950400" y="4097231"/>
          <a:ext cx="4667576" cy="2346960"/>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366764">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25701">
                <a:tc>
                  <a:txBody>
                    <a:bodyPr/>
                    <a:lstStyle/>
                    <a:p>
                      <a:r>
                        <a:rPr lang="ru-RU" sz="1000" dirty="0">
                          <a:solidFill>
                            <a:schemeClr val="tx1"/>
                          </a:solidFill>
                          <a:latin typeface="Times New Roman" panose="02020603050405020304" pitchFamily="18" charset="0"/>
                          <a:cs typeface="Times New Roman" panose="02020603050405020304" pitchFamily="18" charset="0"/>
                        </a:rPr>
                        <a:t>РМ-2,5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2570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a:solidFill>
                            <a:schemeClr val="tx1"/>
                          </a:solidFill>
                          <a:latin typeface="Times New Roman" panose="02020603050405020304" pitchFamily="18" charset="0"/>
                          <a:cs typeface="Times New Roman" panose="02020603050405020304" pitchFamily="18" charset="0"/>
                        </a:rPr>
                        <a:t>РМ-10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25701">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105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25701">
                <a:tc>
                  <a:txBody>
                    <a:bodyPr/>
                    <a:lstStyle/>
                    <a:p>
                      <a:r>
                        <a:rPr lang="ru-RU" sz="1000" dirty="0" err="1">
                          <a:solidFill>
                            <a:schemeClr val="tx1"/>
                          </a:solidFill>
                          <a:latin typeface="Times New Roman" panose="02020603050405020304" pitchFamily="18" charset="0"/>
                          <a:cs typeface="Times New Roman" panose="02020603050405020304" pitchFamily="18" charset="0"/>
                        </a:rPr>
                        <a:t>Көміртегі</a:t>
                      </a:r>
                      <a:r>
                        <a:rPr lang="ru-RU" sz="1000" baseline="0" dirty="0">
                          <a:solidFill>
                            <a:schemeClr val="tx1"/>
                          </a:solidFill>
                          <a:latin typeface="Times New Roman" panose="02020603050405020304" pitchFamily="18" charset="0"/>
                          <a:cs typeface="Times New Roman" panose="02020603050405020304" pitchFamily="18" charset="0"/>
                        </a:rPr>
                        <a:t> о</a:t>
                      </a:r>
                      <a:r>
                        <a:rPr lang="ru-RU" sz="1000" dirty="0">
                          <a:solidFill>
                            <a:schemeClr val="tx1"/>
                          </a:solidFill>
                          <a:latin typeface="Times New Roman" panose="02020603050405020304" pitchFamily="18" charset="0"/>
                          <a:cs typeface="Times New Roman" panose="02020603050405020304" pitchFamily="18" charset="0"/>
                        </a:rPr>
                        <a:t>ксиді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306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25701">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49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25701">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о</a:t>
                      </a:r>
                      <a:r>
                        <a:rPr lang="ru-RU" sz="1000" dirty="0">
                          <a:solidFill>
                            <a:schemeClr val="tx1"/>
                          </a:solidFill>
                          <a:latin typeface="Times New Roman" panose="02020603050405020304" pitchFamily="18" charset="0"/>
                          <a:cs typeface="Times New Roman" panose="02020603050405020304" pitchFamily="18" charset="0"/>
                        </a:rPr>
                        <a:t>ксиді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59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198120">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Күкіртті сутегі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431089403"/>
                  </a:ext>
                </a:extLst>
              </a:tr>
              <a:tr h="198120">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69640562"/>
                  </a:ext>
                </a:extLst>
              </a:tr>
            </a:tbl>
          </a:graphicData>
        </a:graphic>
      </p:graphicFrame>
      <p:graphicFrame>
        <p:nvGraphicFramePr>
          <p:cNvPr id="24" name="Таблица 23"/>
          <p:cNvGraphicFramePr/>
          <p:nvPr>
            <p:extLst>
              <p:ext uri="{D42A27DB-BD31-4B8C-83A1-F6EECF244321}">
                <p14:modId xmlns:p14="http://schemas.microsoft.com/office/powerpoint/2010/main" val="1526028003"/>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752851" y="3635566"/>
            <a:ext cx="5024562"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02 </a:t>
            </a:r>
            <a:r>
              <a:rPr lang="kk-KZ" altLang="ru-RU" sz="1200" b="1" dirty="0">
                <a:solidFill>
                  <a:srgbClr val="000000"/>
                </a:solidFill>
                <a:latin typeface="Times New Roman" panose="02020603050405020304" pitchFamily="18" charset="0"/>
                <a:cs typeface="Times New Roman" panose="02020603050405020304" pitchFamily="18" charset="0"/>
              </a:rPr>
              <a:t>қазан</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Балқаш</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жай-күйі</a:t>
            </a:r>
            <a:endParaRPr lang="ru-RU" altLang="ru-RU" sz="1200" b="1" dirty="0">
              <a:latin typeface="Times New Roman" panose="02020603050405020304" pitchFamily="18" charset="0"/>
              <a:cs typeface="Times New Roman" panose="02020603050405020304" pitchFamily="18" charset="0"/>
            </a:endParaRPr>
          </a:p>
        </p:txBody>
      </p:sp>
      <p:sp>
        <p:nvSpPr>
          <p:cNvPr id="16" name="TextBox 13"/>
          <p:cNvSpPr txBox="1"/>
          <p:nvPr/>
        </p:nvSpPr>
        <p:spPr>
          <a:xfrm>
            <a:off x="4925047" y="3303887"/>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20" name="TextBox 13"/>
          <p:cNvSpPr txBox="1"/>
          <p:nvPr/>
        </p:nvSpPr>
        <p:spPr>
          <a:xfrm>
            <a:off x="4752851" y="2297555"/>
            <a:ext cx="5008686" cy="600164"/>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100" dirty="0">
                <a:solidFill>
                  <a:schemeClr val="tx1"/>
                </a:solidFill>
                <a:latin typeface="Times New Roman" panose="02020603050405020304" pitchFamily="18" charset="0"/>
                <a:cs typeface="Times New Roman" panose="02020603050405020304" pitchFamily="18" charset="0"/>
              </a:rPr>
              <a:t>2022 </a:t>
            </a:r>
            <a:r>
              <a:rPr lang="ru-RU" sz="1100" dirty="0" err="1">
                <a:solidFill>
                  <a:schemeClr val="tx1"/>
                </a:solidFill>
                <a:latin typeface="Times New Roman" panose="02020603050405020304" pitchFamily="18" charset="0"/>
                <a:cs typeface="Times New Roman" panose="02020603050405020304" pitchFamily="18" charset="0"/>
              </a:rPr>
              <a:t>жылғы</a:t>
            </a:r>
            <a:r>
              <a:rPr lang="ru-RU" sz="1100" dirty="0">
                <a:solidFill>
                  <a:schemeClr val="tx1"/>
                </a:solidFill>
                <a:latin typeface="Times New Roman" panose="02020603050405020304" pitchFamily="18" charset="0"/>
                <a:cs typeface="Times New Roman" panose="02020603050405020304" pitchFamily="18" charset="0"/>
              </a:rPr>
              <a:t> 03 </a:t>
            </a:r>
            <a:r>
              <a:rPr lang="ru-RU" sz="1100" dirty="0" err="1">
                <a:solidFill>
                  <a:schemeClr val="tx1"/>
                </a:solidFill>
                <a:latin typeface="Times New Roman" panose="02020603050405020304" pitchFamily="18" charset="0"/>
                <a:cs typeface="Times New Roman" panose="02020603050405020304" pitchFamily="18" charset="0"/>
              </a:rPr>
              <a:t>қазан</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тәуілік</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a:t>
            </a:r>
            <a:r>
              <a:rPr lang="ru-RU" sz="1100" dirty="0">
                <a:solidFill>
                  <a:schemeClr val="tx1"/>
                </a:solidFill>
                <a:latin typeface="Times New Roman" panose="02020603050405020304" pitchFamily="18" charset="0"/>
                <a:cs typeface="Times New Roman" panose="02020603050405020304" pitchFamily="18" charset="0"/>
              </a:rPr>
              <a:t>, 04 </a:t>
            </a:r>
            <a:r>
              <a:rPr lang="ru-RU" sz="1100" dirty="0" err="1">
                <a:solidFill>
                  <a:schemeClr val="tx1"/>
                </a:solidFill>
                <a:latin typeface="Times New Roman" panose="02020603050405020304" pitchFamily="18" charset="0"/>
                <a:cs typeface="Times New Roman" panose="02020603050405020304" pitchFamily="18" charset="0"/>
              </a:rPr>
              <a:t>қазан</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түнде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метеорологиялық</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жағдайлар</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атмосферасында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ластаушы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заттардың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сейілуіне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ықпал</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етеді</a:t>
            </a:r>
            <a:r>
              <a:rPr lang="ru-RU" sz="1100" dirty="0">
                <a:solidFill>
                  <a:schemeClr val="tx1"/>
                </a:solidFill>
                <a:latin typeface="Times New Roman" panose="02020603050405020304" pitchFamily="18" charset="0"/>
                <a:cs typeface="Times New Roman" panose="02020603050405020304" pitchFamily="18" charset="0"/>
              </a:rPr>
              <a:t>. </a:t>
            </a:r>
          </a:p>
          <a:p>
            <a:pPr algn="just"/>
            <a:r>
              <a:rPr lang="ru-RU" sz="1100" dirty="0" err="1">
                <a:solidFill>
                  <a:schemeClr val="tx1"/>
                </a:solidFill>
                <a:latin typeface="Times New Roman" panose="02020603050405020304" pitchFamily="18" charset="0"/>
                <a:cs typeface="Times New Roman" panose="02020603050405020304" pitchFamily="18" charset="0"/>
              </a:rPr>
              <a:t>Жалпы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бойынша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ауаның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ластану</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деңгейі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төмендейді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деп</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күтілед</a:t>
            </a:r>
            <a:r>
              <a:rPr lang="kk-KZ" sz="1100" dirty="0">
                <a:solidFill>
                  <a:schemeClr val="tx1"/>
                </a:solidFill>
                <a:latin typeface="Times New Roman" panose="02020603050405020304" pitchFamily="18" charset="0"/>
                <a:cs typeface="Times New Roman" panose="02020603050405020304" pitchFamily="18" charset="0"/>
              </a:rPr>
              <a:t>і</a:t>
            </a:r>
            <a:r>
              <a:rPr lang="ru-RU" sz="11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КЕЗІНДЕ ХАЛЫҚҚА АРНАЛҒАН ҰСЫНЫСТАР</a:t>
            </a:r>
            <a:endParaRPr lang="ru-RU" sz="1400" b="1" dirty="0"/>
          </a:p>
        </p:txBody>
      </p:sp>
      <p:sp>
        <p:nvSpPr>
          <p:cNvPr id="22" name="Прямоугольник 26"/>
          <p:cNvSpPr/>
          <p:nvPr/>
        </p:nvSpPr>
        <p:spPr>
          <a:xfrm>
            <a:off x="185250" y="5163087"/>
            <a:ext cx="4726502" cy="1384995"/>
          </a:xfrm>
          <a:prstGeom prst="rect">
            <a:avLst/>
          </a:prstGeom>
          <a:noFill/>
          <a:ln w="9525">
            <a:noFill/>
          </a:ln>
        </p:spPr>
        <p:txBody>
          <a:bodyPr wrap="square">
            <a:spAutoFit/>
          </a:bodyPr>
          <a:lstStyle/>
          <a:p>
            <a:pPr algn="just"/>
            <a:r>
              <a:rPr lang="kk-KZ" altLang="ru-RU" sz="1200" dirty="0">
                <a:solidFill>
                  <a:srgbClr val="000000"/>
                </a:solidFill>
                <a:latin typeface="Times New Roman" panose="02020603050405020304" pitchFamily="18" charset="0"/>
                <a:cs typeface="Times New Roman" panose="02020603050405020304" pitchFamily="18" charset="0"/>
              </a:rPr>
              <a:t>Балқаш</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r>
              <a:rPr lang="kk-KZ" sz="1200" dirty="0">
                <a:latin typeface="Times New Roman" panose="02020603050405020304" pitchFamily="18" charset="0"/>
                <a:cs typeface="Times New Roman" panose="02020603050405020304" pitchFamily="18" charset="0"/>
              </a:rPr>
              <a:t>№ 1 бекет – </a:t>
            </a:r>
            <a:r>
              <a:rPr lang="ru-RU" sz="1200" dirty="0" err="1">
                <a:latin typeface="Times New Roman" panose="02020603050405020304" pitchFamily="18" charset="0"/>
                <a:cs typeface="Times New Roman" panose="02020603050405020304" pitchFamily="18" charset="0"/>
              </a:rPr>
              <a:t>Сәбитова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ықшам</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ауданы</a:t>
            </a:r>
            <a:r>
              <a:rPr lang="ru-RU" sz="1200" dirty="0">
                <a:latin typeface="Times New Roman" panose="02020603050405020304" pitchFamily="18" charset="0"/>
                <a:cs typeface="Times New Roman" panose="02020603050405020304" pitchFamily="18" charset="0"/>
              </a:rPr>
              <a:t> (№ 16 орта </a:t>
            </a:r>
            <a:r>
              <a:rPr lang="ru-RU" sz="1200" dirty="0" err="1">
                <a:latin typeface="Times New Roman" panose="02020603050405020304" pitchFamily="18" charset="0"/>
                <a:cs typeface="Times New Roman" panose="02020603050405020304" pitchFamily="18" charset="0"/>
              </a:rPr>
              <a:t>мектебі</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маңайында</a:t>
            </a:r>
            <a:r>
              <a:rPr lang="ru-RU" sz="1200" dirty="0">
                <a:latin typeface="Times New Roman" panose="02020603050405020304" pitchFamily="18" charset="0"/>
                <a:cs typeface="Times New Roman" panose="02020603050405020304" pitchFamily="18" charset="0"/>
              </a:rPr>
              <a:t>)</a:t>
            </a:r>
            <a:r>
              <a:rPr lang="ru-RU" altLang="ru-RU" sz="1200" dirty="0">
                <a:latin typeface="Times New Roman" panose="02020603050405020304" pitchFamily="18" charset="0"/>
                <a:cs typeface="Times New Roman" panose="02020603050405020304" pitchFamily="18" charset="0"/>
              </a:rPr>
              <a:t>;</a:t>
            </a:r>
            <a:endParaRPr lang="en-US"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2 бекет – Ленин көшесі, №10 үйден төменірек.</a:t>
            </a:r>
            <a:endParaRPr lang="ru-RU"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3 бекет – Томпиева көшесі, №4 үйден солтүстікте</a:t>
            </a:r>
            <a:r>
              <a:rPr lang="ru-RU" sz="1200" dirty="0">
                <a:latin typeface="Times New Roman" panose="02020603050405020304" pitchFamily="18" charset="0"/>
                <a:cs typeface="Times New Roman" panose="02020603050405020304" pitchFamily="18" charset="0"/>
              </a:rPr>
              <a:t>;</a:t>
            </a:r>
            <a:endParaRPr lang="kk-KZ"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4 бекет – Сейфуллин көшесі (аурухана қалашығы, СЭС маңайында);</a:t>
            </a:r>
          </a:p>
        </p:txBody>
      </p:sp>
      <p:sp>
        <p:nvSpPr>
          <p:cNvPr id="23" name="Прямоугольник 13"/>
          <p:cNvSpPr/>
          <p:nvPr/>
        </p:nvSpPr>
        <p:spPr>
          <a:xfrm>
            <a:off x="4953000" y="61978"/>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15229" y="4517355"/>
            <a:ext cx="4472585" cy="1780911"/>
            <a:chOff x="349950" y="3799939"/>
            <a:chExt cx="4472585"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sz="800" dirty="0" err="1">
                            <a:latin typeface="Times New Roman" panose="02020603050405020304" pitchFamily="18" charset="0"/>
                            <a:cs typeface="Times New Roman" panose="02020603050405020304" pitchFamily="18" charset="0"/>
                          </a:rPr>
                          <a:t>Баспасөз</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kk-KZ"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u="sng" dirty="0">
                            <a:latin typeface="Times New Roman" panose="02020603050405020304" pitchFamily="18" charset="0"/>
                            <a:cs typeface="Times New Roman" panose="02020603050405020304" pitchFamily="18" charset="0"/>
                            <a:hlinkClick r:id="rId2"/>
                          </a:rPr>
                          <a:t>info@meteo.kz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a:latin typeface="Times New Roman" panose="02020603050405020304" pitchFamily="18" charset="0"/>
                            <a:cs typeface="Times New Roman" panose="02020603050405020304" pitchFamily="18" charset="0"/>
                          </a:rPr>
                          <a:t>Халықаралық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ынтымақтастық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en-US" sz="800" dirty="0">
                            <a:latin typeface="Times New Roman" panose="02020603050405020304" pitchFamily="18" charset="0"/>
                            <a:cs typeface="Times New Roman" panose="02020603050405020304" pitchFamily="18" charset="0"/>
                          </a:rPr>
                          <a:t>26</a:t>
                        </a:r>
                        <a:r>
                          <a:rPr sz="800" dirty="0">
                            <a:latin typeface="Times New Roman" panose="02020603050405020304" pitchFamily="18" charset="0"/>
                            <a:cs typeface="Times New Roman" panose="02020603050405020304" pitchFamily="18" charset="0"/>
                          </a:rPr>
                          <a:t>, 79-83-</a:t>
                        </a:r>
                        <a:r>
                          <a:rPr lang="en-US" sz="800" dirty="0">
                            <a:latin typeface="Times New Roman" panose="02020603050405020304" pitchFamily="18" charset="0"/>
                            <a:cs typeface="Times New Roman" panose="02020603050405020304" pitchFamily="18" charset="0"/>
                          </a:rPr>
                          <a:t>83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ukpp@meteo.kz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349950" y="4077010"/>
              <a:ext cx="2501006"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015302" y="6277373"/>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Қабдуалиева М.С.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4036224817"/>
              </p:ext>
            </p:extLst>
          </p:nvPr>
        </p:nvGraphicFramePr>
        <p:xfrm>
          <a:off x="5312866" y="505201"/>
          <a:ext cx="4167505" cy="809331"/>
        </p:xfrm>
        <a:graphic>
          <a:graphicData uri="http://schemas.openxmlformats.org/drawingml/2006/table">
            <a:tbl>
              <a:tblPr/>
              <a:tblGrid>
                <a:gridCol w="1224310">
                  <a:extLst>
                    <a:ext uri="{9D8B030D-6E8A-4147-A177-3AD203B41FA5}">
                      <a16:colId xmlns:a16="http://schemas.microsoft.com/office/drawing/2014/main" val="20000"/>
                    </a:ext>
                  </a:extLst>
                </a:gridCol>
                <a:gridCol w="2943195">
                  <a:extLst>
                    <a:ext uri="{9D8B030D-6E8A-4147-A177-3AD203B41FA5}">
                      <a16:colId xmlns:a16="http://schemas.microsoft.com/office/drawing/2014/main" val="20001"/>
                    </a:ext>
                  </a:extLst>
                </a:gridCol>
              </a:tblGrid>
              <a:tr h="18931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a:solidFill>
                            <a:srgbClr val="000000"/>
                          </a:solidFill>
                          <a:latin typeface="Times New Roman" panose="02020603050405020304" pitchFamily="18" charset="0"/>
                        </a:rPr>
                        <a:t>Ластану</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дәрежесін</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8477">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0,15</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85975">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0,15 ≤ Р &lt; 0,26</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3021">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0,26 ≤ Р &lt; 0,35</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17844">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0,35</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53000" y="1287926"/>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49384" y="2091579"/>
            <a:ext cx="4829616"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261270655"/>
              </p:ext>
            </p:extLst>
          </p:nvPr>
        </p:nvGraphicFramePr>
        <p:xfrm>
          <a:off x="5038122" y="2435567"/>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60377" y="4511673"/>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14604</TotalTime>
  <Words>617</Words>
  <Application>Microsoft Office PowerPoint</Application>
  <PresentationFormat>Лист A4 (210x297 мм)</PresentationFormat>
  <Paragraphs>102</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2447</cp:revision>
  <cp:lastPrinted>2021-07-01T07:38:07Z</cp:lastPrinted>
  <dcterms:created xsi:type="dcterms:W3CDTF">2018-03-27T06:03:00Z</dcterms:created>
  <dcterms:modified xsi:type="dcterms:W3CDTF">2022-10-02T09:09:43Z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