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61" r:id="rId2"/>
    <p:sldId id="265" r:id="rId3"/>
  </p:sldIdLst>
  <p:sldSz cx="9906000" cy="6858000" type="A4"/>
  <p:notesSz cx="6858000" cy="9947275"/>
  <p:defaultTex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15:guide id="1" orient="horz" pos="2159">
          <p15:clr>
            <a:srgbClr val="A4A3A4"/>
          </p15:clr>
        </p15:guide>
        <p15:guide id="2" pos="310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5620"/>
    <p:restoredTop sz="94660"/>
  </p:normalViewPr>
  <p:slideViewPr>
    <p:cSldViewPr showGuides="1">
      <p:cViewPr varScale="1">
        <p:scale>
          <a:sx n="69" d="100"/>
          <a:sy n="69" d="100"/>
        </p:scale>
        <p:origin x="77" y="312"/>
      </p:cViewPr>
      <p:guideLst>
        <p:guide orient="horz" pos="2159"/>
        <p:guide pos="310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 Id="rId9"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oldir Kabdualieva" userId="df42278df007c026" providerId="LiveId" clId="{353998EC-8062-405E-9BDB-74D8089A76B0}"/>
    <pc:docChg chg="modSld">
      <pc:chgData name="Moldir Kabdualieva" userId="df42278df007c026" providerId="LiveId" clId="{353998EC-8062-405E-9BDB-74D8089A76B0}" dt="2022-10-02T09:14:00.584" v="53"/>
      <pc:docMkLst>
        <pc:docMk/>
      </pc:docMkLst>
      <pc:sldChg chg="modSp mod">
        <pc:chgData name="Moldir Kabdualieva" userId="df42278df007c026" providerId="LiveId" clId="{353998EC-8062-405E-9BDB-74D8089A76B0}" dt="2022-10-02T09:13:18.550" v="52" actId="20577"/>
        <pc:sldMkLst>
          <pc:docMk/>
          <pc:sldMk cId="0" sldId="261"/>
        </pc:sldMkLst>
        <pc:graphicFrameChg chg="modGraphic">
          <ac:chgData name="Moldir Kabdualieva" userId="df42278df007c026" providerId="LiveId" clId="{353998EC-8062-405E-9BDB-74D8089A76B0}" dt="2022-10-02T09:13:18.550" v="52" actId="20577"/>
          <ac:graphicFrameMkLst>
            <pc:docMk/>
            <pc:sldMk cId="0" sldId="261"/>
            <ac:graphicFrameMk id="23" creationId="{94CC0974-E1E4-47F3-9A8B-49A879A3B96B}"/>
          </ac:graphicFrameMkLst>
        </pc:graphicFrameChg>
      </pc:sldChg>
      <pc:sldChg chg="modSp mod">
        <pc:chgData name="Moldir Kabdualieva" userId="df42278df007c026" providerId="LiveId" clId="{353998EC-8062-405E-9BDB-74D8089A76B0}" dt="2022-10-02T09:14:00.584" v="53"/>
        <pc:sldMkLst>
          <pc:docMk/>
          <pc:sldMk cId="334028445" sldId="265"/>
        </pc:sldMkLst>
        <pc:spChg chg="mod">
          <ac:chgData name="Moldir Kabdualieva" userId="df42278df007c026" providerId="LiveId" clId="{353998EC-8062-405E-9BDB-74D8089A76B0}" dt="2022-10-02T09:14:00.584" v="53"/>
          <ac:spMkLst>
            <pc:docMk/>
            <pc:sldMk cId="334028445" sldId="265"/>
            <ac:spMk id="18"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1" y="1"/>
            <a:ext cx="2972421" cy="499402"/>
          </a:xfrm>
          <a:prstGeom prst="rect">
            <a:avLst/>
          </a:prstGeom>
        </p:spPr>
        <p:txBody>
          <a:bodyPr vert="horz" wrap="square" lIns="94225" tIns="47113" rIns="94225" bIns="47113" numCol="1" anchor="t" anchorCtr="0" compatLnSpc="1"/>
          <a:lstStyle>
            <a:lvl1pPr>
              <a:defRPr sz="1300" smtClean="0"/>
            </a:lvl1pPr>
          </a:lstStyle>
          <a:p>
            <a:pPr defTabSz="942247">
              <a:defRPr/>
            </a:pPr>
            <a:endParaRPr lang="ru-RU" altLang="en-US" dirty="0">
              <a:cs typeface="Arial" panose="020B0604020202020204" pitchFamily="34" charset="0"/>
            </a:endParaRPr>
          </a:p>
        </p:txBody>
      </p:sp>
      <p:sp>
        <p:nvSpPr>
          <p:cNvPr id="3" name="Дата 2"/>
          <p:cNvSpPr>
            <a:spLocks noGrp="1"/>
          </p:cNvSpPr>
          <p:nvPr>
            <p:ph type="dt" idx="1"/>
          </p:nvPr>
        </p:nvSpPr>
        <p:spPr>
          <a:xfrm>
            <a:off x="3884027" y="1"/>
            <a:ext cx="2972421" cy="499402"/>
          </a:xfrm>
          <a:prstGeom prst="rect">
            <a:avLst/>
          </a:prstGeom>
        </p:spPr>
        <p:txBody>
          <a:bodyPr vert="horz" wrap="square" lIns="94225" tIns="47113" rIns="94225" bIns="47113" numCol="1" anchor="t" anchorCtr="0" compatLnSpc="1"/>
          <a:lstStyle>
            <a:lvl1pPr algn="r">
              <a:defRPr sz="1300" smtClean="0"/>
            </a:lvl1pPr>
          </a:lstStyle>
          <a:p>
            <a:pPr defTabSz="942247">
              <a:defRPr/>
            </a:pPr>
            <a:endParaRPr lang="ru-RU" altLang="en-US" dirty="0">
              <a:cs typeface="Arial" panose="020B0604020202020204" pitchFamily="34" charset="0"/>
            </a:endParaRPr>
          </a:p>
        </p:txBody>
      </p:sp>
      <p:sp>
        <p:nvSpPr>
          <p:cNvPr id="6148" name="Образ слайда 3"/>
          <p:cNvSpPr>
            <a:spLocks noGrp="1" noRot="1" noChangeAspect="1"/>
          </p:cNvSpPr>
          <p:nvPr>
            <p:ph type="sldImg"/>
          </p:nvPr>
        </p:nvSpPr>
        <p:spPr>
          <a:xfrm>
            <a:off x="1006475" y="1243013"/>
            <a:ext cx="4845050" cy="3355975"/>
          </a:xfrm>
          <a:prstGeom prst="rect">
            <a:avLst/>
          </a:prstGeom>
          <a:noFill/>
          <a:ln w="12700" cap="flat" cmpd="sng">
            <a:solidFill>
              <a:srgbClr val="000000"/>
            </a:solidFill>
            <a:prstDash val="solid"/>
            <a:round/>
            <a:headEnd type="none" w="med" len="med"/>
            <a:tailEnd type="none" w="med" len="med"/>
          </a:ln>
        </p:spPr>
      </p:sp>
      <p:sp>
        <p:nvSpPr>
          <p:cNvPr id="2053" name="Заметки 4"/>
          <p:cNvSpPr>
            <a:spLocks noGrp="1" noChangeArrowheads="1"/>
          </p:cNvSpPr>
          <p:nvPr>
            <p:ph type="body" sz="quarter" idx="4294967295"/>
          </p:nvPr>
        </p:nvSpPr>
        <p:spPr bwMode="auto">
          <a:xfrm>
            <a:off x="686422" y="4786787"/>
            <a:ext cx="5485157" cy="3917079"/>
          </a:xfrm>
          <a:prstGeom prst="rect">
            <a:avLst/>
          </a:prstGeom>
          <a:noFill/>
          <a:ln w="9525">
            <a:noFill/>
            <a:miter lim="800000"/>
          </a:ln>
        </p:spPr>
        <p:txBody>
          <a:bodyPr vert="horz" wrap="square" lIns="94225" tIns="47113" rIns="94225" bIns="47113" numCol="1" anchor="t" anchorCtr="0" compatLnSpc="1"/>
          <a:lstStyle/>
          <a:p>
            <a:pPr marL="0" marR="0" lvl="0"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Образец текста</a:t>
            </a:r>
          </a:p>
          <a:p>
            <a:pPr marL="471123" marR="0" lvl="1"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Второй уровень</a:t>
            </a:r>
          </a:p>
          <a:p>
            <a:pPr marL="942247" marR="0" lvl="2"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Третий уровень</a:t>
            </a:r>
          </a:p>
          <a:p>
            <a:pPr marL="1413370" marR="0" lvl="3"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Четвертый уровень</a:t>
            </a:r>
          </a:p>
          <a:p>
            <a:pPr marL="1884493" marR="0" lvl="4"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Пятый уровень</a:t>
            </a:r>
          </a:p>
        </p:txBody>
      </p:sp>
      <p:sp>
        <p:nvSpPr>
          <p:cNvPr id="6" name="Нижний колонтитул 5"/>
          <p:cNvSpPr>
            <a:spLocks noGrp="1"/>
          </p:cNvSpPr>
          <p:nvPr>
            <p:ph type="ftr" sz="quarter" idx="4"/>
          </p:nvPr>
        </p:nvSpPr>
        <p:spPr>
          <a:xfrm>
            <a:off x="1" y="9447874"/>
            <a:ext cx="2972421" cy="499402"/>
          </a:xfrm>
          <a:prstGeom prst="rect">
            <a:avLst/>
          </a:prstGeom>
        </p:spPr>
        <p:txBody>
          <a:bodyPr vert="horz" wrap="square" lIns="94225" tIns="47113" rIns="94225" bIns="47113" numCol="1" anchor="b" anchorCtr="0" compatLnSpc="1"/>
          <a:lstStyle>
            <a:lvl1pPr>
              <a:defRPr sz="1300" smtClean="0"/>
            </a:lvl1pPr>
          </a:lstStyle>
          <a:p>
            <a:pPr defTabSz="942247">
              <a:defRPr/>
            </a:pPr>
            <a:endParaRPr lang="ru-RU" altLang="en-US" dirty="0">
              <a:cs typeface="Arial" panose="020B0604020202020204" pitchFamily="34" charset="0"/>
            </a:endParaRPr>
          </a:p>
        </p:txBody>
      </p:sp>
      <p:sp>
        <p:nvSpPr>
          <p:cNvPr id="7" name="Номер слайда 6"/>
          <p:cNvSpPr>
            <a:spLocks noGrp="1"/>
          </p:cNvSpPr>
          <p:nvPr>
            <p:ph type="sldNum" sz="quarter" idx="5"/>
          </p:nvPr>
        </p:nvSpPr>
        <p:spPr>
          <a:xfrm>
            <a:off x="3884027" y="9447874"/>
            <a:ext cx="2972421" cy="499402"/>
          </a:xfrm>
          <a:prstGeom prst="rect">
            <a:avLst/>
          </a:prstGeom>
        </p:spPr>
        <p:txBody>
          <a:bodyPr vert="horz" wrap="square" lIns="94225" tIns="47113" rIns="94225" bIns="47113" numCol="1" anchor="b" anchorCtr="0" compatLnSpc="1"/>
          <a:lstStyle/>
          <a:p>
            <a:pPr lvl="0" algn="r" eaLnBrk="1" hangingPunct="1"/>
            <a:fld id="{9A0DB2DC-4C9A-4742-B13C-FB6460FD3503}" type="slidenum">
              <a:rPr lang="ru-RU" altLang="en-US" sz="1300" dirty="0"/>
              <a:pPr lvl="0" algn="r" eaLnBrk="1" hangingPunct="1"/>
              <a:t>‹#›</a:t>
            </a:fld>
            <a:endParaRPr lang="ru-RU" altLang="en-US" sz="1300" dirty="0"/>
          </a:p>
        </p:txBody>
      </p:sp>
    </p:spTree>
    <p:extLst>
      <p:ext uri="{BB962C8B-B14F-4D97-AF65-F5344CB8AC3E}">
        <p14:creationId xmlns:p14="http://schemas.microsoft.com/office/powerpoint/2010/main" val="2246862601"/>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0"/>
      </a:spcBef>
      <a:spcAft>
        <a:spcPct val="0"/>
      </a:spcAft>
      <a:defRPr sz="1200" kern="1200">
        <a:solidFill>
          <a:schemeClr val="tx1"/>
        </a:solidFill>
        <a:latin typeface="+mn-lt"/>
        <a:ea typeface="+mn-ea"/>
        <a:cs typeface="+mn-cs"/>
      </a:defRPr>
    </a:lvl1pPr>
    <a:lvl2pPr marL="457200" algn="l" rtl="0" eaLnBrk="0" fontAlgn="base" hangingPunct="0">
      <a:spcBef>
        <a:spcPct val="0"/>
      </a:spcBef>
      <a:spcAft>
        <a:spcPct val="0"/>
      </a:spcAft>
      <a:defRPr sz="1200" kern="1200">
        <a:solidFill>
          <a:schemeClr val="tx1"/>
        </a:solidFill>
        <a:latin typeface="+mn-lt"/>
        <a:ea typeface="+mn-ea"/>
        <a:cs typeface="+mn-cs"/>
      </a:defRPr>
    </a:lvl2pPr>
    <a:lvl3pPr marL="914400" algn="l" rtl="0" eaLnBrk="0" fontAlgn="base" hangingPunct="0">
      <a:spcBef>
        <a:spcPct val="0"/>
      </a:spcBef>
      <a:spcAft>
        <a:spcPct val="0"/>
      </a:spcAft>
      <a:defRPr sz="1200" kern="1200">
        <a:solidFill>
          <a:schemeClr val="tx1"/>
        </a:solidFill>
        <a:latin typeface="+mn-lt"/>
        <a:ea typeface="+mn-ea"/>
        <a:cs typeface="+mn-cs"/>
      </a:defRPr>
    </a:lvl3pPr>
    <a:lvl4pPr marL="1371600" algn="l" rtl="0" eaLnBrk="0" fontAlgn="base" hangingPunct="0">
      <a:spcBef>
        <a:spcPct val="0"/>
      </a:spcBef>
      <a:spcAft>
        <a:spcPct val="0"/>
      </a:spcAft>
      <a:defRPr sz="1200" kern="1200">
        <a:solidFill>
          <a:schemeClr val="tx1"/>
        </a:solidFill>
        <a:latin typeface="+mn-lt"/>
        <a:ea typeface="+mn-ea"/>
        <a:cs typeface="+mn-cs"/>
      </a:defRPr>
    </a:lvl4pPr>
    <a:lvl5pPr marL="1828800" algn="l" rtl="0" eaLnBrk="0" fontAlgn="base" hangingPunct="0">
      <a:spcBef>
        <a:spcPct val="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42950" y="2130426"/>
            <a:ext cx="8420100" cy="1470025"/>
          </a:xfrm>
        </p:spPr>
        <p:txBody>
          <a:bodyPr/>
          <a:lstStyle/>
          <a:p>
            <a:r>
              <a:rPr lang="ru-RU" noProof="1"/>
              <a:t>Образец заголовка</a:t>
            </a:r>
          </a:p>
        </p:txBody>
      </p:sp>
      <p:sp>
        <p:nvSpPr>
          <p:cNvPr id="3" name="Подзаголовок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noProof="1"/>
              <a:t>Образец подзаголовка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Вертикальный текст 2"/>
          <p:cNvSpPr>
            <a:spLocks noGrp="1"/>
          </p:cNvSpPr>
          <p:nvPr>
            <p:ph type="body" orient="vert" idx="1"/>
          </p:nvPr>
        </p:nvSpPr>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7780337" y="274639"/>
            <a:ext cx="2414588" cy="5851525"/>
          </a:xfrm>
        </p:spPr>
        <p:txBody>
          <a:bodyPr vert="eaVert"/>
          <a:lstStyle/>
          <a:p>
            <a:r>
              <a:rPr lang="ru-RU" noProof="1"/>
              <a:t>Образец заголовка</a:t>
            </a:r>
          </a:p>
        </p:txBody>
      </p:sp>
      <p:sp>
        <p:nvSpPr>
          <p:cNvPr id="3" name="Вертикальный текст 2"/>
          <p:cNvSpPr>
            <a:spLocks noGrp="1"/>
          </p:cNvSpPr>
          <p:nvPr>
            <p:ph type="body" orient="vert" idx="1"/>
          </p:nvPr>
        </p:nvSpPr>
        <p:spPr>
          <a:xfrm>
            <a:off x="536575" y="274639"/>
            <a:ext cx="7078663" cy="5851525"/>
          </a:xfrm>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idx="1"/>
          </p:nvPr>
        </p:nvSpPr>
        <p:spPr/>
        <p:txBody>
          <a:body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2506" y="4406901"/>
            <a:ext cx="8420100" cy="1362075"/>
          </a:xfrm>
        </p:spPr>
        <p:txBody>
          <a:bodyPr anchor="t"/>
          <a:lstStyle>
            <a:lvl1pPr algn="l">
              <a:defRPr sz="4000" b="1" cap="all"/>
            </a:lvl1pPr>
          </a:lstStyle>
          <a:p>
            <a:r>
              <a:rPr lang="ru-RU" noProof="1"/>
              <a:t>Образец заголовка</a:t>
            </a:r>
          </a:p>
        </p:txBody>
      </p:sp>
      <p:sp>
        <p:nvSpPr>
          <p:cNvPr id="3" name="Текст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noProof="1"/>
              <a:t>Образец текста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sz="half" idx="1"/>
          </p:nvPr>
        </p:nvSpPr>
        <p:spPr>
          <a:xfrm>
            <a:off x="536575"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Объект 3"/>
          <p:cNvSpPr>
            <a:spLocks noGrp="1"/>
          </p:cNvSpPr>
          <p:nvPr>
            <p:ph sz="half" idx="2"/>
          </p:nvPr>
        </p:nvSpPr>
        <p:spPr>
          <a:xfrm>
            <a:off x="5448300"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4638"/>
            <a:ext cx="8915400" cy="1143000"/>
          </a:xfrm>
        </p:spPr>
        <p:txBody>
          <a:bodyPr/>
          <a:lstStyle>
            <a:lvl1pPr>
              <a:defRPr/>
            </a:lvl1pPr>
          </a:lstStyle>
          <a:p>
            <a:r>
              <a:rPr lang="ru-RU" noProof="1"/>
              <a:t>Образец заголовка</a:t>
            </a:r>
          </a:p>
        </p:txBody>
      </p:sp>
      <p:sp>
        <p:nvSpPr>
          <p:cNvPr id="3" name="Текст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4" name="Объект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Текст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6" name="Объект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7" name="Замещающая дата 6"/>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8" name="Замещающий нижний колонтитул 7"/>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9" name="Замещающий номер слайда 8"/>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Замещающая дата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ижний колонтитул 3"/>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омер слайда 4"/>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Замещающая дата 1"/>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3" name="Замещающий нижний колонтитул 2"/>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омер слайда 3"/>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3050"/>
            <a:ext cx="3259006" cy="1162050"/>
          </a:xfrm>
        </p:spPr>
        <p:txBody>
          <a:bodyPr anchor="b"/>
          <a:lstStyle>
            <a:lvl1pPr algn="l">
              <a:defRPr sz="2000" b="1"/>
            </a:lvl1pPr>
          </a:lstStyle>
          <a:p>
            <a:r>
              <a:rPr lang="ru-RU" noProof="1"/>
              <a:t>Образец заголовка</a:t>
            </a:r>
          </a:p>
        </p:txBody>
      </p:sp>
      <p:sp>
        <p:nvSpPr>
          <p:cNvPr id="3" name="Объект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Текст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41645" y="4800600"/>
            <a:ext cx="5943600" cy="566738"/>
          </a:xfrm>
        </p:spPr>
        <p:txBody>
          <a:bodyPr anchor="b"/>
          <a:lstStyle>
            <a:lvl1pPr algn="l">
              <a:defRPr sz="2000" b="1"/>
            </a:lvl1pPr>
          </a:lstStyle>
          <a:p>
            <a:r>
              <a:rPr lang="ru-RU" noProof="1"/>
              <a:t>Образец заголовка</a:t>
            </a:r>
          </a:p>
        </p:txBody>
      </p:sp>
      <p:sp>
        <p:nvSpPr>
          <p:cNvPr id="3" name="Рисунок 2"/>
          <p:cNvSpPr>
            <a:spLocks noGrp="1"/>
          </p:cNvSpPr>
          <p:nvPr>
            <p:ph type="pic" idx="1"/>
          </p:nvPr>
        </p:nvSpPr>
        <p:spPr>
          <a:xfrm>
            <a:off x="1941645" y="612775"/>
            <a:ext cx="5943600" cy="4114800"/>
          </a:xfrm>
        </p:spPr>
        <p:txBody>
          <a:bodyPr vert="horz" wrap="square" lIns="91440" tIns="45720" rIns="91440" bIns="45720" numCol="1" rtlCol="0" anchor="t" anchorCtr="0" compatLnSpc="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ru-RU" sz="3200" b="0" i="0" u="none" strike="noStrike" kern="1200" cap="none" spc="0" normalizeH="0" baseline="0" noProof="0">
              <a:ln>
                <a:noFill/>
              </a:ln>
              <a:solidFill>
                <a:schemeClr val="tx1"/>
              </a:solidFill>
              <a:effectLst/>
              <a:uLnTx/>
              <a:uFillTx/>
              <a:latin typeface="+mn-lt"/>
              <a:ea typeface="+mn-ea"/>
              <a:cs typeface="+mn-cs"/>
            </a:endParaRPr>
          </a:p>
        </p:txBody>
      </p:sp>
      <p:sp>
        <p:nvSpPr>
          <p:cNvPr id="4" name="Текст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a:xfrm>
            <a:off x="495300" y="274638"/>
            <a:ext cx="8915400" cy="1143000"/>
          </a:xfrm>
          <a:prstGeom prst="rect">
            <a:avLst/>
          </a:prstGeom>
          <a:noFill/>
          <a:ln w="9525">
            <a:noFill/>
          </a:ln>
        </p:spPr>
        <p:txBody>
          <a:bodyPr anchor="ctr"/>
          <a:lstStyle/>
          <a:p>
            <a:pPr lvl="0"/>
            <a:r>
              <a:rPr lang="ru-RU" altLang="ru-RU" dirty="0"/>
              <a:t>Образец заголовка</a:t>
            </a:r>
          </a:p>
        </p:txBody>
      </p:sp>
      <p:sp>
        <p:nvSpPr>
          <p:cNvPr id="1027" name="Текст 2"/>
          <p:cNvSpPr>
            <a:spLocks noGrp="1"/>
          </p:cNvSpPr>
          <p:nvPr>
            <p:ph type="body"/>
          </p:nvPr>
        </p:nvSpPr>
        <p:spPr>
          <a:xfrm>
            <a:off x="495300" y="1600200"/>
            <a:ext cx="8915400" cy="4525963"/>
          </a:xfrm>
          <a:prstGeom prst="rect">
            <a:avLst/>
          </a:prstGeom>
          <a:noFill/>
          <a:ln w="9525">
            <a:noFill/>
          </a:ln>
        </p:spPr>
        <p:txBody>
          <a:bodyPr/>
          <a:lstStyle/>
          <a:p>
            <a:pPr lvl="0"/>
            <a:r>
              <a:rPr lang="ru-RU" altLang="ru-RU" dirty="0"/>
              <a:t>Образец текста</a:t>
            </a:r>
          </a:p>
          <a:p>
            <a:pPr lvl="1"/>
            <a:r>
              <a:rPr lang="ru-RU" altLang="ru-RU" dirty="0"/>
              <a:t>Второй уровень</a:t>
            </a:r>
          </a:p>
          <a:p>
            <a:pPr lvl="2"/>
            <a:r>
              <a:rPr lang="ru-RU" altLang="ru-RU" dirty="0"/>
              <a:t>Третий уровень</a:t>
            </a:r>
          </a:p>
          <a:p>
            <a:pPr lvl="3"/>
            <a:r>
              <a:rPr lang="ru-RU" altLang="ru-RU" dirty="0"/>
              <a:t>Четвертый уровень</a:t>
            </a:r>
          </a:p>
          <a:p>
            <a:pPr lvl="4"/>
            <a:r>
              <a:rPr lang="ru-RU" altLang="ru-RU" dirty="0"/>
              <a:t>Пятый уровень</a:t>
            </a:r>
          </a:p>
        </p:txBody>
      </p:sp>
      <p:sp>
        <p:nvSpPr>
          <p:cNvPr id="4" name="Дата 3"/>
          <p:cNvSpPr>
            <a:spLocks noGrp="1"/>
          </p:cNvSpPr>
          <p:nvPr>
            <p:ph type="dt" sz="half" idx="2"/>
          </p:nvPr>
        </p:nvSpPr>
        <p:spPr>
          <a:xfrm>
            <a:off x="495300" y="6356350"/>
            <a:ext cx="2311400" cy="365125"/>
          </a:xfrm>
          <a:prstGeom prst="rect">
            <a:avLst/>
          </a:prstGeom>
        </p:spPr>
        <p:txBody>
          <a:bodyPr vert="horz" wrap="square" lIns="91440" tIns="45720" rIns="91440" bIns="45720" numCol="1" anchor="ctr" anchorCtr="0" compatLnSpc="1"/>
          <a:lstStyle>
            <a:lvl1pPr>
              <a:defRPr sz="1200" smtClean="0">
                <a:solidFill>
                  <a:srgbClr val="898989"/>
                </a:solidFill>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Нижний колонтитул 4"/>
          <p:cNvSpPr>
            <a:spLocks noGrp="1"/>
          </p:cNvSpPr>
          <p:nvPr>
            <p:ph type="ftr" sz="quarter" idx="3"/>
          </p:nvPr>
        </p:nvSpPr>
        <p:spPr>
          <a:xfrm>
            <a:off x="3384550" y="6356350"/>
            <a:ext cx="3136900" cy="365125"/>
          </a:xfrm>
          <a:prstGeom prst="rect">
            <a:avLst/>
          </a:prstGeom>
        </p:spPr>
        <p:txBody>
          <a:bodyPr vert="horz" wrap="square" lIns="91440" tIns="45720" rIns="91440" bIns="45720" numCol="1" anchor="ctr" anchorCtr="0" compatLnSpc="1"/>
          <a:lstStyle>
            <a:lvl1pPr algn="ctr">
              <a:defRPr sz="1200" smtClean="0">
                <a:solidFill>
                  <a:srgbClr val="898989"/>
                </a:solidFill>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Номер слайда 5"/>
          <p:cNvSpPr>
            <a:spLocks noGrp="1"/>
          </p:cNvSpPr>
          <p:nvPr>
            <p:ph type="sldNum" sz="quarter" idx="4"/>
          </p:nvPr>
        </p:nvSpPr>
        <p:spPr>
          <a:xfrm>
            <a:off x="7099300" y="6356350"/>
            <a:ext cx="2311400" cy="365125"/>
          </a:xfrm>
          <a:prstGeom prst="rect">
            <a:avLst/>
          </a:prstGeom>
        </p:spPr>
        <p:txBody>
          <a:bodyPr vert="horz" wrap="square" lIns="91440" tIns="45720" rIns="91440" bIns="45720" numCol="1" anchor="ctr" anchorCtr="0" compatLnSpc="1"/>
          <a:lstStyle>
            <a:lvl1pPr algn="r">
              <a:defRPr sz="1200">
                <a:solidFill>
                  <a:srgbClr val="898989"/>
                </a:solidFill>
              </a:defRPr>
            </a:lvl1p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mailto:ukpp@meteo.kz" TargetMode="External"/><Relationship Id="rId2" Type="http://schemas.openxmlformats.org/officeDocument/2006/relationships/hyperlink" Target="mailto:info@meteo.kz" TargetMode="Externa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851370" y="117475"/>
            <a:ext cx="15875" cy="6624638"/>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2056" name="Таблица 2055"/>
          <p:cNvGraphicFramePr/>
          <p:nvPr>
            <p:extLst>
              <p:ext uri="{D42A27DB-BD31-4B8C-83A1-F6EECF244321}">
                <p14:modId xmlns:p14="http://schemas.microsoft.com/office/powerpoint/2010/main" val="2255113917"/>
              </p:ext>
            </p:extLst>
          </p:nvPr>
        </p:nvGraphicFramePr>
        <p:xfrm>
          <a:off x="344488" y="6392863"/>
          <a:ext cx="4465638" cy="347663"/>
        </p:xfrm>
        <a:graphic>
          <a:graphicData uri="http://schemas.openxmlformats.org/drawingml/2006/table">
            <a:tbl>
              <a:tblPr/>
              <a:tblGrid>
                <a:gridCol w="4465638">
                  <a:extLst>
                    <a:ext uri="{9D8B030D-6E8A-4147-A177-3AD203B41FA5}">
                      <a16:colId xmlns:a16="http://schemas.microsoft.com/office/drawing/2014/main" val="20000"/>
                    </a:ext>
                  </a:extLst>
                </a:gridCol>
              </a:tblGrid>
              <a:tr h="3476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kk-KZ" altLang="x-none" sz="1200" b="1" i="1" dirty="0">
                          <a:solidFill>
                            <a:srgbClr val="002060"/>
                          </a:solidFill>
                          <a:latin typeface="Times New Roman" panose="02020603050405020304" pitchFamily="18" charset="0"/>
                          <a:cs typeface="Times New Roman" panose="02020603050405020304" pitchFamily="18" charset="0"/>
                        </a:rPr>
                        <a:t>Қарағанды қ.</a:t>
                      </a:r>
                      <a:endParaRPr lang="en-US"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17" name="TextBox 7"/>
          <p:cNvSpPr txBox="1"/>
          <p:nvPr/>
        </p:nvSpPr>
        <p:spPr>
          <a:xfrm>
            <a:off x="128588" y="215900"/>
            <a:ext cx="4824413" cy="707886"/>
          </a:xfrm>
          <a:prstGeom prst="rect">
            <a:avLst/>
          </a:prstGeom>
          <a:noFill/>
          <a:ln w="9525">
            <a:noFill/>
          </a:ln>
        </p:spPr>
        <p:txBody>
          <a:bodyPr>
            <a:spAutoFit/>
          </a:bodyPr>
          <a:lstStyle/>
          <a:p>
            <a:pPr algn="ctr"/>
            <a:r>
              <a:rPr lang="ru-RU" altLang="ru-RU" sz="1400" b="1" dirty="0" err="1">
                <a:solidFill>
                  <a:srgbClr val="0070C0"/>
                </a:solidFill>
                <a:latin typeface="Times New Roman" panose="02020603050405020304" pitchFamily="18" charset="0"/>
                <a:cs typeface="Times New Roman" panose="02020603050405020304" pitchFamily="18" charset="0"/>
              </a:rPr>
              <a:t>Қазақстан</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Республикасы</a:t>
            </a:r>
            <a:r>
              <a:rPr lang="ru-RU" altLang="ru-RU" sz="1400" b="1" dirty="0">
                <a:solidFill>
                  <a:srgbClr val="0070C0"/>
                </a:solidFill>
                <a:latin typeface="Times New Roman" panose="02020603050405020304" pitchFamily="18" charset="0"/>
                <a:cs typeface="Times New Roman" panose="02020603050405020304" pitchFamily="18" charset="0"/>
              </a:rPr>
              <a:t> Экология, геология </a:t>
            </a:r>
            <a:r>
              <a:rPr lang="ru-RU" altLang="ru-RU" sz="1400" b="1" dirty="0" err="1">
                <a:solidFill>
                  <a:srgbClr val="0070C0"/>
                </a:solidFill>
                <a:latin typeface="Times New Roman" panose="02020603050405020304" pitchFamily="18" charset="0"/>
                <a:cs typeface="Times New Roman" panose="02020603050405020304" pitchFamily="18" charset="0"/>
              </a:rPr>
              <a:t>және</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табиғи</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ресурстар</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министрлігі</a:t>
            </a:r>
            <a:endParaRPr lang="ru-RU" altLang="ru-RU" sz="1400" b="1" dirty="0">
              <a:solidFill>
                <a:srgbClr val="0070C0"/>
              </a:solidFill>
              <a:latin typeface="Times New Roman" panose="02020603050405020304" pitchFamily="18" charset="0"/>
              <a:cs typeface="Times New Roman" panose="02020603050405020304" pitchFamily="18" charset="0"/>
            </a:endParaRPr>
          </a:p>
          <a:p>
            <a:pPr algn="ctr"/>
            <a:r>
              <a:rPr lang="ru-RU" altLang="ru-RU" sz="1200" b="1" dirty="0">
                <a:solidFill>
                  <a:srgbClr val="0070C0"/>
                </a:solidFill>
                <a:latin typeface="Times New Roman" panose="02020603050405020304" pitchFamily="18" charset="0"/>
                <a:cs typeface="Times New Roman" panose="02020603050405020304" pitchFamily="18" charset="0"/>
              </a:rPr>
              <a:t>«ҚАЗГИДРОМЕТ» РМК</a:t>
            </a:r>
            <a:endParaRPr lang="ru-RU" altLang="ru-RU" sz="1200" b="1" dirty="0">
              <a:solidFill>
                <a:srgbClr val="0070C0"/>
              </a:solidFill>
              <a:latin typeface="Times New Roman" panose="02020603050405020304" pitchFamily="18" charset="0"/>
              <a:ea typeface="Times New Roman" panose="02020603050405020304" pitchFamily="18" charset="0"/>
            </a:endParaRPr>
          </a:p>
        </p:txBody>
      </p:sp>
      <p:pic>
        <p:nvPicPr>
          <p:cNvPr id="18" name="Рисунок 1"/>
          <p:cNvPicPr>
            <a:picLocks noChangeAspect="1"/>
          </p:cNvPicPr>
          <p:nvPr/>
        </p:nvPicPr>
        <p:blipFill>
          <a:blip r:embed="rId2" cstate="print"/>
          <a:srcRect t="17818" b="17471"/>
          <a:stretch>
            <a:fillRect/>
          </a:stretch>
        </p:blipFill>
        <p:spPr>
          <a:xfrm>
            <a:off x="1352600" y="1023798"/>
            <a:ext cx="2028825" cy="1312863"/>
          </a:xfrm>
          <a:prstGeom prst="rect">
            <a:avLst/>
          </a:prstGeom>
          <a:noFill/>
          <a:ln w="9525">
            <a:noFill/>
          </a:ln>
        </p:spPr>
      </p:pic>
      <p:graphicFrame>
        <p:nvGraphicFramePr>
          <p:cNvPr id="19" name="Таблица 18"/>
          <p:cNvGraphicFramePr/>
          <p:nvPr>
            <p:extLst>
              <p:ext uri="{D42A27DB-BD31-4B8C-83A1-F6EECF244321}">
                <p14:modId xmlns:p14="http://schemas.microsoft.com/office/powerpoint/2010/main" val="2067005591"/>
              </p:ext>
            </p:extLst>
          </p:nvPr>
        </p:nvGraphicFramePr>
        <p:xfrm>
          <a:off x="307975" y="2588895"/>
          <a:ext cx="4465638" cy="2209800"/>
        </p:xfrm>
        <a:graphic>
          <a:graphicData uri="http://schemas.openxmlformats.org/drawingml/2006/table">
            <a:tbl>
              <a:tblPr/>
              <a:tblGrid>
                <a:gridCol w="4465638">
                  <a:extLst>
                    <a:ext uri="{9D8B030D-6E8A-4147-A177-3AD203B41FA5}">
                      <a16:colId xmlns:a16="http://schemas.microsoft.com/office/drawing/2014/main" val="20000"/>
                    </a:ext>
                  </a:extLst>
                </a:gridCol>
              </a:tblGrid>
              <a:tr h="19351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№275 КҮНДЕЛІКТІ</a:t>
                      </a:r>
                    </a:p>
                    <a:p>
                      <a:pPr lvl="0" algn="ctr" eaLnBrk="1" hangingPunct="1">
                        <a:buNone/>
                      </a:pPr>
                      <a:endParaRPr lang="ru-RU"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АУА БАССЕЙНІНІҢ ЖАЙ-КҮЙІ БЮЛЛЕТЕНІ</a:t>
                      </a:r>
                    </a:p>
                    <a:p>
                      <a:pPr lvl="0" algn="ctr" eaLnBrk="1" hangingPunct="1">
                        <a:buNone/>
                      </a:pPr>
                      <a:endParaRPr lang="ru-RU"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ru-RU" altLang="x-none" sz="1400" b="1" i="1" dirty="0" err="1">
                          <a:solidFill>
                            <a:srgbClr val="002060"/>
                          </a:solidFill>
                          <a:latin typeface="Times New Roman" panose="02020603050405020304" pitchFamily="18" charset="0"/>
                          <a:cs typeface="Times New Roman" panose="02020603050405020304" pitchFamily="18" charset="0"/>
                        </a:rPr>
                        <a:t>Қарағанды</a:t>
                      </a:r>
                      <a:r>
                        <a:rPr lang="ru-RU" altLang="x-none" sz="1400" b="1" i="1" dirty="0">
                          <a:solidFill>
                            <a:srgbClr val="002060"/>
                          </a:solidFill>
                          <a:latin typeface="Times New Roman" panose="02020603050405020304" pitchFamily="18" charset="0"/>
                          <a:cs typeface="Times New Roman" panose="02020603050405020304" pitchFamily="18" charset="0"/>
                        </a:rPr>
                        <a:t> қ.</a:t>
                      </a:r>
                      <a:r>
                        <a:rPr lang="ru-RU" altLang="en-US" sz="1400" b="1" i="1" dirty="0">
                          <a:solidFill>
                            <a:srgbClr val="002060"/>
                          </a:solidFill>
                          <a:latin typeface="Times New Roman" panose="02020603050405020304" pitchFamily="18" charset="0"/>
                          <a:cs typeface="Times New Roman" panose="02020603050405020304" pitchFamily="18" charset="0"/>
                        </a:rPr>
                        <a:t> </a:t>
                      </a: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100" dirty="0">
                        <a:solidFill>
                          <a:srgbClr val="000000"/>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kk-KZ" altLang="zh-CN" sz="1200" b="1" i="1" dirty="0">
                          <a:solidFill>
                            <a:srgbClr val="002060"/>
                          </a:solidFill>
                          <a:latin typeface="Times New Roman" panose="02020603050405020304" pitchFamily="18" charset="0"/>
                          <a:cs typeface="Times New Roman" panose="02020603050405020304" pitchFamily="18" charset="0"/>
                        </a:rPr>
                        <a:t>2022</a:t>
                      </a:r>
                      <a:r>
                        <a:rPr lang="kk-KZ" altLang="zh-CN" sz="1200" b="1" i="1" baseline="0" dirty="0">
                          <a:solidFill>
                            <a:srgbClr val="002060"/>
                          </a:solidFill>
                          <a:latin typeface="Times New Roman" panose="02020603050405020304" pitchFamily="18" charset="0"/>
                          <a:cs typeface="Times New Roman" panose="02020603050405020304" pitchFamily="18" charset="0"/>
                        </a:rPr>
                        <a:t> жыл 02 қазан</a:t>
                      </a:r>
                      <a:endParaRPr lang="zh-CN"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3" name="Прямоугольник 2"/>
          <p:cNvSpPr/>
          <p:nvPr/>
        </p:nvSpPr>
        <p:spPr>
          <a:xfrm>
            <a:off x="4851370" y="114302"/>
            <a:ext cx="4910167" cy="1615827"/>
          </a:xfrm>
          <a:prstGeom prst="rect">
            <a:avLst/>
          </a:prstGeom>
        </p:spPr>
        <p:txBody>
          <a:bodyPr wrap="square">
            <a:spAutoFit/>
          </a:bodyPr>
          <a:lstStyle/>
          <a:p>
            <a:pPr lvl="0" algn="ctr"/>
            <a:r>
              <a:rPr lang="kk-KZ" altLang="ru-RU" sz="1100" b="1" dirty="0">
                <a:latin typeface="Times New Roman" panose="02020603050405020304" pitchFamily="18" charset="0"/>
                <a:cs typeface="Times New Roman" panose="02020603050405020304" pitchFamily="18" charset="0"/>
              </a:rPr>
              <a:t>Қарағанды қаласы бойынша</a:t>
            </a:r>
          </a:p>
          <a:p>
            <a:pPr lvl="0" algn="ctr"/>
            <a:r>
              <a:rPr lang="kk-KZ" altLang="ru-RU" sz="1100" b="1" dirty="0">
                <a:solidFill>
                  <a:srgbClr val="000000"/>
                </a:solidFill>
                <a:latin typeface="Times New Roman" panose="02020603050405020304" pitchFamily="18" charset="0"/>
                <a:cs typeface="Times New Roman" panose="02020603050405020304" pitchFamily="18" charset="0"/>
              </a:rPr>
              <a:t>03 қазанға арналған ауа-райы болжамы</a:t>
            </a:r>
            <a:endParaRPr lang="ru-RU" altLang="ru-RU" sz="1100" b="1" dirty="0">
              <a:solidFill>
                <a:srgbClr val="000000"/>
              </a:solidFill>
              <a:latin typeface="Times New Roman" panose="02020603050405020304" pitchFamily="18" charset="0"/>
              <a:cs typeface="Times New Roman" panose="02020603050405020304" pitchFamily="18" charset="0"/>
            </a:endParaRPr>
          </a:p>
          <a:p>
            <a:pPr lvl="0" algn="ctr"/>
            <a:r>
              <a:rPr lang="ru-RU" altLang="ru-RU" sz="1100" b="1" dirty="0">
                <a:solidFill>
                  <a:srgbClr val="000000"/>
                </a:solidFill>
                <a:latin typeface="Times New Roman" panose="02020603050405020304" pitchFamily="18" charset="0"/>
                <a:cs typeface="Times New Roman" panose="02020603050405020304" pitchFamily="18" charset="0"/>
              </a:rPr>
              <a:t>2022 </a:t>
            </a:r>
            <a:r>
              <a:rPr lang="ru-RU" altLang="ru-RU" sz="1100" b="1" dirty="0" err="1">
                <a:solidFill>
                  <a:srgbClr val="000000"/>
                </a:solidFill>
                <a:latin typeface="Times New Roman" panose="02020603050405020304" pitchFamily="18" charset="0"/>
                <a:cs typeface="Times New Roman" panose="02020603050405020304" pitchFamily="18" charset="0"/>
              </a:rPr>
              <a:t>жылғы</a:t>
            </a:r>
            <a:r>
              <a:rPr lang="ru-RU" altLang="ru-RU" sz="1100" b="1" dirty="0">
                <a:solidFill>
                  <a:srgbClr val="000000"/>
                </a:solidFill>
                <a:latin typeface="Times New Roman" panose="02020603050405020304" pitchFamily="18" charset="0"/>
                <a:cs typeface="Times New Roman" panose="02020603050405020304" pitchFamily="18" charset="0"/>
              </a:rPr>
              <a:t> 02 </a:t>
            </a:r>
            <a:r>
              <a:rPr lang="ru-RU" altLang="ru-RU" sz="1100" b="1" dirty="0" err="1">
                <a:solidFill>
                  <a:srgbClr val="000000"/>
                </a:solidFill>
                <a:latin typeface="Times New Roman" panose="02020603050405020304" pitchFamily="18" charset="0"/>
                <a:cs typeface="Times New Roman" panose="02020603050405020304" pitchFamily="18" charset="0"/>
              </a:rPr>
              <a:t>қазан</a:t>
            </a:r>
            <a:r>
              <a:rPr lang="ru-RU" altLang="ru-RU" sz="1100" b="1" dirty="0">
                <a:solidFill>
                  <a:srgbClr val="000000"/>
                </a:solidFill>
                <a:latin typeface="Times New Roman" panose="02020603050405020304" pitchFamily="18" charset="0"/>
                <a:cs typeface="Times New Roman" panose="02020603050405020304" pitchFamily="18" charset="0"/>
              </a:rPr>
              <a:t> </a:t>
            </a:r>
            <a:r>
              <a:rPr lang="ru-RU" altLang="ru-RU" sz="1100" b="1" dirty="0" err="1">
                <a:solidFill>
                  <a:srgbClr val="000000"/>
                </a:solidFill>
                <a:latin typeface="Times New Roman" panose="02020603050405020304" pitchFamily="18" charset="0"/>
                <a:cs typeface="Times New Roman" panose="02020603050405020304" pitchFamily="18" charset="0"/>
              </a:rPr>
              <a:t>сағ</a:t>
            </a:r>
            <a:r>
              <a:rPr lang="ru-RU" altLang="ru-RU" sz="1100" b="1" dirty="0">
                <a:solidFill>
                  <a:srgbClr val="000000"/>
                </a:solidFill>
                <a:latin typeface="Times New Roman" panose="02020603050405020304" pitchFamily="18" charset="0"/>
                <a:cs typeface="Times New Roman" panose="02020603050405020304" pitchFamily="18" charset="0"/>
              </a:rPr>
              <a:t>. 21-ден 2022 </a:t>
            </a:r>
            <a:r>
              <a:rPr lang="ru-RU" altLang="ru-RU" sz="1100" b="1" dirty="0" err="1">
                <a:solidFill>
                  <a:srgbClr val="000000"/>
                </a:solidFill>
                <a:latin typeface="Times New Roman" panose="02020603050405020304" pitchFamily="18" charset="0"/>
                <a:cs typeface="Times New Roman" panose="02020603050405020304" pitchFamily="18" charset="0"/>
              </a:rPr>
              <a:t>жылғы</a:t>
            </a:r>
            <a:r>
              <a:rPr lang="ru-RU" altLang="ru-RU" sz="1100" b="1" dirty="0">
                <a:solidFill>
                  <a:srgbClr val="000000"/>
                </a:solidFill>
                <a:latin typeface="Times New Roman" panose="02020603050405020304" pitchFamily="18" charset="0"/>
                <a:cs typeface="Times New Roman" panose="02020603050405020304" pitchFamily="18" charset="0"/>
              </a:rPr>
              <a:t> 03</a:t>
            </a:r>
            <a:r>
              <a:rPr lang="kk-KZ" altLang="ru-RU" sz="1100" b="1" dirty="0">
                <a:solidFill>
                  <a:srgbClr val="000000"/>
                </a:solidFill>
                <a:latin typeface="Times New Roman" panose="02020603050405020304" pitchFamily="18" charset="0"/>
                <a:cs typeface="Times New Roman" panose="02020603050405020304" pitchFamily="18" charset="0"/>
              </a:rPr>
              <a:t> қазан </a:t>
            </a:r>
            <a:r>
              <a:rPr lang="ru-RU" altLang="ru-RU" sz="1100" b="1" dirty="0" err="1">
                <a:solidFill>
                  <a:srgbClr val="000000"/>
                </a:solidFill>
                <a:latin typeface="Times New Roman" panose="02020603050405020304" pitchFamily="18" charset="0"/>
                <a:cs typeface="Times New Roman" panose="02020603050405020304" pitchFamily="18" charset="0"/>
              </a:rPr>
              <a:t>сағ</a:t>
            </a:r>
            <a:r>
              <a:rPr lang="ru-RU" altLang="ru-RU" sz="1100" b="1" dirty="0">
                <a:solidFill>
                  <a:srgbClr val="000000"/>
                </a:solidFill>
                <a:latin typeface="Times New Roman" panose="02020603050405020304" pitchFamily="18" charset="0"/>
                <a:cs typeface="Times New Roman" panose="02020603050405020304" pitchFamily="18" charset="0"/>
              </a:rPr>
              <a:t>. 21-ге </a:t>
            </a:r>
            <a:r>
              <a:rPr lang="ru-RU" altLang="ru-RU" sz="1100" b="1" dirty="0" err="1">
                <a:solidFill>
                  <a:srgbClr val="000000"/>
                </a:solidFill>
                <a:latin typeface="Times New Roman" panose="02020603050405020304" pitchFamily="18" charset="0"/>
                <a:cs typeface="Times New Roman" panose="02020603050405020304" pitchFamily="18" charset="0"/>
              </a:rPr>
              <a:t>дейін</a:t>
            </a:r>
            <a:r>
              <a:rPr lang="ru-RU" altLang="ru-RU" sz="1100" b="1" dirty="0">
                <a:solidFill>
                  <a:srgbClr val="000000"/>
                </a:solidFill>
                <a:latin typeface="Times New Roman" panose="02020603050405020304" pitchFamily="18" charset="0"/>
                <a:cs typeface="Times New Roman" panose="02020603050405020304" pitchFamily="18" charset="0"/>
              </a:rPr>
              <a:t>.</a:t>
            </a:r>
            <a:r>
              <a:rPr lang="ru-RU" sz="1100" b="1" dirty="0">
                <a:solidFill>
                  <a:srgbClr val="000000"/>
                </a:solidFill>
                <a:latin typeface="Times New Roman" panose="02020603050405020304" pitchFamily="18" charset="0"/>
                <a:cs typeface="Times New Roman" panose="02020603050405020304" pitchFamily="18" charset="0"/>
                <a:sym typeface="+mn-ea"/>
              </a:rPr>
              <a:t> </a:t>
            </a:r>
          </a:p>
          <a:p>
            <a:pPr lvl="0" algn="just"/>
            <a:r>
              <a:rPr lang="ru-RU" sz="1100" dirty="0" err="1">
                <a:latin typeface="Times New Roman" pitchFamily="18" charset="0"/>
                <a:cs typeface="Times New Roman" pitchFamily="18" charset="0"/>
              </a:rPr>
              <a:t>Аздаған</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бұлтты</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Солтүстік-шығыс</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желі</a:t>
            </a:r>
            <a:r>
              <a:rPr lang="ru-RU" sz="1100" dirty="0">
                <a:latin typeface="Times New Roman" pitchFamily="18" charset="0"/>
                <a:cs typeface="Times New Roman" pitchFamily="18" charset="0"/>
              </a:rPr>
              <a:t> 5-10 м/с. </a:t>
            </a:r>
            <a:r>
              <a:rPr lang="ru-RU" sz="1100" dirty="0" err="1">
                <a:latin typeface="Times New Roman" pitchFamily="18" charset="0"/>
                <a:cs typeface="Times New Roman" pitchFamily="18" charset="0"/>
              </a:rPr>
              <a:t>Ауа</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температурасы</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түнде</a:t>
            </a:r>
            <a:r>
              <a:rPr lang="ru-RU" sz="1100" dirty="0">
                <a:latin typeface="Times New Roman" pitchFamily="18" charset="0"/>
                <a:cs typeface="Times New Roman" pitchFamily="18" charset="0"/>
              </a:rPr>
              <a:t> 4-6 градус </a:t>
            </a:r>
            <a:r>
              <a:rPr lang="ru-RU" sz="1100" dirty="0" err="1">
                <a:latin typeface="Times New Roman" pitchFamily="18" charset="0"/>
                <a:cs typeface="Times New Roman" pitchFamily="18" charset="0"/>
              </a:rPr>
              <a:t>аяз</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күндіз</a:t>
            </a:r>
            <a:r>
              <a:rPr lang="ru-RU" sz="1100" dirty="0">
                <a:latin typeface="Times New Roman" pitchFamily="18" charset="0"/>
                <a:cs typeface="Times New Roman" pitchFamily="18" charset="0"/>
              </a:rPr>
              <a:t> 8-10 градус </a:t>
            </a:r>
            <a:r>
              <a:rPr lang="ru-RU" sz="1100" dirty="0" err="1">
                <a:latin typeface="Times New Roman" pitchFamily="18" charset="0"/>
                <a:cs typeface="Times New Roman" pitchFamily="18" charset="0"/>
              </a:rPr>
              <a:t>жылы</a:t>
            </a:r>
            <a:r>
              <a:rPr lang="ru-RU" sz="1100" dirty="0">
                <a:latin typeface="Times New Roman" pitchFamily="18" charset="0"/>
                <a:cs typeface="Times New Roman" pitchFamily="18" charset="0"/>
              </a:rPr>
              <a:t>. </a:t>
            </a:r>
          </a:p>
          <a:p>
            <a:pPr lvl="0" algn="ctr"/>
            <a:r>
              <a:rPr lang="kk-KZ" altLang="ru-RU" sz="1100" b="1" dirty="0">
                <a:solidFill>
                  <a:srgbClr val="000000"/>
                </a:solidFill>
                <a:latin typeface="Times New Roman" panose="02020603050405020304" pitchFamily="18" charset="0"/>
                <a:cs typeface="Times New Roman" panose="02020603050405020304" pitchFamily="18" charset="0"/>
              </a:rPr>
              <a:t>04 қазанға </a:t>
            </a:r>
            <a:r>
              <a:rPr lang="ru-RU" altLang="ru-RU" sz="1100" b="1" dirty="0">
                <a:solidFill>
                  <a:srgbClr val="000000"/>
                </a:solidFill>
                <a:latin typeface="Times New Roman" panose="02020603050405020304" pitchFamily="18" charset="0"/>
                <a:cs typeface="Times New Roman" panose="02020603050405020304" pitchFamily="18" charset="0"/>
              </a:rPr>
              <a:t>2022 </a:t>
            </a:r>
            <a:r>
              <a:rPr lang="ru-RU" altLang="ru-RU" sz="1100" b="1" dirty="0" err="1">
                <a:solidFill>
                  <a:srgbClr val="000000"/>
                </a:solidFill>
                <a:latin typeface="Times New Roman" panose="02020603050405020304" pitchFamily="18" charset="0"/>
                <a:cs typeface="Times New Roman" panose="02020603050405020304" pitchFamily="18" charset="0"/>
              </a:rPr>
              <a:t>жылғы</a:t>
            </a:r>
            <a:endParaRPr lang="ru-RU" sz="1100" dirty="0">
              <a:latin typeface="Times New Roman" pitchFamily="18" charset="0"/>
              <a:cs typeface="Times New Roman" pitchFamily="18" charset="0"/>
            </a:endParaRPr>
          </a:p>
          <a:p>
            <a:pPr lvl="0" indent="182563" algn="ctr"/>
            <a:r>
              <a:rPr lang="ru-RU" sz="1100" b="1" dirty="0">
                <a:solidFill>
                  <a:srgbClr val="000000"/>
                </a:solidFill>
                <a:latin typeface="Times New Roman" panose="02020603050405020304" pitchFamily="18" charset="0"/>
                <a:cs typeface="Times New Roman" panose="02020603050405020304" pitchFamily="18" charset="0"/>
              </a:rPr>
              <a:t>2022 ж</a:t>
            </a:r>
            <a:r>
              <a:rPr lang="kk-KZ" sz="1100" b="1" dirty="0">
                <a:solidFill>
                  <a:srgbClr val="000000"/>
                </a:solidFill>
                <a:latin typeface="Times New Roman" panose="02020603050405020304" pitchFamily="18" charset="0"/>
                <a:cs typeface="Times New Roman" panose="02020603050405020304" pitchFamily="18" charset="0"/>
              </a:rPr>
              <a:t>. 03 қазан </a:t>
            </a:r>
            <a:r>
              <a:rPr lang="ru-RU" sz="1100" b="1" dirty="0" err="1">
                <a:solidFill>
                  <a:srgbClr val="000000"/>
                </a:solidFill>
                <a:latin typeface="Times New Roman" panose="02020603050405020304" pitchFamily="18" charset="0"/>
                <a:cs typeface="Times New Roman" panose="02020603050405020304" pitchFamily="18" charset="0"/>
              </a:rPr>
              <a:t>сағ</a:t>
            </a:r>
            <a:r>
              <a:rPr lang="ru-RU" sz="1100" b="1" dirty="0">
                <a:solidFill>
                  <a:srgbClr val="000000"/>
                </a:solidFill>
                <a:latin typeface="Times New Roman" panose="02020603050405020304" pitchFamily="18" charset="0"/>
                <a:cs typeface="Times New Roman" panose="02020603050405020304" pitchFamily="18" charset="0"/>
              </a:rPr>
              <a:t>. 21-ден </a:t>
            </a:r>
            <a:r>
              <a:rPr lang="ru-RU" sz="1100" b="1" dirty="0" err="1">
                <a:solidFill>
                  <a:srgbClr val="000000"/>
                </a:solidFill>
                <a:latin typeface="Times New Roman" panose="02020603050405020304" pitchFamily="18" charset="0"/>
                <a:cs typeface="Times New Roman" panose="02020603050405020304" pitchFamily="18" charset="0"/>
              </a:rPr>
              <a:t>бастап</a:t>
            </a:r>
            <a:r>
              <a:rPr lang="ru-RU" sz="1100" b="1" dirty="0">
                <a:solidFill>
                  <a:srgbClr val="000000"/>
                </a:solidFill>
                <a:latin typeface="Times New Roman" panose="02020603050405020304" pitchFamily="18" charset="0"/>
                <a:cs typeface="Times New Roman" panose="02020603050405020304" pitchFamily="18" charset="0"/>
              </a:rPr>
              <a:t> 04 </a:t>
            </a:r>
            <a:r>
              <a:rPr lang="ru-RU" sz="1100" b="1" dirty="0" err="1">
                <a:solidFill>
                  <a:srgbClr val="000000"/>
                </a:solidFill>
                <a:latin typeface="Times New Roman" panose="02020603050405020304" pitchFamily="18" charset="0"/>
                <a:cs typeface="Times New Roman" panose="02020603050405020304" pitchFamily="18" charset="0"/>
              </a:rPr>
              <a:t>қазан</a:t>
            </a:r>
            <a:r>
              <a:rPr lang="ru-RU" sz="1100" b="1" dirty="0">
                <a:solidFill>
                  <a:srgbClr val="000000"/>
                </a:solidFill>
                <a:latin typeface="Times New Roman" panose="02020603050405020304" pitchFamily="18" charset="0"/>
                <a:cs typeface="Times New Roman" panose="02020603050405020304" pitchFamily="18" charset="0"/>
              </a:rPr>
              <a:t> </a:t>
            </a:r>
            <a:r>
              <a:rPr lang="ru-RU" sz="1100" b="1" dirty="0" err="1">
                <a:solidFill>
                  <a:srgbClr val="000000"/>
                </a:solidFill>
                <a:latin typeface="Times New Roman" panose="02020603050405020304" pitchFamily="18" charset="0"/>
                <a:cs typeface="Times New Roman" panose="02020603050405020304" pitchFamily="18" charset="0"/>
              </a:rPr>
              <a:t>сағ</a:t>
            </a:r>
            <a:r>
              <a:rPr lang="ru-RU" sz="1100" b="1" dirty="0">
                <a:solidFill>
                  <a:srgbClr val="000000"/>
                </a:solidFill>
                <a:latin typeface="Times New Roman" panose="02020603050405020304" pitchFamily="18" charset="0"/>
                <a:cs typeface="Times New Roman" panose="02020603050405020304" pitchFamily="18" charset="0"/>
              </a:rPr>
              <a:t>. 09-ға </a:t>
            </a:r>
            <a:r>
              <a:rPr lang="ru-RU" sz="1100" b="1" dirty="0" err="1">
                <a:solidFill>
                  <a:srgbClr val="000000"/>
                </a:solidFill>
                <a:latin typeface="Times New Roman" panose="02020603050405020304" pitchFamily="18" charset="0"/>
                <a:cs typeface="Times New Roman" panose="02020603050405020304" pitchFamily="18" charset="0"/>
              </a:rPr>
              <a:t>дейін</a:t>
            </a:r>
            <a:endParaRPr lang="ru-RU" sz="1100" dirty="0">
              <a:latin typeface="Times New Roman" pitchFamily="18" charset="0"/>
              <a:cs typeface="Times New Roman" pitchFamily="18" charset="0"/>
            </a:endParaRPr>
          </a:p>
          <a:p>
            <a:pPr lvl="0" algn="just"/>
            <a:r>
              <a:rPr lang="ru-RU" sz="1100" dirty="0" err="1">
                <a:latin typeface="Times New Roman" pitchFamily="18" charset="0"/>
                <a:cs typeface="Times New Roman" pitchFamily="18" charset="0"/>
              </a:rPr>
              <a:t>Аздаған</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бұлтты</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жауын-шашынсыз</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Шығыс</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желі</a:t>
            </a:r>
            <a:r>
              <a:rPr lang="ru-RU" sz="1100" dirty="0">
                <a:latin typeface="Times New Roman" pitchFamily="18" charset="0"/>
                <a:cs typeface="Times New Roman" pitchFamily="18" charset="0"/>
              </a:rPr>
              <a:t> 5-10 м/с. </a:t>
            </a:r>
            <a:r>
              <a:rPr lang="ru-RU" sz="1100" dirty="0" err="1">
                <a:latin typeface="Times New Roman" pitchFamily="18" charset="0"/>
                <a:cs typeface="Times New Roman" pitchFamily="18" charset="0"/>
              </a:rPr>
              <a:t>Ауа</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температурасы</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түнде</a:t>
            </a:r>
            <a:r>
              <a:rPr lang="ru-RU" sz="1100" dirty="0">
                <a:latin typeface="Times New Roman" pitchFamily="18" charset="0"/>
                <a:cs typeface="Times New Roman" pitchFamily="18" charset="0"/>
              </a:rPr>
              <a:t> 5-7 градус </a:t>
            </a:r>
            <a:r>
              <a:rPr lang="ru-RU" sz="1100" dirty="0" err="1">
                <a:latin typeface="Times New Roman" pitchFamily="18" charset="0"/>
                <a:cs typeface="Times New Roman" pitchFamily="18" charset="0"/>
              </a:rPr>
              <a:t>аяз</a:t>
            </a:r>
            <a:r>
              <a:rPr lang="ru-RU" sz="1100" dirty="0">
                <a:latin typeface="Times New Roman" pitchFamily="18" charset="0"/>
                <a:cs typeface="Times New Roman" pitchFamily="18" charset="0"/>
              </a:rPr>
              <a:t>.</a:t>
            </a:r>
          </a:p>
        </p:txBody>
      </p:sp>
      <p:graphicFrame>
        <p:nvGraphicFramePr>
          <p:cNvPr id="23" name="Таблица 2">
            <a:extLst>
              <a:ext uri="{FF2B5EF4-FFF2-40B4-BE49-F238E27FC236}">
                <a16:creationId xmlns:a16="http://schemas.microsoft.com/office/drawing/2014/main" id="{94CC0974-E1E4-47F3-9A8B-49A879A3B96B}"/>
              </a:ext>
            </a:extLst>
          </p:cNvPr>
          <p:cNvGraphicFramePr>
            <a:graphicFrameLocks noGrp="1"/>
          </p:cNvGraphicFramePr>
          <p:nvPr>
            <p:extLst>
              <p:ext uri="{D42A27DB-BD31-4B8C-83A1-F6EECF244321}">
                <p14:modId xmlns:p14="http://schemas.microsoft.com/office/powerpoint/2010/main" val="659919191"/>
              </p:ext>
            </p:extLst>
          </p:nvPr>
        </p:nvGraphicFramePr>
        <p:xfrm>
          <a:off x="5008948" y="4151825"/>
          <a:ext cx="4667576" cy="2346960"/>
        </p:xfrm>
        <a:graphic>
          <a:graphicData uri="http://schemas.openxmlformats.org/drawingml/2006/table">
            <a:tbl>
              <a:tblPr firstRow="1" bandRow="1">
                <a:tableStyleId>{5C22544A-7EE6-4342-B048-85BDC9FD1C3A}</a:tableStyleId>
              </a:tblPr>
              <a:tblGrid>
                <a:gridCol w="1796058">
                  <a:extLst>
                    <a:ext uri="{9D8B030D-6E8A-4147-A177-3AD203B41FA5}">
                      <a16:colId xmlns:a16="http://schemas.microsoft.com/office/drawing/2014/main" val="3583770891"/>
                    </a:ext>
                  </a:extLst>
                </a:gridCol>
                <a:gridCol w="1432949">
                  <a:extLst>
                    <a:ext uri="{9D8B030D-6E8A-4147-A177-3AD203B41FA5}">
                      <a16:colId xmlns:a16="http://schemas.microsoft.com/office/drawing/2014/main" val="1276116030"/>
                    </a:ext>
                  </a:extLst>
                </a:gridCol>
                <a:gridCol w="1438569">
                  <a:extLst>
                    <a:ext uri="{9D8B030D-6E8A-4147-A177-3AD203B41FA5}">
                      <a16:colId xmlns:a16="http://schemas.microsoft.com/office/drawing/2014/main" val="2096923049"/>
                    </a:ext>
                  </a:extLst>
                </a:gridCol>
              </a:tblGrid>
              <a:tr h="366764">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Ластаушы</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зат</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Нақты</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шоғырлану</a:t>
                      </a:r>
                      <a:r>
                        <a:rPr lang="ru-RU" sz="1000" dirty="0">
                          <a:solidFill>
                            <a:schemeClr val="tx1"/>
                          </a:solidFill>
                          <a:latin typeface="Times New Roman" panose="02020603050405020304" pitchFamily="18" charset="0"/>
                          <a:cs typeface="Times New Roman" panose="02020603050405020304" pitchFamily="18" charset="0"/>
                        </a:rPr>
                        <a:t>, мкг/м3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a:solidFill>
                            <a:schemeClr val="tx1"/>
                          </a:solidFill>
                          <a:latin typeface="Times New Roman" panose="02020603050405020304" pitchFamily="18" charset="0"/>
                          <a:cs typeface="Times New Roman" panose="02020603050405020304" pitchFamily="18" charset="0"/>
                        </a:rPr>
                        <a:t>ШЖШ асу</a:t>
                      </a:r>
                      <a:r>
                        <a:rPr lang="kk-KZ" sz="1000" baseline="0" dirty="0">
                          <a:solidFill>
                            <a:schemeClr val="tx1"/>
                          </a:solidFill>
                          <a:latin typeface="Times New Roman" panose="02020603050405020304" pitchFamily="18" charset="0"/>
                          <a:cs typeface="Times New Roman" panose="02020603050405020304" pitchFamily="18" charset="0"/>
                        </a:rPr>
                        <a:t> еселігі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611334865"/>
                  </a:ext>
                </a:extLst>
              </a:tr>
              <a:tr h="225701">
                <a:tc>
                  <a:txBody>
                    <a:bodyPr/>
                    <a:lstStyle/>
                    <a:p>
                      <a:r>
                        <a:rPr lang="ru-RU" sz="1000" dirty="0">
                          <a:solidFill>
                            <a:schemeClr val="tx1"/>
                          </a:solidFill>
                          <a:latin typeface="Times New Roman" panose="02020603050405020304" pitchFamily="18" charset="0"/>
                          <a:cs typeface="Times New Roman" panose="02020603050405020304" pitchFamily="18" charset="0"/>
                        </a:rPr>
                        <a:t>РМ-2,5 </a:t>
                      </a:r>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бөлшектері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336</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kk-KZ" sz="1000" b="0" i="0" u="none" strike="noStrike" dirty="0">
                          <a:solidFill>
                            <a:srgbClr val="000000"/>
                          </a:solidFill>
                          <a:effectLst/>
                          <a:latin typeface="Times New Roman" panose="02020603050405020304" pitchFamily="18" charset="0"/>
                        </a:rPr>
                        <a:t>2,1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988232626"/>
                  </a:ext>
                </a:extLst>
              </a:tr>
              <a:tr h="225701">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000" dirty="0">
                          <a:solidFill>
                            <a:schemeClr val="tx1"/>
                          </a:solidFill>
                          <a:latin typeface="Times New Roman" panose="02020603050405020304" pitchFamily="18" charset="0"/>
                          <a:cs typeface="Times New Roman" panose="02020603050405020304" pitchFamily="18" charset="0"/>
                        </a:rPr>
                        <a:t>РМ-10 </a:t>
                      </a:r>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бөлшектері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339</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1,1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950010825"/>
                  </a:ext>
                </a:extLst>
              </a:tr>
              <a:tr h="225701">
                <a:tc>
                  <a:txBody>
                    <a:bodyPr/>
                    <a:lstStyle/>
                    <a:p>
                      <a:r>
                        <a:rPr lang="ru-RU" sz="1000" dirty="0" err="1">
                          <a:solidFill>
                            <a:schemeClr val="tx1"/>
                          </a:solidFill>
                          <a:latin typeface="Times New Roman" panose="02020603050405020304" pitchFamily="18" charset="0"/>
                          <a:cs typeface="Times New Roman" panose="02020603050405020304" pitchFamily="18" charset="0"/>
                        </a:rPr>
                        <a:t>Күкірт</a:t>
                      </a:r>
                      <a:r>
                        <a:rPr lang="ru-RU" sz="1000" baseline="0" dirty="0">
                          <a:solidFill>
                            <a:schemeClr val="tx1"/>
                          </a:solidFill>
                          <a:latin typeface="Times New Roman" panose="02020603050405020304" pitchFamily="18" charset="0"/>
                          <a:cs typeface="Times New Roman" panose="02020603050405020304" pitchFamily="18" charset="0"/>
                        </a:rPr>
                        <a:t> </a:t>
                      </a:r>
                      <a:r>
                        <a:rPr lang="ru-RU" sz="1000" baseline="0" dirty="0" err="1">
                          <a:solidFill>
                            <a:schemeClr val="tx1"/>
                          </a:solidFill>
                          <a:latin typeface="Times New Roman" panose="02020603050405020304" pitchFamily="18" charset="0"/>
                          <a:cs typeface="Times New Roman" panose="02020603050405020304" pitchFamily="18" charset="0"/>
                        </a:rPr>
                        <a:t>д</a:t>
                      </a:r>
                      <a:r>
                        <a:rPr lang="ru-RU" sz="1000" dirty="0" err="1">
                          <a:solidFill>
                            <a:schemeClr val="tx1"/>
                          </a:solidFill>
                          <a:latin typeface="Times New Roman" panose="02020603050405020304" pitchFamily="18" charset="0"/>
                          <a:cs typeface="Times New Roman" panose="02020603050405020304" pitchFamily="18" charset="0"/>
                        </a:rPr>
                        <a:t>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0,001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990536008"/>
                  </a:ext>
                </a:extLst>
              </a:tr>
              <a:tr h="225701">
                <a:tc>
                  <a:txBody>
                    <a:bodyPr/>
                    <a:lstStyle/>
                    <a:p>
                      <a:r>
                        <a:rPr lang="ru-RU" sz="1000" dirty="0" err="1">
                          <a:solidFill>
                            <a:schemeClr val="tx1"/>
                          </a:solidFill>
                          <a:latin typeface="Times New Roman" panose="02020603050405020304" pitchFamily="18" charset="0"/>
                          <a:cs typeface="Times New Roman" panose="02020603050405020304" pitchFamily="18" charset="0"/>
                        </a:rPr>
                        <a:t>Көміртегі</a:t>
                      </a:r>
                      <a:r>
                        <a:rPr lang="ru-RU" sz="1000" baseline="0" dirty="0">
                          <a:solidFill>
                            <a:schemeClr val="tx1"/>
                          </a:solidFill>
                          <a:latin typeface="Times New Roman" panose="02020603050405020304" pitchFamily="18" charset="0"/>
                          <a:cs typeface="Times New Roman" panose="02020603050405020304" pitchFamily="18" charset="0"/>
                        </a:rPr>
                        <a:t> о</a:t>
                      </a:r>
                      <a:r>
                        <a:rPr lang="ru-RU" sz="1000" dirty="0">
                          <a:solidFill>
                            <a:schemeClr val="tx1"/>
                          </a:solidFill>
                          <a:latin typeface="Times New Roman" panose="02020603050405020304" pitchFamily="18" charset="0"/>
                          <a:cs typeface="Times New Roman" panose="02020603050405020304" pitchFamily="18" charset="0"/>
                        </a:rPr>
                        <a:t>ксиді</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503</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79239550"/>
                  </a:ext>
                </a:extLst>
              </a:tr>
              <a:tr h="225701">
                <a:tc>
                  <a:txBody>
                    <a:bodyPr/>
                    <a:lstStyle/>
                    <a:p>
                      <a:r>
                        <a:rPr lang="ru-RU" sz="1000" dirty="0">
                          <a:solidFill>
                            <a:schemeClr val="tx1"/>
                          </a:solidFill>
                          <a:latin typeface="Times New Roman" panose="02020603050405020304" pitchFamily="18" charset="0"/>
                          <a:cs typeface="Times New Roman" panose="02020603050405020304" pitchFamily="18" charset="0"/>
                        </a:rPr>
                        <a:t>Азот</a:t>
                      </a:r>
                      <a:r>
                        <a:rPr lang="ru-RU" sz="1000" baseline="0" dirty="0">
                          <a:solidFill>
                            <a:schemeClr val="tx1"/>
                          </a:solidFill>
                          <a:latin typeface="Times New Roman" panose="02020603050405020304" pitchFamily="18" charset="0"/>
                          <a:cs typeface="Times New Roman" panose="02020603050405020304" pitchFamily="18" charset="0"/>
                        </a:rPr>
                        <a:t> </a:t>
                      </a:r>
                      <a:r>
                        <a:rPr lang="ru-RU" sz="1000" baseline="0" dirty="0" err="1">
                          <a:solidFill>
                            <a:schemeClr val="tx1"/>
                          </a:solidFill>
                          <a:latin typeface="Times New Roman" panose="02020603050405020304" pitchFamily="18" charset="0"/>
                          <a:cs typeface="Times New Roman" panose="02020603050405020304" pitchFamily="18" charset="0"/>
                        </a:rPr>
                        <a:t>д</a:t>
                      </a:r>
                      <a:r>
                        <a:rPr lang="ru-RU" sz="1000" dirty="0" err="1">
                          <a:solidFill>
                            <a:schemeClr val="tx1"/>
                          </a:solidFill>
                          <a:latin typeface="Times New Roman" panose="02020603050405020304" pitchFamily="18" charset="0"/>
                          <a:cs typeface="Times New Roman" panose="02020603050405020304" pitchFamily="18" charset="0"/>
                        </a:rPr>
                        <a:t>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59</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0,3</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0178899"/>
                  </a:ext>
                </a:extLst>
              </a:tr>
              <a:tr h="225701">
                <a:tc>
                  <a:txBody>
                    <a:bodyPr/>
                    <a:lstStyle/>
                    <a:p>
                      <a:r>
                        <a:rPr lang="ru-RU" sz="1000" dirty="0">
                          <a:solidFill>
                            <a:schemeClr val="tx1"/>
                          </a:solidFill>
                          <a:latin typeface="Times New Roman" panose="02020603050405020304" pitchFamily="18" charset="0"/>
                          <a:cs typeface="Times New Roman" panose="02020603050405020304" pitchFamily="18" charset="0"/>
                        </a:rPr>
                        <a:t>Азот</a:t>
                      </a:r>
                      <a:r>
                        <a:rPr lang="ru-RU" sz="1000" baseline="0" dirty="0">
                          <a:solidFill>
                            <a:schemeClr val="tx1"/>
                          </a:solidFill>
                          <a:latin typeface="Times New Roman" panose="02020603050405020304" pitchFamily="18" charset="0"/>
                          <a:cs typeface="Times New Roman" panose="02020603050405020304" pitchFamily="18" charset="0"/>
                        </a:rPr>
                        <a:t> о</a:t>
                      </a:r>
                      <a:r>
                        <a:rPr lang="ru-RU" sz="1000" dirty="0">
                          <a:solidFill>
                            <a:schemeClr val="tx1"/>
                          </a:solidFill>
                          <a:latin typeface="Times New Roman" panose="02020603050405020304" pitchFamily="18" charset="0"/>
                          <a:cs typeface="Times New Roman" panose="02020603050405020304" pitchFamily="18" charset="0"/>
                        </a:rPr>
                        <a:t>ксиді</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b"/>
                      <a:r>
                        <a:rPr lang="ru-RU" sz="1000" b="0" i="0" u="none" strike="noStrike" dirty="0">
                          <a:solidFill>
                            <a:srgbClr val="000000"/>
                          </a:solidFill>
                          <a:effectLst/>
                          <a:latin typeface="Times New Roman" panose="02020603050405020304" pitchFamily="18" charset="0"/>
                        </a:rPr>
                        <a:t>24</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b"/>
                      <a:r>
                        <a:rPr lang="ru-RU" sz="1000" b="0" i="0" u="none" strike="noStrike" dirty="0">
                          <a:solidFill>
                            <a:srgbClr val="000000"/>
                          </a:solidFill>
                          <a:effectLst/>
                          <a:latin typeface="Times New Roman" panose="02020603050405020304" pitchFamily="18" charset="0"/>
                        </a:rPr>
                        <a:t>0,1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1613162"/>
                  </a:ext>
                </a:extLst>
              </a:tr>
              <a:tr h="198120">
                <a:tc>
                  <a:txBody>
                    <a:bodyPr/>
                    <a:lstStyle/>
                    <a:p>
                      <a:r>
                        <a:rPr lang="kk-KZ" sz="1000" dirty="0">
                          <a:solidFill>
                            <a:schemeClr val="tx1"/>
                          </a:solidFill>
                          <a:latin typeface="Times New Roman" panose="02020603050405020304" pitchFamily="18" charset="0"/>
                          <a:cs typeface="Times New Roman" panose="02020603050405020304" pitchFamily="18" charset="0"/>
                        </a:rPr>
                        <a:t>Күкіртті сутегі</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kk-KZ" sz="1000" b="0" i="0" u="none" strike="noStrike" dirty="0">
                          <a:solidFill>
                            <a:srgbClr val="000000"/>
                          </a:solidFill>
                          <a:effectLst/>
                          <a:latin typeface="Times New Roman" panose="02020603050405020304" pitchFamily="18" charset="0"/>
                        </a:rPr>
                        <a:t>4</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ru-RU" sz="1000" b="0" i="0" u="none" strike="noStrike" dirty="0">
                          <a:solidFill>
                            <a:srgbClr val="000000"/>
                          </a:solidFill>
                          <a:effectLst/>
                          <a:latin typeface="Times New Roman" panose="02020603050405020304" pitchFamily="18" charset="0"/>
                        </a:rPr>
                        <a:t>0,6</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431089403"/>
                  </a:ext>
                </a:extLst>
              </a:tr>
              <a:tr h="198120">
                <a:tc>
                  <a:txBody>
                    <a:bodyPr/>
                    <a:lstStyle/>
                    <a:p>
                      <a:r>
                        <a:rPr lang="kk-KZ" sz="1000" dirty="0">
                          <a:solidFill>
                            <a:schemeClr val="tx1"/>
                          </a:solidFill>
                          <a:latin typeface="Times New Roman" panose="02020603050405020304" pitchFamily="18" charset="0"/>
                          <a:cs typeface="Times New Roman" panose="02020603050405020304" pitchFamily="18" charset="0"/>
                        </a:rPr>
                        <a:t>Аммиак</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ru-RU" sz="1000" b="0" i="0" u="none" strike="noStrike" dirty="0">
                          <a:solidFill>
                            <a:srgbClr val="000000"/>
                          </a:solidFill>
                          <a:effectLst/>
                          <a:latin typeface="Times New Roman" panose="02020603050405020304" pitchFamily="18"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ru-RU" sz="1000" b="0" i="0" u="none" strike="noStrike" dirty="0">
                          <a:solidFill>
                            <a:srgbClr val="000000"/>
                          </a:solidFill>
                          <a:effectLst/>
                          <a:latin typeface="Times New Roman" panose="02020603050405020304" pitchFamily="18"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69640562"/>
                  </a:ext>
                </a:extLst>
              </a:tr>
            </a:tbl>
          </a:graphicData>
        </a:graphic>
      </p:graphicFrame>
      <p:graphicFrame>
        <p:nvGraphicFramePr>
          <p:cNvPr id="24" name="Таблица 23"/>
          <p:cNvGraphicFramePr/>
          <p:nvPr>
            <p:extLst>
              <p:ext uri="{D42A27DB-BD31-4B8C-83A1-F6EECF244321}">
                <p14:modId xmlns:p14="http://schemas.microsoft.com/office/powerpoint/2010/main" val="1526028003"/>
              </p:ext>
            </p:extLst>
          </p:nvPr>
        </p:nvGraphicFramePr>
        <p:xfrm>
          <a:off x="4973638" y="6453336"/>
          <a:ext cx="4787899" cy="393870"/>
        </p:xfrm>
        <a:graphic>
          <a:graphicData uri="http://schemas.openxmlformats.org/drawingml/2006/table">
            <a:tbl>
              <a:tblPr/>
              <a:tblGrid>
                <a:gridCol w="4787899">
                  <a:extLst>
                    <a:ext uri="{9D8B030D-6E8A-4147-A177-3AD203B41FA5}">
                      <a16:colId xmlns:a16="http://schemas.microsoft.com/office/drawing/2014/main" val="20000"/>
                    </a:ext>
                  </a:extLst>
                </a:gridCol>
              </a:tblGrid>
              <a:tr h="262579">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sz="700" i="1" dirty="0">
                          <a:latin typeface="Times New Roman" panose="02020603050405020304" pitchFamily="18" charset="0"/>
                          <a:cs typeface="Times New Roman" panose="02020603050405020304" pitchFamily="18" charset="0"/>
                        </a:rPr>
                        <a:t>2015ж.28.02 №168 </a:t>
                      </a:r>
                    </a:p>
                    <a:p>
                      <a:pPr lvl="0" algn="ctr" eaLnBrk="1" hangingPunct="1">
                        <a:buNone/>
                      </a:pPr>
                      <a:r>
                        <a:rPr lang="ru-RU" sz="700" i="1" dirty="0">
                          <a:latin typeface="Times New Roman" panose="02020603050405020304" pitchFamily="18" charset="0"/>
                          <a:cs typeface="Times New Roman" panose="02020603050405020304" pitchFamily="18" charset="0"/>
                        </a:rPr>
                        <a:t>«</a:t>
                      </a:r>
                      <a:r>
                        <a:rPr lang="ru-RU" sz="700" i="1" dirty="0" err="1">
                          <a:latin typeface="Times New Roman" panose="02020603050405020304" pitchFamily="18" charset="0"/>
                          <a:cs typeface="Times New Roman" panose="02020603050405020304" pitchFamily="18" charset="0"/>
                        </a:rPr>
                        <a:t>атмосфералық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ауаға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қатысты</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санитарлық-эпидемиологиялық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ережелер</a:t>
                      </a:r>
                      <a:r>
                        <a:rPr lang="ru-RU" sz="700" i="1" dirty="0">
                          <a:latin typeface="Times New Roman" panose="02020603050405020304" pitchFamily="18" charset="0"/>
                          <a:cs typeface="Times New Roman" panose="02020603050405020304" pitchFamily="18" charset="0"/>
                        </a:rPr>
                        <a:t> мен </a:t>
                      </a:r>
                      <a:r>
                        <a:rPr lang="ru-RU" sz="700" i="1" dirty="0" err="1">
                          <a:latin typeface="Times New Roman" panose="02020603050405020304" pitchFamily="18" charset="0"/>
                          <a:cs typeface="Times New Roman" panose="02020603050405020304" pitchFamily="18" charset="0"/>
                        </a:rPr>
                        <a:t>нормаларға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сәйкес</a:t>
                      </a:r>
                      <a:r>
                        <a:rPr lang="ru-RU" sz="700" i="1" dirty="0">
                          <a:latin typeface="Times New Roman" panose="02020603050405020304" pitchFamily="18" charset="0"/>
                          <a:cs typeface="Times New Roman" panose="02020603050405020304" pitchFamily="18" charset="0"/>
                        </a:rPr>
                        <a:t> ШЖШ</a:t>
                      </a:r>
                      <a:endParaRPr lang="ru-RU" altLang="en-US" sz="700" i="1" dirty="0">
                        <a:solidFill>
                          <a:srgbClr val="000000"/>
                        </a:solidFill>
                        <a:latin typeface="Times New Roman" panose="02020603050405020304" pitchFamily="18" charset="0"/>
                        <a:ea typeface="Times New Roman" panose="02020603050405020304" pitchFamily="18"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131291">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endParaRPr lang="ru-RU" altLang="en-US" sz="700" i="1" dirty="0">
                        <a:solidFill>
                          <a:srgbClr val="000000"/>
                        </a:solidFill>
                        <a:latin typeface="Calibri" panose="020F0502020204030204" pitchFamily="34"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14" name="Прямоугольник 21"/>
          <p:cNvSpPr/>
          <p:nvPr/>
        </p:nvSpPr>
        <p:spPr>
          <a:xfrm>
            <a:off x="4867246" y="3705344"/>
            <a:ext cx="4894292" cy="461665"/>
          </a:xfrm>
          <a:prstGeom prst="rect">
            <a:avLst/>
          </a:prstGeom>
          <a:noFill/>
          <a:ln w="9525">
            <a:noFill/>
          </a:ln>
        </p:spPr>
        <p:txBody>
          <a:bodyPr wrap="square">
            <a:spAutoFit/>
          </a:bodyPr>
          <a:lstStyle/>
          <a:p>
            <a:pPr algn="ctr"/>
            <a:r>
              <a:rPr lang="ru-RU" altLang="ru-RU" sz="1200" b="1" dirty="0">
                <a:latin typeface="Times New Roman" panose="02020603050405020304" pitchFamily="18" charset="0"/>
                <a:cs typeface="Times New Roman" panose="02020603050405020304" pitchFamily="18" charset="0"/>
              </a:rPr>
              <a:t>2022 </a:t>
            </a:r>
            <a:r>
              <a:rPr lang="ru-RU" altLang="ru-RU" sz="1200" b="1" dirty="0" err="1">
                <a:latin typeface="Times New Roman" panose="02020603050405020304" pitchFamily="18" charset="0"/>
                <a:cs typeface="Times New Roman" panose="02020603050405020304" pitchFamily="18" charset="0"/>
              </a:rPr>
              <a:t>жылғы</a:t>
            </a:r>
            <a:r>
              <a:rPr lang="ru-RU" altLang="ru-RU" sz="1200" b="1">
                <a:latin typeface="Times New Roman" panose="02020603050405020304" pitchFamily="18" charset="0"/>
                <a:cs typeface="Times New Roman" panose="02020603050405020304" pitchFamily="18" charset="0"/>
              </a:rPr>
              <a:t> 2 </a:t>
            </a:r>
            <a:r>
              <a:rPr lang="kk-KZ" altLang="ru-RU" sz="1200" b="1" dirty="0">
                <a:solidFill>
                  <a:srgbClr val="000000"/>
                </a:solidFill>
                <a:latin typeface="Times New Roman" panose="02020603050405020304" pitchFamily="18" charset="0"/>
                <a:cs typeface="Times New Roman" panose="02020603050405020304" pitchFamily="18" charset="0"/>
              </a:rPr>
              <a:t>қазан </a:t>
            </a:r>
            <a:r>
              <a:rPr lang="ru-RU" altLang="ru-RU" sz="1200" b="1" dirty="0" err="1">
                <a:latin typeface="Times New Roman" panose="02020603050405020304" pitchFamily="18" charset="0"/>
                <a:cs typeface="Times New Roman" panose="02020603050405020304" pitchFamily="18" charset="0"/>
              </a:rPr>
              <a:t>Қарағанды</a:t>
            </a:r>
            <a:r>
              <a:rPr lang="ru-RU" altLang="ru-RU" sz="1200" b="1" dirty="0">
                <a:latin typeface="Times New Roman" panose="02020603050405020304" pitchFamily="18" charset="0"/>
                <a:cs typeface="Times New Roman" panose="02020603050405020304" pitchFamily="18" charset="0"/>
              </a:rPr>
              <a:t> қ. </a:t>
            </a:r>
            <a:r>
              <a:rPr lang="ru-RU" altLang="ru-RU" sz="1200" b="1" dirty="0" err="1">
                <a:latin typeface="Times New Roman" panose="02020603050405020304" pitchFamily="18" charset="0"/>
                <a:cs typeface="Times New Roman" panose="02020603050405020304" pitchFamily="18" charset="0"/>
              </a:rPr>
              <a:t>атмосфералық</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ауасының</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жай-күйі</a:t>
            </a:r>
            <a:endParaRPr lang="ru-RU" altLang="ru-RU" sz="1200" b="1" dirty="0">
              <a:latin typeface="Times New Roman" panose="02020603050405020304" pitchFamily="18" charset="0"/>
              <a:cs typeface="Times New Roman" panose="02020603050405020304" pitchFamily="18" charset="0"/>
            </a:endParaRPr>
          </a:p>
        </p:txBody>
      </p:sp>
      <p:sp>
        <p:nvSpPr>
          <p:cNvPr id="15" name="TextBox 13"/>
          <p:cNvSpPr txBox="1"/>
          <p:nvPr/>
        </p:nvSpPr>
        <p:spPr>
          <a:xfrm>
            <a:off x="4992566" y="3465515"/>
            <a:ext cx="4680169" cy="276999"/>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ctr"/>
            <a:r>
              <a:rPr lang="ru-RU" sz="1200" dirty="0">
                <a:solidFill>
                  <a:schemeClr val="tx1"/>
                </a:solidFill>
                <a:latin typeface="Times New Roman" panose="02020603050405020304" pitchFamily="18" charset="0"/>
                <a:cs typeface="Times New Roman" panose="02020603050405020304" pitchFamily="18" charset="0"/>
              </a:rPr>
              <a:t>1, 2, 3 </a:t>
            </a:r>
            <a:r>
              <a:rPr lang="ru-RU" sz="1200" dirty="0" err="1">
                <a:solidFill>
                  <a:schemeClr val="tx1"/>
                </a:solidFill>
                <a:latin typeface="Times New Roman" panose="02020603050405020304" pitchFamily="18" charset="0"/>
                <a:cs typeface="Times New Roman" panose="02020603050405020304" pitchFamily="18" charset="0"/>
              </a:rPr>
              <a:t>дәрежелі</a:t>
            </a:r>
            <a:r>
              <a:rPr lang="ru-RU" sz="1200" dirty="0">
                <a:solidFill>
                  <a:schemeClr val="tx1"/>
                </a:solidFill>
                <a:latin typeface="Times New Roman" panose="02020603050405020304" pitchFamily="18" charset="0"/>
                <a:cs typeface="Times New Roman" panose="02020603050405020304" pitchFamily="18" charset="0"/>
              </a:rPr>
              <a:t> ҚМЖ </a:t>
            </a:r>
            <a:r>
              <a:rPr lang="ru-RU" sz="1200" dirty="0" err="1">
                <a:solidFill>
                  <a:schemeClr val="tx1"/>
                </a:solidFill>
                <a:latin typeface="Times New Roman" panose="02020603050405020304" pitchFamily="18" charset="0"/>
                <a:cs typeface="Times New Roman" panose="02020603050405020304" pitchFamily="18" charset="0"/>
              </a:rPr>
              <a:t>ескертуі</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жоқ</a:t>
            </a:r>
            <a:r>
              <a:rPr lang="ru-RU" sz="1200" dirty="0">
                <a:solidFill>
                  <a:schemeClr val="tx1"/>
                </a:solidFill>
                <a:latin typeface="Times New Roman" panose="02020603050405020304" pitchFamily="18" charset="0"/>
                <a:cs typeface="Times New Roman" panose="02020603050405020304" pitchFamily="18" charset="0"/>
              </a:rPr>
              <a:t>.</a:t>
            </a:r>
          </a:p>
        </p:txBody>
      </p:sp>
      <p:sp>
        <p:nvSpPr>
          <p:cNvPr id="16" name="TextBox 13"/>
          <p:cNvSpPr txBox="1"/>
          <p:nvPr/>
        </p:nvSpPr>
        <p:spPr>
          <a:xfrm>
            <a:off x="4867245" y="2780928"/>
            <a:ext cx="4902230" cy="600164"/>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just"/>
            <a:r>
              <a:rPr lang="ru-RU" sz="1100" dirty="0">
                <a:solidFill>
                  <a:schemeClr val="tx1"/>
                </a:solidFill>
                <a:latin typeface="Times New Roman" panose="02020603050405020304" pitchFamily="18" charset="0"/>
                <a:cs typeface="Times New Roman" panose="02020603050405020304" pitchFamily="18" charset="0"/>
              </a:rPr>
              <a:t>2022 </a:t>
            </a:r>
            <a:r>
              <a:rPr lang="ru-RU" sz="1100" dirty="0" err="1">
                <a:solidFill>
                  <a:schemeClr val="tx1"/>
                </a:solidFill>
                <a:latin typeface="Times New Roman" panose="02020603050405020304" pitchFamily="18" charset="0"/>
                <a:cs typeface="Times New Roman" panose="02020603050405020304" pitchFamily="18" charset="0"/>
              </a:rPr>
              <a:t>жылғы</a:t>
            </a:r>
            <a:r>
              <a:rPr lang="ru-RU" sz="1100" dirty="0">
                <a:solidFill>
                  <a:schemeClr val="tx1"/>
                </a:solidFill>
                <a:latin typeface="Times New Roman" panose="02020603050405020304" pitchFamily="18" charset="0"/>
                <a:cs typeface="Times New Roman" panose="02020603050405020304" pitchFamily="18" charset="0"/>
              </a:rPr>
              <a:t> 03 </a:t>
            </a:r>
            <a:r>
              <a:rPr lang="ru-RU" sz="1100" dirty="0" err="1">
                <a:solidFill>
                  <a:schemeClr val="tx1"/>
                </a:solidFill>
                <a:latin typeface="Times New Roman" panose="02020603050405020304" pitchFamily="18" charset="0"/>
                <a:cs typeface="Times New Roman" panose="02020603050405020304" pitchFamily="18" charset="0"/>
              </a:rPr>
              <a:t>қазан</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тәуілік</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бойы</a:t>
            </a:r>
            <a:r>
              <a:rPr lang="ru-RU" sz="1100" dirty="0">
                <a:solidFill>
                  <a:schemeClr val="tx1"/>
                </a:solidFill>
                <a:latin typeface="Times New Roman" panose="02020603050405020304" pitchFamily="18" charset="0"/>
                <a:cs typeface="Times New Roman" panose="02020603050405020304" pitchFamily="18" charset="0"/>
              </a:rPr>
              <a:t>, 04 </a:t>
            </a:r>
            <a:r>
              <a:rPr lang="ru-RU" sz="1100" dirty="0" err="1">
                <a:solidFill>
                  <a:schemeClr val="tx1"/>
                </a:solidFill>
                <a:latin typeface="Times New Roman" panose="02020603050405020304" pitchFamily="18" charset="0"/>
                <a:cs typeface="Times New Roman" panose="02020603050405020304" pitchFamily="18" charset="0"/>
              </a:rPr>
              <a:t>қазан</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түнде</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метеорологиялық</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жағдайлар</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қала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атмосферасында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ластаушы</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заттардың</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сейілуіне</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ықпал</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етеді</a:t>
            </a:r>
            <a:r>
              <a:rPr lang="ru-RU" sz="1100" dirty="0">
                <a:solidFill>
                  <a:schemeClr val="tx1"/>
                </a:solidFill>
                <a:latin typeface="Times New Roman" panose="02020603050405020304" pitchFamily="18" charset="0"/>
                <a:cs typeface="Times New Roman" panose="02020603050405020304" pitchFamily="18" charset="0"/>
              </a:rPr>
              <a:t>. </a:t>
            </a:r>
          </a:p>
          <a:p>
            <a:pPr algn="just"/>
            <a:r>
              <a:rPr lang="ru-RU" sz="1100" dirty="0" err="1">
                <a:solidFill>
                  <a:schemeClr val="tx1"/>
                </a:solidFill>
                <a:latin typeface="Times New Roman" panose="02020603050405020304" pitchFamily="18" charset="0"/>
                <a:cs typeface="Times New Roman" panose="02020603050405020304" pitchFamily="18" charset="0"/>
              </a:rPr>
              <a:t>Жалпы</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қала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бойынша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ауаның</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ластану</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деңгейі</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төмендейді</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деп</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күтілед</a:t>
            </a:r>
            <a:r>
              <a:rPr lang="kk-KZ" sz="1100" dirty="0">
                <a:solidFill>
                  <a:schemeClr val="tx1"/>
                </a:solidFill>
                <a:latin typeface="Times New Roman" panose="02020603050405020304" pitchFamily="18" charset="0"/>
                <a:cs typeface="Times New Roman" panose="02020603050405020304" pitchFamily="18" charset="0"/>
              </a:rPr>
              <a:t>і</a:t>
            </a:r>
            <a:r>
              <a:rPr lang="ru-RU" sz="1100" dirty="0">
                <a:solidFill>
                  <a:schemeClr val="tx1"/>
                </a:solidFill>
                <a:latin typeface="Times New Roman" panose="02020603050405020304" pitchFamily="18" charset="0"/>
                <a:cs typeface="Times New Roman" panose="02020603050405020304" pitchFamily="18" charset="0"/>
              </a:rPr>
              <a: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E1A8E3C0-CFA9-44DB-A7DD-D1427BEBA2CE}"/>
              </a:ext>
            </a:extLst>
          </p:cNvPr>
          <p:cNvSpPr txBox="1"/>
          <p:nvPr/>
        </p:nvSpPr>
        <p:spPr>
          <a:xfrm>
            <a:off x="317284" y="246083"/>
            <a:ext cx="4635716" cy="523220"/>
          </a:xfrm>
          <a:prstGeom prst="rect">
            <a:avLst/>
          </a:prstGeom>
          <a:noFill/>
        </p:spPr>
        <p:txBody>
          <a:bodyPr wrap="square">
            <a:spAutoFit/>
          </a:bodyPr>
          <a:lstStyle/>
          <a:p>
            <a:pPr algn="ctr"/>
            <a:r>
              <a:rPr lang="ru-RU" sz="1400" b="1" dirty="0">
                <a:solidFill>
                  <a:srgbClr val="000000"/>
                </a:solidFill>
                <a:latin typeface="Times New Roman" pitchFamily="18" charset="0"/>
                <a:cs typeface="Times New Roman" pitchFamily="18" charset="0"/>
                <a:sym typeface="+mn-ea"/>
              </a:rPr>
              <a:t>ҚМЖ КЕЗІНДЕ ХАЛЫҚҚА АРНАЛҒАН ҰСЫНЫСТАР</a:t>
            </a:r>
            <a:endParaRPr lang="ru-RU" sz="1400" b="1" dirty="0"/>
          </a:p>
        </p:txBody>
      </p:sp>
      <p:sp>
        <p:nvSpPr>
          <p:cNvPr id="22" name="Прямоугольник 26"/>
          <p:cNvSpPr/>
          <p:nvPr/>
        </p:nvSpPr>
        <p:spPr>
          <a:xfrm>
            <a:off x="165367" y="4781387"/>
            <a:ext cx="4710670" cy="1938992"/>
          </a:xfrm>
          <a:prstGeom prst="rect">
            <a:avLst/>
          </a:prstGeom>
          <a:noFill/>
          <a:ln w="9525">
            <a:noFill/>
          </a:ln>
        </p:spPr>
        <p:txBody>
          <a:bodyPr wrap="square">
            <a:spAutoFit/>
          </a:bodyPr>
          <a:lstStyle/>
          <a:p>
            <a:pPr algn="just"/>
            <a:r>
              <a:rPr lang="ru-RU" altLang="ru-RU" sz="1200" dirty="0" err="1">
                <a:solidFill>
                  <a:srgbClr val="000000"/>
                </a:solidFill>
                <a:latin typeface="Times New Roman" panose="02020603050405020304" pitchFamily="18" charset="0"/>
                <a:cs typeface="Times New Roman" panose="02020603050405020304" pitchFamily="18" charset="0"/>
              </a:rPr>
              <a:t>Қарағанды</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қаласында</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атмосфералық</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ауаның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ластану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деңгейін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7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бекетінде</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жүргізіледі</a:t>
            </a:r>
            <a:r>
              <a:rPr lang="ru-RU" altLang="ru-RU" sz="1200" dirty="0">
                <a:solidFill>
                  <a:srgbClr val="000000"/>
                </a:solidFill>
                <a:latin typeface="Times New Roman" panose="02020603050405020304" pitchFamily="18" charset="0"/>
                <a:cs typeface="Times New Roman" panose="02020603050405020304" pitchFamily="18" charset="0"/>
              </a:rPr>
              <a:t>:</a:t>
            </a:r>
          </a:p>
          <a:p>
            <a:r>
              <a:rPr lang="kk-KZ" sz="1200" dirty="0">
                <a:latin typeface="Times New Roman" panose="02020603050405020304" pitchFamily="18" charset="0"/>
                <a:cs typeface="Times New Roman" panose="02020603050405020304" pitchFamily="18" charset="0"/>
              </a:rPr>
              <a:t>№ 1 бекет –</a:t>
            </a:r>
            <a:r>
              <a:rPr lang="en-US" sz="1200" dirty="0">
                <a:latin typeface="Times New Roman" panose="02020603050405020304" pitchFamily="18" charset="0"/>
                <a:cs typeface="Times New Roman" panose="02020603050405020304" pitchFamily="18" charset="0"/>
              </a:rPr>
              <a:t> </a:t>
            </a:r>
            <a:r>
              <a:rPr lang="kk-KZ" sz="1200" dirty="0">
                <a:latin typeface="Times New Roman" panose="02020603050405020304" pitchFamily="18" charset="0"/>
                <a:cs typeface="Times New Roman" panose="02020603050405020304" pitchFamily="18" charset="0"/>
              </a:rPr>
              <a:t>Стартовый, 61/7 бұрылысы, аэрологиялық станция, Қарағанды МС аумағы (ескі аэропорт аумағы)</a:t>
            </a:r>
            <a:r>
              <a:rPr lang="ru-RU" sz="1200" dirty="0">
                <a:latin typeface="Times New Roman" panose="02020603050405020304" pitchFamily="18" charset="0"/>
                <a:cs typeface="Times New Roman" panose="02020603050405020304" pitchFamily="18" charset="0"/>
              </a:rPr>
              <a:t>;</a:t>
            </a:r>
            <a:endParaRPr lang="kk-KZ" sz="1200" dirty="0">
              <a:latin typeface="Times New Roman" panose="02020603050405020304" pitchFamily="18" charset="0"/>
              <a:cs typeface="Times New Roman" panose="02020603050405020304" pitchFamily="18" charset="0"/>
            </a:endParaRPr>
          </a:p>
          <a:p>
            <a:r>
              <a:rPr lang="kk-KZ" sz="1200" dirty="0">
                <a:latin typeface="Times New Roman" panose="02020603050405020304" pitchFamily="18" charset="0"/>
                <a:cs typeface="Times New Roman" panose="02020603050405020304" pitchFamily="18" charset="0"/>
              </a:rPr>
              <a:t>№ 3 бекет – Абай көшесі, 1 мен Бұқар Жырау даңғылы бұрышы;</a:t>
            </a:r>
            <a:endParaRPr lang="ru-RU" altLang="ru-RU" sz="1200" dirty="0">
              <a:latin typeface="Times New Roman" panose="02020603050405020304" pitchFamily="18" charset="0"/>
              <a:cs typeface="Times New Roman" panose="02020603050405020304" pitchFamily="18" charset="0"/>
            </a:endParaRPr>
          </a:p>
          <a:p>
            <a:r>
              <a:rPr lang="kk-KZ" sz="1200" dirty="0">
                <a:latin typeface="Times New Roman" panose="02020603050405020304" pitchFamily="18" charset="0"/>
                <a:cs typeface="Times New Roman" panose="02020603050405020304" pitchFamily="18" charset="0"/>
              </a:rPr>
              <a:t>№ 4 бекет – Бирюзов көшесі, 22 (Жаңа Майқұдық);</a:t>
            </a:r>
            <a:endParaRPr lang="ru-RU" altLang="ru-RU" sz="1200" dirty="0">
              <a:latin typeface="Times New Roman" panose="02020603050405020304" pitchFamily="18" charset="0"/>
              <a:cs typeface="Times New Roman" panose="02020603050405020304" pitchFamily="18" charset="0"/>
            </a:endParaRPr>
          </a:p>
          <a:p>
            <a:r>
              <a:rPr lang="kk-KZ" sz="1200" dirty="0">
                <a:latin typeface="Times New Roman" panose="02020603050405020304" pitchFamily="18" charset="0"/>
                <a:cs typeface="Times New Roman" panose="02020603050405020304" pitchFamily="18" charset="0"/>
              </a:rPr>
              <a:t>№ 7 бекет – Ермеков көшесі, 116;</a:t>
            </a:r>
            <a:endParaRPr lang="ru-RU" altLang="ru-RU" sz="1200" dirty="0">
              <a:latin typeface="Times New Roman" panose="02020603050405020304" pitchFamily="18" charset="0"/>
              <a:cs typeface="Times New Roman" panose="02020603050405020304" pitchFamily="18" charset="0"/>
            </a:endParaRPr>
          </a:p>
          <a:p>
            <a:r>
              <a:rPr lang="kk-KZ" sz="1200" dirty="0">
                <a:latin typeface="Times New Roman" panose="02020603050405020304" pitchFamily="18" charset="0"/>
                <a:cs typeface="Times New Roman" panose="02020603050405020304" pitchFamily="18" charset="0"/>
              </a:rPr>
              <a:t>№ 5 бекет – Мұқанов көшесі, 57/3;</a:t>
            </a:r>
            <a:endParaRPr lang="ru-RU" altLang="ru-RU" sz="1200" dirty="0">
              <a:latin typeface="Times New Roman" panose="02020603050405020304" pitchFamily="18" charset="0"/>
              <a:cs typeface="Times New Roman" panose="02020603050405020304" pitchFamily="18" charset="0"/>
            </a:endParaRPr>
          </a:p>
          <a:p>
            <a:r>
              <a:rPr lang="kk-KZ" sz="1200" dirty="0">
                <a:latin typeface="Times New Roman" panose="02020603050405020304" pitchFamily="18" charset="0"/>
                <a:cs typeface="Times New Roman" panose="02020603050405020304" pitchFamily="18" charset="0"/>
              </a:rPr>
              <a:t>№ 6 бекет – Архитектурная көшесі, 15/1 уч.;</a:t>
            </a:r>
            <a:endParaRPr lang="ru-RU" altLang="ru-RU" sz="1200" dirty="0">
              <a:latin typeface="Times New Roman" panose="02020603050405020304" pitchFamily="18" charset="0"/>
              <a:cs typeface="Times New Roman" panose="02020603050405020304" pitchFamily="18" charset="0"/>
            </a:endParaRPr>
          </a:p>
          <a:p>
            <a:r>
              <a:rPr lang="kk-KZ" sz="1200" dirty="0">
                <a:latin typeface="Times New Roman" panose="02020603050405020304" pitchFamily="18" charset="0"/>
                <a:cs typeface="Times New Roman" panose="02020603050405020304" pitchFamily="18" charset="0"/>
              </a:rPr>
              <a:t>№ 8 бекет – </a:t>
            </a:r>
            <a:r>
              <a:rPr lang="ru-RU" sz="1200" dirty="0" err="1">
                <a:latin typeface="Times New Roman" panose="02020603050405020304" pitchFamily="18" charset="0"/>
                <a:cs typeface="Times New Roman" panose="02020603050405020304" pitchFamily="18" charset="0"/>
              </a:rPr>
              <a:t>Ардақ</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көшесі</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Пришахтинск</a:t>
            </a:r>
            <a:r>
              <a:rPr lang="ru-RU" sz="1200" dirty="0">
                <a:latin typeface="Times New Roman" panose="02020603050405020304" pitchFamily="18" charset="0"/>
                <a:cs typeface="Times New Roman" panose="02020603050405020304" pitchFamily="18" charset="0"/>
              </a:rPr>
              <a:t>).</a:t>
            </a:r>
            <a:endParaRPr lang="ru-RU" altLang="ru-RU" sz="1200" dirty="0">
              <a:latin typeface="Times New Roman" panose="02020603050405020304" pitchFamily="18" charset="0"/>
              <a:cs typeface="Times New Roman" panose="02020603050405020304" pitchFamily="18" charset="0"/>
            </a:endParaRPr>
          </a:p>
        </p:txBody>
      </p:sp>
      <p:sp>
        <p:nvSpPr>
          <p:cNvPr id="23" name="Прямоугольник 13"/>
          <p:cNvSpPr/>
          <p:nvPr/>
        </p:nvSpPr>
        <p:spPr>
          <a:xfrm>
            <a:off x="4953000" y="77152"/>
            <a:ext cx="4824413" cy="461963"/>
          </a:xfrm>
          <a:prstGeom prst="rect">
            <a:avLst/>
          </a:prstGeom>
          <a:noFill/>
          <a:ln w="9525">
            <a:noFill/>
          </a:ln>
        </p:spPr>
        <p:txBody>
          <a:bodyPr wrap="square">
            <a:spAutoFit/>
          </a:bodyPr>
          <a:lstStyle/>
          <a:p>
            <a:pPr algn="ctr" eaLnBrk="0" hangingPunct="0"/>
            <a:r>
              <a:rPr lang="ru-RU" altLang="ru-RU" sz="1200" i="1" dirty="0">
                <a:latin typeface="Times New Roman" panose="02020603050405020304" pitchFamily="18" charset="0"/>
                <a:cs typeface="Times New Roman" panose="02020603050405020304" pitchFamily="18" charset="0"/>
              </a:rPr>
              <a:t>«Р» </a:t>
            </a:r>
            <a:r>
              <a:rPr lang="ru-RU" altLang="ru-RU" sz="1200" i="1" dirty="0" err="1">
                <a:latin typeface="Times New Roman" panose="02020603050405020304" pitchFamily="18" charset="0"/>
                <a:cs typeface="Times New Roman" panose="02020603050405020304" pitchFamily="18" charset="0"/>
              </a:rPr>
              <a:t>параметрі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қала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бойынша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ауаның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ластануының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жалпыланған</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көрсеткіші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болып</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табылады</a:t>
            </a:r>
            <a:r>
              <a:rPr lang="ru-RU" altLang="ru-RU" sz="1200" i="1" dirty="0">
                <a:latin typeface="Times New Roman" panose="02020603050405020304" pitchFamily="18" charset="0"/>
                <a:cs typeface="Times New Roman" panose="02020603050405020304" pitchFamily="18" charset="0"/>
              </a:rPr>
              <a:t>.</a:t>
            </a:r>
            <a:endParaRPr lang="ru-RU" altLang="ru-RU" sz="1200" dirty="0"/>
          </a:p>
        </p:txBody>
      </p:sp>
      <p:grpSp>
        <p:nvGrpSpPr>
          <p:cNvPr id="25" name="Группа 24"/>
          <p:cNvGrpSpPr/>
          <p:nvPr/>
        </p:nvGrpSpPr>
        <p:grpSpPr>
          <a:xfrm>
            <a:off x="5165437" y="4543519"/>
            <a:ext cx="4472585" cy="1780911"/>
            <a:chOff x="349950" y="3799939"/>
            <a:chExt cx="4472585" cy="1953290"/>
          </a:xfrm>
        </p:grpSpPr>
        <p:graphicFrame>
          <p:nvGraphicFramePr>
            <p:cNvPr id="26" name="Таблица 25"/>
            <p:cNvGraphicFramePr/>
            <p:nvPr>
              <p:extLst>
                <p:ext uri="{D42A27DB-BD31-4B8C-83A1-F6EECF244321}">
                  <p14:modId xmlns:p14="http://schemas.microsoft.com/office/powerpoint/2010/main" val="600406625"/>
                </p:ext>
              </p:extLst>
            </p:nvPr>
          </p:nvGraphicFramePr>
          <p:xfrm>
            <a:off x="531522" y="4883920"/>
            <a:ext cx="4035777" cy="869309"/>
          </p:xfrm>
          <a:graphic>
            <a:graphicData uri="http://schemas.openxmlformats.org/drawingml/2006/table">
              <a:tbl>
                <a:tblPr/>
                <a:tblGrid>
                  <a:gridCol w="2017889">
                    <a:extLst>
                      <a:ext uri="{9D8B030D-6E8A-4147-A177-3AD203B41FA5}">
                        <a16:colId xmlns:a16="http://schemas.microsoft.com/office/drawing/2014/main" val="20000"/>
                      </a:ext>
                    </a:extLst>
                  </a:gridCol>
                  <a:gridCol w="2017888">
                    <a:extLst>
                      <a:ext uri="{9D8B030D-6E8A-4147-A177-3AD203B41FA5}">
                        <a16:colId xmlns:a16="http://schemas.microsoft.com/office/drawing/2014/main" val="20001"/>
                      </a:ext>
                    </a:extLst>
                  </a:gridCol>
                </a:tblGrid>
                <a:tr h="33655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endParaRPr sz="800" dirty="0">
                          <a:latin typeface="Times New Roman" panose="02020603050405020304" pitchFamily="18" charset="0"/>
                          <a:cs typeface="Times New Roman" panose="02020603050405020304" pitchFamily="18" charset="0"/>
                        </a:endParaRPr>
                      </a:p>
                      <a:p>
                        <a:pPr lvl="0" eaLnBrk="1" hangingPunct="1">
                          <a:buNone/>
                        </a:pPr>
                        <a:endParaRPr lang="kk-KZ" sz="800" dirty="0">
                          <a:latin typeface="Times New Roman" panose="02020603050405020304" pitchFamily="18" charset="0"/>
                          <a:cs typeface="Times New Roman" panose="02020603050405020304" pitchFamily="18" charset="0"/>
                        </a:endParaRPr>
                      </a:p>
                      <a:p>
                        <a:pPr lvl="0" eaLnBrk="1" hangingPunct="1">
                          <a:buNone/>
                        </a:pPr>
                        <a:r>
                          <a:rPr lang="ru-RU" sz="800" dirty="0" err="1">
                            <a:latin typeface="Times New Roman" panose="02020603050405020304" pitchFamily="18" charset="0"/>
                            <a:cs typeface="Times New Roman" panose="02020603050405020304" pitchFamily="18" charset="0"/>
                          </a:rPr>
                          <a:t>Баспасөз</a:t>
                        </a:r>
                        <a:r>
                          <a:rPr lang="ru-RU" sz="800" dirty="0">
                            <a:latin typeface="Times New Roman" panose="02020603050405020304" pitchFamily="18" charset="0"/>
                            <a:cs typeface="Times New Roman" panose="02020603050405020304" pitchFamily="18" charset="0"/>
                          </a:rPr>
                          <a:t> </a:t>
                        </a:r>
                        <a:r>
                          <a:rPr lang="ru-RU" sz="800" dirty="0" err="1">
                            <a:latin typeface="Times New Roman" panose="02020603050405020304" pitchFamily="18" charset="0"/>
                            <a:cs typeface="Times New Roman" panose="02020603050405020304" pitchFamily="18" charset="0"/>
                          </a:rPr>
                          <a:t>қызметі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a:t>
                        </a:r>
                        <a:r>
                          <a:rPr lang="en-US" sz="800" dirty="0">
                            <a:latin typeface="Times New Roman" panose="02020603050405020304" pitchFamily="18" charset="0"/>
                            <a:cs typeface="Times New Roman" panose="02020603050405020304" pitchFamily="18" charset="0"/>
                          </a:rPr>
                          <a:t>3</a:t>
                        </a:r>
                        <a:endParaRPr sz="800" dirty="0">
                          <a:latin typeface="Times New Roman" panose="02020603050405020304" pitchFamily="18" charset="0"/>
                          <a:cs typeface="Times New Roman" panose="02020603050405020304" pitchFamily="18" charset="0"/>
                        </a:endParaRPr>
                      </a:p>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2"/>
                          </a:rPr>
                          <a:t>info@meteo.kz</a:t>
                        </a:r>
                        <a:endParaRPr lang="en-US" altLang="x-none" sz="800" b="1" dirty="0">
                          <a:latin typeface="Times New Roman" panose="02020603050405020304" pitchFamily="18" charset="0"/>
                          <a:cs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3349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lang="ru-RU" sz="800" dirty="0" err="1">
                            <a:latin typeface="Times New Roman" panose="02020603050405020304" pitchFamily="18" charset="0"/>
                            <a:cs typeface="Times New Roman" panose="02020603050405020304" pitchFamily="18" charset="0"/>
                          </a:rPr>
                          <a:t>Халықаралық</a:t>
                        </a:r>
                        <a:r>
                          <a:rPr lang="ru-RU" sz="800" dirty="0">
                            <a:latin typeface="Times New Roman" panose="02020603050405020304" pitchFamily="18" charset="0"/>
                            <a:cs typeface="Times New Roman" panose="02020603050405020304" pitchFamily="18" charset="0"/>
                          </a:rPr>
                          <a:t> </a:t>
                        </a:r>
                        <a:r>
                          <a:rPr lang="ru-RU" sz="800" dirty="0" err="1">
                            <a:latin typeface="Times New Roman" panose="02020603050405020304" pitchFamily="18" charset="0"/>
                            <a:cs typeface="Times New Roman" panose="02020603050405020304" pitchFamily="18" charset="0"/>
                          </a:rPr>
                          <a:t>ынтымақтастық</a:t>
                        </a:r>
                        <a:r>
                          <a:rPr lang="ru-RU" sz="800" dirty="0">
                            <a:latin typeface="Times New Roman" panose="02020603050405020304" pitchFamily="18" charset="0"/>
                            <a:cs typeface="Times New Roman" panose="02020603050405020304" pitchFamily="18" charset="0"/>
                          </a:rPr>
                          <a:t> </a:t>
                        </a:r>
                        <a:r>
                          <a:rPr lang="ru-RU" sz="800" dirty="0" err="1">
                            <a:latin typeface="Times New Roman" panose="02020603050405020304" pitchFamily="18" charset="0"/>
                            <a:cs typeface="Times New Roman" panose="02020603050405020304" pitchFamily="18" charset="0"/>
                          </a:rPr>
                          <a:t>бөлімі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a:t>
                        </a:r>
                        <a:r>
                          <a:rPr lang="en-US" sz="800" dirty="0">
                            <a:latin typeface="Times New Roman" panose="02020603050405020304" pitchFamily="18" charset="0"/>
                            <a:cs typeface="Times New Roman" panose="02020603050405020304" pitchFamily="18" charset="0"/>
                          </a:rPr>
                          <a:t>26</a:t>
                        </a:r>
                        <a:r>
                          <a:rPr sz="800" dirty="0">
                            <a:latin typeface="Times New Roman" panose="02020603050405020304" pitchFamily="18" charset="0"/>
                            <a:cs typeface="Times New Roman" panose="02020603050405020304" pitchFamily="18" charset="0"/>
                          </a:rPr>
                          <a:t>, 79-83-</a:t>
                        </a:r>
                        <a:r>
                          <a:rPr lang="en-US" sz="800" dirty="0">
                            <a:latin typeface="Times New Roman" panose="02020603050405020304" pitchFamily="18" charset="0"/>
                            <a:cs typeface="Times New Roman" panose="02020603050405020304" pitchFamily="18" charset="0"/>
                          </a:rPr>
                          <a:t>83</a:t>
                        </a:r>
                        <a:endParaRPr sz="800" dirty="0">
                          <a:latin typeface="Times New Roman" panose="02020603050405020304" pitchFamily="18" charset="0"/>
                          <a:cs typeface="Times New Roman" panose="02020603050405020304" pitchFamily="18" charset="0"/>
                        </a:endParaRPr>
                      </a:p>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3"/>
                          </a:rPr>
                          <a:t>ukpp@meteo.kz</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27" name="Прямоугольник 8"/>
            <p:cNvSpPr/>
            <p:nvPr/>
          </p:nvSpPr>
          <p:spPr>
            <a:xfrm>
              <a:off x="349950" y="4077010"/>
              <a:ext cx="2501006" cy="1046457"/>
            </a:xfrm>
            <a:prstGeom prst="rect">
              <a:avLst/>
            </a:prstGeom>
            <a:noFill/>
            <a:ln w="9525">
              <a:noFill/>
            </a:ln>
          </p:spPr>
          <p:txBody>
            <a:bodyPr wrap="none" anchor="ctr">
              <a:spAutoFit/>
            </a:bodyPr>
            <a:lstStyle/>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ru-RU" altLang="ru-RU" sz="1200" i="1" dirty="0">
                <a:solidFill>
                  <a:srgbClr val="000000"/>
                </a:solidFill>
                <a:latin typeface="Times New Roman" panose="02020603050405020304" pitchFamily="18" charset="0"/>
                <a:cs typeface="Times New Roman" panose="02020603050405020304" pitchFamily="18" charset="0"/>
              </a:endParaRPr>
            </a:p>
            <a:p>
              <a:pPr algn="ctr"/>
              <a:r>
                <a:rPr lang="ru-RU" altLang="ru-RU" sz="1000" i="1" dirty="0" err="1">
                  <a:latin typeface="Times New Roman" panose="02020603050405020304" pitchFamily="18" charset="0"/>
                  <a:cs typeface="Times New Roman" panose="02020603050405020304" pitchFamily="18" charset="0"/>
                </a:rPr>
                <a:t>Нұр-Сұлтан</a:t>
              </a:r>
              <a:r>
                <a:rPr lang="ru-RU" altLang="ru-RU" sz="1000" i="1" dirty="0">
                  <a:latin typeface="Times New Roman" panose="02020603050405020304" pitchFamily="18" charset="0"/>
                  <a:cs typeface="Times New Roman" panose="02020603050405020304" pitchFamily="18" charset="0"/>
                </a:rPr>
                <a:t> қ.,  </a:t>
              </a:r>
              <a:r>
                <a:rPr lang="ru-RU" altLang="ru-RU" sz="1000" i="1" dirty="0" err="1">
                  <a:latin typeface="Times New Roman" panose="02020603050405020304" pitchFamily="18" charset="0"/>
                  <a:cs typeface="Times New Roman" panose="02020603050405020304" pitchFamily="18" charset="0"/>
                </a:rPr>
                <a:t>Мәңгілік</a:t>
              </a:r>
              <a:r>
                <a:rPr lang="ru-RU" altLang="ru-RU" sz="1000" i="1" dirty="0">
                  <a:latin typeface="Times New Roman" panose="02020603050405020304" pitchFamily="18" charset="0"/>
                  <a:cs typeface="Times New Roman" panose="02020603050405020304" pitchFamily="18" charset="0"/>
                </a:rPr>
                <a:t> ел </a:t>
              </a:r>
              <a:r>
                <a:rPr lang="ru-RU" altLang="ru-RU" sz="1000" i="1" dirty="0" err="1">
                  <a:latin typeface="Times New Roman" panose="02020603050405020304" pitchFamily="18" charset="0"/>
                  <a:cs typeface="Times New Roman" panose="02020603050405020304" pitchFamily="18" charset="0"/>
                </a:rPr>
                <a:t>даңғылы</a:t>
              </a:r>
              <a:r>
                <a:rPr lang="ru-RU" altLang="ru-RU" sz="1000" i="1" dirty="0">
                  <a:latin typeface="Times New Roman" panose="02020603050405020304" pitchFamily="18" charset="0"/>
                  <a:cs typeface="Times New Roman" panose="02020603050405020304" pitchFamily="18" charset="0"/>
                </a:rPr>
                <a:t>, 11/1</a:t>
              </a:r>
            </a:p>
            <a:p>
              <a:pPr algn="ctr"/>
              <a:endParaRPr lang="ru-RU" altLang="ru-RU" sz="1000" i="1" dirty="0">
                <a:solidFill>
                  <a:srgbClr val="FF0000"/>
                </a:solidFill>
                <a:latin typeface="Times New Roman" panose="02020603050405020304" pitchFamily="18" charset="0"/>
                <a:ea typeface="Times New Roman" panose="02020603050405020304" pitchFamily="18" charset="0"/>
              </a:endParaRPr>
            </a:p>
          </p:txBody>
        </p:sp>
        <p:sp>
          <p:nvSpPr>
            <p:cNvPr id="28" name="Прямоугольник 20"/>
            <p:cNvSpPr/>
            <p:nvPr/>
          </p:nvSpPr>
          <p:spPr>
            <a:xfrm>
              <a:off x="531522" y="3799939"/>
              <a:ext cx="4291013" cy="911431"/>
            </a:xfrm>
            <a:prstGeom prst="rect">
              <a:avLst/>
            </a:prstGeom>
            <a:noFill/>
            <a:ln w="9525">
              <a:noFill/>
            </a:ln>
          </p:spPr>
          <p:txBody>
            <a:bodyPr>
              <a:spAutoFit/>
            </a:bodyPr>
            <a:lstStyle/>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r>
                <a:rPr lang="ru-RU" altLang="ru-RU" sz="1200" b="1" i="1" dirty="0" err="1">
                  <a:solidFill>
                    <a:srgbClr val="000000"/>
                  </a:solidFill>
                  <a:latin typeface="Times New Roman" panose="02020603050405020304" pitchFamily="18" charset="0"/>
                  <a:cs typeface="Times New Roman" panose="02020603050405020304" pitchFamily="18" charset="0"/>
                </a:rPr>
                <a:t>Байланыстар</a:t>
              </a:r>
              <a:r>
                <a:rPr lang="ru-RU" altLang="ru-RU" sz="1200" b="1" i="1" dirty="0">
                  <a:solidFill>
                    <a:srgbClr val="000000"/>
                  </a:solidFill>
                  <a:latin typeface="Times New Roman" panose="02020603050405020304" pitchFamily="18" charset="0"/>
                  <a:cs typeface="Times New Roman" panose="02020603050405020304" pitchFamily="18" charset="0"/>
                </a:rPr>
                <a:t> :</a:t>
              </a:r>
              <a:endParaRPr lang="ru-RU" altLang="ru-RU" sz="1200" b="1" i="1" dirty="0">
                <a:solidFill>
                  <a:srgbClr val="000000"/>
                </a:solidFill>
                <a:latin typeface="Times New Roman" panose="02020603050405020304" pitchFamily="18" charset="0"/>
                <a:ea typeface="Times New Roman" panose="02020603050405020304" pitchFamily="18" charset="0"/>
              </a:endParaRPr>
            </a:p>
          </p:txBody>
        </p:sp>
      </p:grpSp>
      <p:sp>
        <p:nvSpPr>
          <p:cNvPr id="29" name="Прямоугольник 11"/>
          <p:cNvSpPr/>
          <p:nvPr/>
        </p:nvSpPr>
        <p:spPr>
          <a:xfrm>
            <a:off x="4978373" y="6486526"/>
            <a:ext cx="4846714" cy="246221"/>
          </a:xfrm>
          <a:prstGeom prst="rect">
            <a:avLst/>
          </a:prstGeom>
          <a:noFill/>
          <a:ln w="9525">
            <a:noFill/>
          </a:ln>
        </p:spPr>
        <p:txBody>
          <a:bodyPr wrap="square">
            <a:spAutoFit/>
          </a:bodyPr>
          <a:lstStyle/>
          <a:p>
            <a:pPr algn="ctr" eaLnBrk="0" hangingPunct="0"/>
            <a:r>
              <a:rPr lang="ru-RU" altLang="en-US" sz="1000" b="1" i="1" dirty="0" err="1">
                <a:solidFill>
                  <a:srgbClr val="17375E"/>
                </a:solidFill>
                <a:latin typeface="Times New Roman" panose="02020603050405020304" pitchFamily="18" charset="0"/>
                <a:cs typeface="Times New Roman" panose="02020603050405020304" pitchFamily="18" charset="0"/>
              </a:rPr>
              <a:t>Ақпаратты</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пайдаланған</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кезде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Қазгидромет</a:t>
            </a:r>
            <a:r>
              <a:rPr lang="ru-RU" altLang="en-US" sz="1000" b="1" i="1" dirty="0">
                <a:solidFill>
                  <a:srgbClr val="17375E"/>
                </a:solidFill>
                <a:latin typeface="Times New Roman" panose="02020603050405020304" pitchFamily="18" charset="0"/>
                <a:cs typeface="Times New Roman" panose="02020603050405020304" pitchFamily="18" charset="0"/>
              </a:rPr>
              <a:t>" РМК-</a:t>
            </a:r>
            <a:r>
              <a:rPr lang="ru-RU" altLang="en-US" sz="1000" b="1" i="1" dirty="0" err="1">
                <a:solidFill>
                  <a:srgbClr val="17375E"/>
                </a:solidFill>
                <a:latin typeface="Times New Roman" panose="02020603050405020304" pitchFamily="18" charset="0"/>
                <a:cs typeface="Times New Roman" panose="02020603050405020304" pitchFamily="18" charset="0"/>
              </a:rPr>
              <a:t>ға</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сілтеме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жасау</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міндетті</a:t>
            </a:r>
            <a:r>
              <a:rPr lang="ru-RU" altLang="en-US" sz="1000" b="1" i="1" dirty="0">
                <a:solidFill>
                  <a:srgbClr val="17375E"/>
                </a:solidFill>
                <a:latin typeface="Times New Roman" panose="02020603050405020304" pitchFamily="18" charset="0"/>
                <a:cs typeface="Times New Roman" panose="02020603050405020304" pitchFamily="18" charset="0"/>
              </a:rPr>
              <a:t> </a:t>
            </a:r>
            <a:endParaRPr lang="ru-RU" altLang="en-US" sz="1000" b="1" i="1" dirty="0">
              <a:solidFill>
                <a:srgbClr val="17375E"/>
              </a:solidFill>
              <a:latin typeface="Times New Roman" panose="02020603050405020304" pitchFamily="18" charset="0"/>
              <a:ea typeface="Times New Roman" panose="02020603050405020304" pitchFamily="18" charset="0"/>
            </a:endParaRPr>
          </a:p>
        </p:txBody>
      </p:sp>
      <p:sp>
        <p:nvSpPr>
          <p:cNvPr id="18" name="Прямоугольник 1"/>
          <p:cNvSpPr/>
          <p:nvPr/>
        </p:nvSpPr>
        <p:spPr>
          <a:xfrm>
            <a:off x="5081702" y="6263946"/>
            <a:ext cx="4521389" cy="306705"/>
          </a:xfrm>
          <a:prstGeom prst="rect">
            <a:avLst/>
          </a:prstGeom>
          <a:solidFill>
            <a:schemeClr val="bg1"/>
          </a:solidFill>
          <a:ln w="9525">
            <a:noFill/>
          </a:ln>
        </p:spPr>
        <p:txBody>
          <a:bodyPr wrap="square">
            <a:spAutoFit/>
          </a:bodyPr>
          <a:lstStyle/>
          <a:p>
            <a:pPr eaLnBrk="0" hangingPunct="0"/>
            <a:r>
              <a:rPr lang="ru-RU" altLang="ru-RU" sz="1400" b="1" i="1" dirty="0">
                <a:solidFill>
                  <a:srgbClr val="000000"/>
                </a:solidFill>
                <a:latin typeface="Calibri" panose="020F0502020204030204" pitchFamily="34" charset="0"/>
              </a:rPr>
              <a:t>  </a:t>
            </a:r>
            <a:r>
              <a:rPr lang="kk-KZ" altLang="ru-RU" sz="1200" b="1" i="1" dirty="0">
                <a:solidFill>
                  <a:srgbClr val="000000"/>
                </a:solidFill>
                <a:latin typeface="Times New Roman" panose="02020603050405020304" pitchFamily="18" charset="0"/>
                <a:cs typeface="Times New Roman" panose="02020603050405020304" pitchFamily="18" charset="0"/>
              </a:rPr>
              <a:t>Дайындаған</a:t>
            </a:r>
            <a:r>
              <a:rPr lang="en-US" altLang="ru-RU" sz="1200" b="1" i="1" dirty="0">
                <a:solidFill>
                  <a:srgbClr val="000000"/>
                </a:solidFill>
                <a:latin typeface="Times New Roman" panose="02020603050405020304" pitchFamily="18" charset="0"/>
                <a:cs typeface="Times New Roman" panose="02020603050405020304" pitchFamily="18" charset="0"/>
              </a:rPr>
              <a:t>:</a:t>
            </a:r>
            <a:r>
              <a:rPr lang="ru-RU" altLang="ru-RU" sz="1200" b="1" i="1" dirty="0">
                <a:solidFill>
                  <a:srgbClr val="000000"/>
                </a:solidFill>
                <a:latin typeface="Times New Roman" panose="02020603050405020304" pitchFamily="18" charset="0"/>
                <a:cs typeface="Times New Roman" panose="02020603050405020304" pitchFamily="18" charset="0"/>
              </a:rPr>
              <a:t> </a:t>
            </a:r>
            <a:r>
              <a:rPr lang="kk-KZ" altLang="ru-RU" sz="1200" b="1" i="1" dirty="0">
                <a:solidFill>
                  <a:srgbClr val="000000"/>
                </a:solidFill>
                <a:latin typeface="Times New Roman" panose="02020603050405020304" pitchFamily="18" charset="0"/>
                <a:cs typeface="Times New Roman" panose="02020603050405020304" pitchFamily="18" charset="0"/>
              </a:rPr>
              <a:t>Қабдуалиева М.С.</a:t>
            </a:r>
            <a:endParaRPr lang="ru-RU" sz="1200" b="1" i="1" dirty="0">
              <a:solidFill>
                <a:srgbClr val="000000"/>
              </a:solidFill>
              <a:latin typeface="Times New Roman" panose="02020603050405020304" pitchFamily="18" charset="0"/>
              <a:ea typeface="Times New Roman" panose="02020603050405020304" pitchFamily="18" charset="0"/>
            </a:endParaRPr>
          </a:p>
        </p:txBody>
      </p:sp>
      <p:graphicFrame>
        <p:nvGraphicFramePr>
          <p:cNvPr id="19" name="Таблица 18"/>
          <p:cNvGraphicFramePr/>
          <p:nvPr>
            <p:extLst>
              <p:ext uri="{D42A27DB-BD31-4B8C-83A1-F6EECF244321}">
                <p14:modId xmlns:p14="http://schemas.microsoft.com/office/powerpoint/2010/main" val="1422984870"/>
              </p:ext>
            </p:extLst>
          </p:nvPr>
        </p:nvGraphicFramePr>
        <p:xfrm>
          <a:off x="5306826" y="527618"/>
          <a:ext cx="4167505" cy="844056"/>
        </p:xfrm>
        <a:graphic>
          <a:graphicData uri="http://schemas.openxmlformats.org/drawingml/2006/table">
            <a:tbl>
              <a:tblPr/>
              <a:tblGrid>
                <a:gridCol w="1203909">
                  <a:extLst>
                    <a:ext uri="{9D8B030D-6E8A-4147-A177-3AD203B41FA5}">
                      <a16:colId xmlns:a16="http://schemas.microsoft.com/office/drawing/2014/main" val="20000"/>
                    </a:ext>
                  </a:extLst>
                </a:gridCol>
                <a:gridCol w="2963596">
                  <a:extLst>
                    <a:ext uri="{9D8B030D-6E8A-4147-A177-3AD203B41FA5}">
                      <a16:colId xmlns:a16="http://schemas.microsoft.com/office/drawing/2014/main" val="20001"/>
                    </a:ext>
                  </a:extLst>
                </a:gridCol>
              </a:tblGrid>
              <a:tr h="22404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sz="1000" dirty="0">
                          <a:latin typeface="Times New Roman" panose="02020603050405020304" pitchFamily="18" charset="0"/>
                        </a:rPr>
                        <a:t>Р</a:t>
                      </a:r>
                      <a:endParaRPr lang="ru-RU" altLang="en-US" sz="1000" dirty="0">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err="1">
                          <a:solidFill>
                            <a:srgbClr val="000000"/>
                          </a:solidFill>
                          <a:latin typeface="Times New Roman" panose="02020603050405020304" pitchFamily="18" charset="0"/>
                        </a:rPr>
                        <a:t>Ластану</a:t>
                      </a:r>
                      <a:r>
                        <a:rPr lang="ru-RU" sz="1000" dirty="0">
                          <a:solidFill>
                            <a:srgbClr val="000000"/>
                          </a:solidFill>
                          <a:latin typeface="Times New Roman" panose="02020603050405020304" pitchFamily="18" charset="0"/>
                        </a:rPr>
                        <a:t> </a:t>
                      </a:r>
                      <a:r>
                        <a:rPr lang="ru-RU" sz="1000" dirty="0" err="1">
                          <a:solidFill>
                            <a:srgbClr val="000000"/>
                          </a:solidFill>
                          <a:latin typeface="Times New Roman" panose="02020603050405020304" pitchFamily="18" charset="0"/>
                        </a:rPr>
                        <a:t>дәрежесін</a:t>
                      </a:r>
                      <a:r>
                        <a:rPr lang="ru-RU" sz="1000" dirty="0">
                          <a:solidFill>
                            <a:srgbClr val="000000"/>
                          </a:solidFill>
                          <a:latin typeface="Times New Roman" panose="02020603050405020304" pitchFamily="18" charset="0"/>
                        </a:rPr>
                        <a:t> </a:t>
                      </a:r>
                      <a:r>
                        <a:rPr lang="ru-RU" sz="1000" dirty="0" err="1">
                          <a:solidFill>
                            <a:srgbClr val="000000"/>
                          </a:solidFill>
                          <a:latin typeface="Times New Roman" panose="02020603050405020304" pitchFamily="18" charset="0"/>
                        </a:rPr>
                        <a:t>анықтау</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116539">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&lt; 0,27</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err="1">
                          <a:solidFill>
                            <a:srgbClr val="000000"/>
                          </a:solidFill>
                          <a:latin typeface="Times New Roman" panose="02020603050405020304" pitchFamily="18" charset="0"/>
                          <a:ea typeface="+mn-ea"/>
                          <a:cs typeface="+mn-cs"/>
                        </a:rPr>
                        <a:t>төмен</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111005">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0,27 ≤ Р &lt; 0,38</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altLang="en-US" sz="1000" dirty="0">
                          <a:solidFill>
                            <a:srgbClr val="000000"/>
                          </a:solidFill>
                          <a:latin typeface="Times New Roman" panose="02020603050405020304" pitchFamily="18" charset="0"/>
                        </a:rPr>
                        <a:t>көтеріңкі</a:t>
                      </a:r>
                      <a:endParaRPr lang="ru-RU" altLang="en-US"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121918">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0,38 ≤ Р &lt; 0,47</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жоғары</a:t>
                      </a:r>
                      <a:endParaRPr lang="ru-RU"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139460">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 0,47</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algn="ctr"/>
                      <a:r>
                        <a:rPr lang="kk-KZ" sz="1000" dirty="0">
                          <a:latin typeface="Times New Roman" panose="02020603050405020304" pitchFamily="18" charset="0"/>
                          <a:cs typeface="Times New Roman" panose="02020603050405020304" pitchFamily="18" charset="0"/>
                        </a:rPr>
                        <a:t>өте</a:t>
                      </a:r>
                      <a:r>
                        <a:rPr lang="kk-KZ" sz="1000" baseline="0" dirty="0">
                          <a:latin typeface="Times New Roman" panose="02020603050405020304" pitchFamily="18" charset="0"/>
                          <a:cs typeface="Times New Roman" panose="02020603050405020304" pitchFamily="18" charset="0"/>
                        </a:rPr>
                        <a:t> жоғары</a:t>
                      </a:r>
                      <a:endParaRPr lang="ru-RU" sz="1000" dirty="0">
                        <a:latin typeface="Times New Roman" panose="02020603050405020304" pitchFamily="18" charset="0"/>
                        <a:cs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32" name="Прямоугольник 31"/>
          <p:cNvSpPr/>
          <p:nvPr/>
        </p:nvSpPr>
        <p:spPr>
          <a:xfrm>
            <a:off x="302994" y="792056"/>
            <a:ext cx="1580497" cy="307777"/>
          </a:xfrm>
          <a:prstGeom prst="rect">
            <a:avLst/>
          </a:prstGeom>
          <a:noFill/>
        </p:spPr>
        <p:txBody>
          <a:bodyPr wrap="none">
            <a:spAutoFit/>
          </a:bodyPr>
          <a:lstStyle/>
          <a:p>
            <a:pPr indent="176213" algn="just">
              <a:spcAft>
                <a:spcPts val="0"/>
              </a:spcAft>
            </a:pPr>
            <a:r>
              <a:rPr lang="kk-KZ" sz="1400" dirty="0">
                <a:latin typeface="Times New Roman" panose="02020603050405020304" pitchFamily="18" charset="0"/>
                <a:cs typeface="Times New Roman" panose="02020603050405020304" pitchFamily="18" charset="0"/>
              </a:rPr>
              <a:t>Ұсыныстар жоқ</a:t>
            </a:r>
            <a:endParaRPr lang="ru-RU" sz="1400" dirty="0">
              <a:latin typeface="Times New Roman" panose="02020603050405020304" pitchFamily="18" charset="0"/>
              <a:cs typeface="Times New Roman" panose="02020603050405020304" pitchFamily="18" charset="0"/>
            </a:endParaRPr>
          </a:p>
        </p:txBody>
      </p:sp>
      <p:sp>
        <p:nvSpPr>
          <p:cNvPr id="30" name="Прямоугольник 29"/>
          <p:cNvSpPr/>
          <p:nvPr/>
        </p:nvSpPr>
        <p:spPr>
          <a:xfrm>
            <a:off x="4953000" y="1367905"/>
            <a:ext cx="4839166" cy="830997"/>
          </a:xfrm>
          <a:prstGeom prst="rect">
            <a:avLst/>
          </a:prstGeom>
          <a:noFill/>
          <a:ln w="9525">
            <a:noFill/>
          </a:ln>
        </p:spPr>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a:lstStyle>
          <a:p>
            <a:pPr algn="just"/>
            <a:r>
              <a:rPr lang="kk-KZ" altLang="ru-RU" sz="800" i="1" dirty="0">
                <a:solidFill>
                  <a:srgbClr val="000000"/>
                </a:solidFill>
                <a:latin typeface="Times New Roman" panose="02020603050405020304" pitchFamily="18" charset="0"/>
                <a:cs typeface="Times New Roman" panose="02020603050405020304" pitchFamily="18" charset="0"/>
              </a:rPr>
              <a:t>*Жалпы қала бойынша ауаның ластануының жалпыланған көрсеткішін есептеу және ЖМҚ дәрежесін анықтау "қолайсыз метеорологиялық жағдайлар туралы ақпаратты ұсыну ережесінде, осындай ақпараттың құрамы мен мазмұнына қойылатын талаптарда, оны жариялау және мүдделі тұлғаларға ұсыну тәртібінде"келтірілген нұсқауларға сәйкес жүргізіледі.</a:t>
            </a:r>
          </a:p>
          <a:p>
            <a:pPr algn="just"/>
            <a:r>
              <a:rPr lang="kk-KZ" altLang="ru-RU" sz="800" i="1" dirty="0">
                <a:solidFill>
                  <a:srgbClr val="000000"/>
                </a:solidFill>
                <a:latin typeface="Times New Roman" panose="02020603050405020304" pitchFamily="18" charset="0"/>
                <a:cs typeface="Times New Roman" panose="02020603050405020304" pitchFamily="18" charset="0"/>
              </a:rPr>
              <a:t>ҚР әрбір қаласы үшін "Р" параметрінің градациясы жеке болып табылады, көпжылдық деректер негізінде есептеледі.</a:t>
            </a:r>
            <a:endParaRPr lang="ru-RU" altLang="ru-RU" sz="800" i="1" dirty="0">
              <a:solidFill>
                <a:srgbClr val="000000"/>
              </a:solidFill>
              <a:latin typeface="Times New Roman" panose="02020603050405020304" pitchFamily="18" charset="0"/>
              <a:cs typeface="Times New Roman" panose="02020603050405020304" pitchFamily="18" charset="0"/>
            </a:endParaRPr>
          </a:p>
        </p:txBody>
      </p:sp>
      <p:sp>
        <p:nvSpPr>
          <p:cNvPr id="33" name="Прямоугольник 32"/>
          <p:cNvSpPr/>
          <p:nvPr/>
        </p:nvSpPr>
        <p:spPr>
          <a:xfrm>
            <a:off x="4937125" y="2104203"/>
            <a:ext cx="4840288" cy="369332"/>
          </a:xfrm>
          <a:prstGeom prst="rect">
            <a:avLst/>
          </a:prstGeom>
        </p:spPr>
        <p:txBody>
          <a:bodyPr wrap="square">
            <a:spAutoFit/>
          </a:bodyPr>
          <a:lstStyle/>
          <a:p>
            <a:pPr algn="ctr" eaLnBrk="0" hangingPunct="0"/>
            <a:r>
              <a:rPr lang="ru-RU" sz="1200" i="1" dirty="0" err="1">
                <a:latin typeface="Times New Roman" panose="02020603050405020304" pitchFamily="18" charset="0"/>
                <a:cs typeface="Times New Roman" panose="02020603050405020304" pitchFamily="18" charset="0"/>
              </a:rPr>
              <a:t>Әртүрлі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дәрежедегі</a:t>
            </a:r>
            <a:r>
              <a:rPr lang="ru-RU" sz="1200" i="1" dirty="0">
                <a:latin typeface="Times New Roman" panose="02020603050405020304" pitchFamily="18" charset="0"/>
                <a:cs typeface="Times New Roman" panose="02020603050405020304" pitchFamily="18" charset="0"/>
              </a:rPr>
              <a:t> ҚМЖ </a:t>
            </a:r>
            <a:r>
              <a:rPr lang="ru-RU" sz="1200" i="1" dirty="0" err="1">
                <a:latin typeface="Times New Roman" panose="02020603050405020304" pitchFamily="18" charset="0"/>
                <a:cs typeface="Times New Roman" panose="02020603050405020304" pitchFamily="18" charset="0"/>
              </a:rPr>
              <a:t>туралы</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ескертулерді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ұсыну</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шарттары</a:t>
            </a:r>
            <a:r>
              <a:rPr lang="ru-RU" dirty="0">
                <a:latin typeface="Times New Roman" panose="02020603050405020304" pitchFamily="18" charset="0"/>
                <a:cs typeface="Times New Roman" panose="02020603050405020304" pitchFamily="18" charset="0"/>
              </a:rPr>
              <a:t> </a:t>
            </a:r>
            <a:endParaRPr lang="ru-RU" altLang="ru-RU" dirty="0">
              <a:latin typeface="Times New Roman" panose="02020603050405020304" pitchFamily="18" charset="0"/>
              <a:cs typeface="Times New Roman" panose="02020603050405020304" pitchFamily="18" charset="0"/>
            </a:endParaRPr>
          </a:p>
        </p:txBody>
      </p:sp>
      <p:graphicFrame>
        <p:nvGraphicFramePr>
          <p:cNvPr id="34" name="Таблица 33"/>
          <p:cNvGraphicFramePr/>
          <p:nvPr>
            <p:extLst>
              <p:ext uri="{D42A27DB-BD31-4B8C-83A1-F6EECF244321}">
                <p14:modId xmlns:p14="http://schemas.microsoft.com/office/powerpoint/2010/main" val="1213158937"/>
              </p:ext>
            </p:extLst>
          </p:nvPr>
        </p:nvGraphicFramePr>
        <p:xfrm>
          <a:off x="5039324" y="2432156"/>
          <a:ext cx="4606143" cy="2107132"/>
        </p:xfrm>
        <a:graphic>
          <a:graphicData uri="http://schemas.openxmlformats.org/drawingml/2006/table">
            <a:tbl>
              <a:tblPr/>
              <a:tblGrid>
                <a:gridCol w="848019">
                  <a:extLst>
                    <a:ext uri="{9D8B030D-6E8A-4147-A177-3AD203B41FA5}">
                      <a16:colId xmlns:a16="http://schemas.microsoft.com/office/drawing/2014/main" val="20000"/>
                    </a:ext>
                  </a:extLst>
                </a:gridCol>
                <a:gridCol w="3758124">
                  <a:extLst>
                    <a:ext uri="{9D8B030D-6E8A-4147-A177-3AD203B41FA5}">
                      <a16:colId xmlns:a16="http://schemas.microsoft.com/office/drawing/2014/main" val="20001"/>
                    </a:ext>
                  </a:extLst>
                </a:gridCol>
              </a:tblGrid>
              <a:tr h="287452">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a:solidFill>
                            <a:srgbClr val="000000"/>
                          </a:solidFill>
                          <a:latin typeface="Times New Roman" panose="02020603050405020304" pitchFamily="18" charset="0"/>
                        </a:rPr>
                        <a:t>ҚМЖ</a:t>
                      </a:r>
                    </a:p>
                    <a:p>
                      <a:pPr lvl="0" algn="ctr" eaLnBrk="1" fontAlgn="ctr" hangingPunct="1">
                        <a:buNone/>
                      </a:pPr>
                      <a:r>
                        <a:rPr lang="ru-RU" sz="1000" dirty="0" err="1">
                          <a:solidFill>
                            <a:srgbClr val="000000"/>
                          </a:solidFill>
                          <a:latin typeface="Times New Roman" panose="02020603050405020304" pitchFamily="18" charset="0"/>
                        </a:rPr>
                        <a:t>дәрежесі</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Ескерту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шарттары</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887932">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a:solidFill>
                            <a:srgbClr val="000000"/>
                          </a:solidFill>
                          <a:latin typeface="Times New Roman" panose="02020603050405020304" pitchFamily="18" charset="0"/>
                          <a:ea typeface="+mn-ea"/>
                          <a:cs typeface="+mn-cs"/>
                        </a:rPr>
                        <a:t>1 </a:t>
                      </a:r>
                      <a:r>
                        <a:rPr lang="ru-RU" sz="1000" b="0" i="0" u="none" kern="1200" baseline="0" dirty="0" err="1">
                          <a:solidFill>
                            <a:srgbClr val="000000"/>
                          </a:solidFill>
                          <a:latin typeface="Times New Roman" panose="02020603050405020304" pitchFamily="18" charset="0"/>
                          <a:ea typeface="+mn-ea"/>
                          <a:cs typeface="+mn-cs"/>
                        </a:rPr>
                        <a:t>дәреже</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жоғары дәрежені көрсетсе, сондай-ақ барлық немесе көптеген посттарда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1ПДК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&lt; 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latin typeface="Times New Roman" panose="02020603050405020304" pitchFamily="18" charset="0"/>
                          <a:cs typeface="Times New Roman" panose="02020603050405020304" pitchFamily="18" charset="0"/>
                        </a:rPr>
                        <a:t>немесе </a:t>
                      </a:r>
                      <a:r>
                        <a:rPr lang="ru-RU" sz="1000" dirty="0">
                          <a:latin typeface="Times New Roman" panose="02020603050405020304" pitchFamily="18" charset="0"/>
                          <a:cs typeface="Times New Roman" panose="02020603050405020304" pitchFamily="18" charset="0"/>
                        </a:rPr>
                        <a:t>СИ ≥ 3ПДКм.р. </a:t>
                      </a:r>
                      <a:r>
                        <a:rPr lang="kk-KZ" sz="1000" dirty="0">
                          <a:solidFill>
                            <a:schemeClr val="tx1"/>
                          </a:solidFill>
                          <a:latin typeface="Times New Roman" panose="02020603050405020304" pitchFamily="18" charset="0"/>
                        </a:rPr>
                        <a:t>шарты орындалса;</a:t>
                      </a:r>
                      <a:endParaRPr lang="ru-RU" sz="1000" kern="1200" baseline="-25000" dirty="0">
                        <a:solidFill>
                          <a:schemeClr val="tx1"/>
                        </a:solidFill>
                        <a:effectLst/>
                        <a:latin typeface="Times New Roman" panose="02020603050405020304" pitchFamily="18" charset="0"/>
                        <a:ea typeface="+mn-ea"/>
                        <a:cs typeface="Times New Roman" panose="02020603050405020304" pitchFamily="18" charset="0"/>
                      </a:endParaRPr>
                    </a:p>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tabLst/>
                        <a:defRPr/>
                      </a:pPr>
                      <a:r>
                        <a:rPr lang="kk-KZ" altLang="en-US" sz="1000" b="0" i="0" u="none" kern="1200" baseline="0" dirty="0">
                          <a:solidFill>
                            <a:schemeClr val="tx1"/>
                          </a:solidFill>
                          <a:latin typeface="Times New Roman" panose="02020603050405020304" pitchFamily="18" charset="0"/>
                          <a:ea typeface="+mn-ea"/>
                          <a:cs typeface="+mn-cs"/>
                        </a:rPr>
                        <a:t>Егер "</a:t>
                      </a:r>
                      <a:r>
                        <a:rPr lang="en-US" altLang="en-US" sz="1000" b="0" i="0" u="none" kern="1200" baseline="0" dirty="0">
                          <a:solidFill>
                            <a:schemeClr val="tx1"/>
                          </a:solidFill>
                          <a:latin typeface="Times New Roman" panose="02020603050405020304" pitchFamily="18" charset="0"/>
                          <a:ea typeface="+mn-ea"/>
                          <a:cs typeface="+mn-cs"/>
                        </a:rPr>
                        <a:t>P" </a:t>
                      </a:r>
                      <a:r>
                        <a:rPr lang="kk-KZ" altLang="en-US" sz="1000" b="0" i="0" u="none" kern="1200" baseline="0" dirty="0">
                          <a:solidFill>
                            <a:schemeClr val="tx1"/>
                          </a:solidFill>
                          <a:latin typeface="Times New Roman" panose="02020603050405020304" pitchFamily="18" charset="0"/>
                          <a:ea typeface="+mn-ea"/>
                          <a:cs typeface="+mn-cs"/>
                        </a:rPr>
                        <a:t>параметрі өте жоғары дәрежеде болса, бірақ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 </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a:solidFill>
                            <a:srgbClr val="000000"/>
                          </a:solidFill>
                          <a:latin typeface="Times New Roman" panose="02020603050405020304" pitchFamily="18" charset="0"/>
                        </a:rPr>
                        <a:t>2 </a:t>
                      </a:r>
                      <a:r>
                        <a:rPr lang="ru-RU" sz="1000" dirty="0" err="1">
                          <a:solidFill>
                            <a:srgbClr val="000000"/>
                          </a:solidFill>
                          <a:latin typeface="Times New Roman" panose="02020603050405020304" pitchFamily="18" charset="0"/>
                        </a:rPr>
                        <a:t>дәреже</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3</a:t>
                      </a:r>
                      <a:r>
                        <a:rPr lang="kk-KZ" sz="1000" baseline="0" dirty="0">
                          <a:solidFill>
                            <a:srgbClr val="000000"/>
                          </a:solidFill>
                          <a:latin typeface="Times New Roman" panose="02020603050405020304" pitchFamily="18" charset="0"/>
                        </a:rPr>
                        <a:t> дәреже</a:t>
                      </a:r>
                      <a:endParaRPr lang="ru-RU"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екі күн қатарынан немесе одан да көп уақыт ішінде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5ПДК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sp>
        <p:nvSpPr>
          <p:cNvPr id="35" name="TextBox 34"/>
          <p:cNvSpPr txBox="1"/>
          <p:nvPr/>
        </p:nvSpPr>
        <p:spPr>
          <a:xfrm>
            <a:off x="4960377" y="4515571"/>
            <a:ext cx="4824411" cy="338554"/>
          </a:xfrm>
          <a:prstGeom prst="rect">
            <a:avLst/>
          </a:prstGeom>
          <a:noFill/>
        </p:spPr>
        <p:txBody>
          <a:bodyPr wrap="square" rtlCol="0">
            <a:spAutoFit/>
          </a:bodyPr>
          <a:lstStyle/>
          <a:p>
            <a:pPr lvl="0" algn="just"/>
            <a:r>
              <a:rPr lang="kk-KZ" sz="800" i="1" dirty="0">
                <a:latin typeface="Times New Roman" panose="02020603050405020304" pitchFamily="18" charset="0"/>
              </a:rPr>
              <a:t>*Ағымдағы және болжамды синоптикалық жағдай және қолайсыз метеорологиялық жағдайлар кешені атмосферада ластаушы заттардың одан әрі жиналуына ықпал етеді</a:t>
            </a:r>
            <a:endParaRPr lang="ru-RU" dirty="0"/>
          </a:p>
        </p:txBody>
      </p:sp>
    </p:spTree>
    <p:extLst>
      <p:ext uri="{BB962C8B-B14F-4D97-AF65-F5344CB8AC3E}">
        <p14:creationId xmlns:p14="http://schemas.microsoft.com/office/powerpoint/2010/main" val="334028445"/>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14668</TotalTime>
  <Words>650</Words>
  <Application>Microsoft Office PowerPoint</Application>
  <PresentationFormat>Лист A4 (210x297 мм)</PresentationFormat>
  <Paragraphs>105</Paragraphs>
  <Slides>2</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2</vt:i4>
      </vt:variant>
    </vt:vector>
  </HeadingPairs>
  <TitlesOfParts>
    <vt:vector size="6" baseType="lpstr">
      <vt:lpstr>Arial</vt:lpstr>
      <vt:lpstr>Calibri</vt:lpstr>
      <vt:lpstr>Times New Roman</vt:lpstr>
      <vt:lpstr>Тема Office</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Ольга Корнюхова</dc:creator>
  <cp:lastModifiedBy>Moldir Kabdualieva</cp:lastModifiedBy>
  <cp:revision>2451</cp:revision>
  <cp:lastPrinted>2021-07-01T07:38:07Z</cp:lastPrinted>
  <dcterms:created xsi:type="dcterms:W3CDTF">2018-03-27T06:03:00Z</dcterms:created>
  <dcterms:modified xsi:type="dcterms:W3CDTF">2022-10-02T09:14:04Z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1049-11.2.0.9144</vt:lpwstr>
  </property>
</Properties>
</file>