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CC00"/>
    <a:srgbClr val="FF9900"/>
    <a:srgbClr val="FA8422"/>
    <a:srgbClr val="F2902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9" d="100"/>
          <a:sy n="69" d="100"/>
        </p:scale>
        <p:origin x="77" y="312"/>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0BE259B5-5657-44F4-BF5E-2C50AED10E0F}"/>
    <pc:docChg chg="custSel modSld">
      <pc:chgData name="Moldir Kabdualieva" userId="df42278df007c026" providerId="LiveId" clId="{0BE259B5-5657-44F4-BF5E-2C50AED10E0F}" dt="2022-10-02T09:29:38.288" v="51" actId="14100"/>
      <pc:docMkLst>
        <pc:docMk/>
      </pc:docMkLst>
      <pc:sldChg chg="modSp mod">
        <pc:chgData name="Moldir Kabdualieva" userId="df42278df007c026" providerId="LiveId" clId="{0BE259B5-5657-44F4-BF5E-2C50AED10E0F}" dt="2022-10-02T09:28:29.581" v="46" actId="20577"/>
        <pc:sldMkLst>
          <pc:docMk/>
          <pc:sldMk cId="0" sldId="261"/>
        </pc:sldMkLst>
        <pc:graphicFrameChg chg="modGraphic">
          <ac:chgData name="Moldir Kabdualieva" userId="df42278df007c026" providerId="LiveId" clId="{0BE259B5-5657-44F4-BF5E-2C50AED10E0F}" dt="2022-10-02T09:28:29.581" v="46" actId="20577"/>
          <ac:graphicFrameMkLst>
            <pc:docMk/>
            <pc:sldMk cId="0" sldId="261"/>
            <ac:graphicFrameMk id="15" creationId="{94CC0974-E1E4-47F3-9A8B-49A879A3B96B}"/>
          </ac:graphicFrameMkLst>
        </pc:graphicFrameChg>
      </pc:sldChg>
      <pc:sldChg chg="addSp delSp modSp mod">
        <pc:chgData name="Moldir Kabdualieva" userId="df42278df007c026" providerId="LiveId" clId="{0BE259B5-5657-44F4-BF5E-2C50AED10E0F}" dt="2022-10-02T09:29:38.288" v="51" actId="14100"/>
        <pc:sldMkLst>
          <pc:docMk/>
          <pc:sldMk cId="334028445" sldId="265"/>
        </pc:sldMkLst>
        <pc:spChg chg="add mod">
          <ac:chgData name="Moldir Kabdualieva" userId="df42278df007c026" providerId="LiveId" clId="{0BE259B5-5657-44F4-BF5E-2C50AED10E0F}" dt="2022-10-02T09:29:38.288" v="51" actId="14100"/>
          <ac:spMkLst>
            <pc:docMk/>
            <pc:sldMk cId="334028445" sldId="265"/>
            <ac:spMk id="3" creationId="{2CF7659E-C775-46E2-D8DB-5561B3397B79}"/>
          </ac:spMkLst>
        </pc:spChg>
        <pc:spChg chg="del">
          <ac:chgData name="Moldir Kabdualieva" userId="df42278df007c026" providerId="LiveId" clId="{0BE259B5-5657-44F4-BF5E-2C50AED10E0F}" dt="2022-10-02T09:29:28.375" v="47" actId="478"/>
          <ac:spMkLst>
            <pc:docMk/>
            <pc:sldMk cId="334028445" sldId="265"/>
            <ac:spMk id="24"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806143" y="117475"/>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96188197"/>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a:solidFill>
                            <a:srgbClr val="002060"/>
                          </a:solidFill>
                          <a:latin typeface="Times New Roman" panose="02020603050405020304" pitchFamily="18" charset="0"/>
                          <a:cs typeface="Times New Roman" panose="02020603050405020304" pitchFamily="18" charset="0"/>
                        </a:rPr>
                        <a:t>Семей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3596747914"/>
              </p:ext>
            </p:extLst>
          </p:nvPr>
        </p:nvGraphicFramePr>
        <p:xfrm>
          <a:off x="307975" y="2588895"/>
          <a:ext cx="4465638" cy="2209800"/>
        </p:xfrm>
        <a:graphic>
          <a:graphicData uri="http://schemas.openxmlformats.org/drawingml/2006/table">
            <a:tbl>
              <a:tblPr/>
              <a:tblGrid>
                <a:gridCol w="4465638">
                  <a:extLst>
                    <a:ext uri="{9D8B030D-6E8A-4147-A177-3AD203B41FA5}">
                      <a16:colId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Семей қаласы</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№275</a:t>
                      </a:r>
                      <a:r>
                        <a:rPr lang="kk-KZ" altLang="x-none" sz="1600" b="1" i="1" baseline="0" dirty="0">
                          <a:solidFill>
                            <a:srgbClr val="002060"/>
                          </a:solidFill>
                          <a:latin typeface="Times New Roman" panose="02020603050405020304" pitchFamily="18" charset="0"/>
                          <a:cs typeface="Times New Roman" panose="02020603050405020304" pitchFamily="18" charset="0"/>
                        </a:rPr>
                        <a:t> </a:t>
                      </a:r>
                      <a:r>
                        <a:rPr lang="kk-KZ" altLang="x-none" sz="1600" b="1" i="1" dirty="0">
                          <a:solidFill>
                            <a:srgbClr val="002060"/>
                          </a:solidFill>
                          <a:latin typeface="Times New Roman" panose="02020603050405020304" pitchFamily="18" charset="0"/>
                          <a:cs typeface="Times New Roman" panose="02020603050405020304" pitchFamily="18" charset="0"/>
                        </a:rPr>
                        <a:t>АУА БАССЕЙНІ ЖАҒДАЙЫНЫҢ</a:t>
                      </a:r>
                    </a:p>
                    <a:p>
                      <a:pPr lvl="0" algn="ctr" eaLnBrk="1" hangingPunct="1">
                        <a:buNone/>
                      </a:pPr>
                      <a:endParaRPr lang="kk-KZ"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КҮНДЕЛІКТІ</a:t>
                      </a:r>
                      <a:r>
                        <a:rPr lang="kk-KZ" altLang="x-none" sz="1600" b="1" i="1" baseline="0" dirty="0">
                          <a:solidFill>
                            <a:srgbClr val="002060"/>
                          </a:solidFill>
                          <a:latin typeface="Times New Roman" panose="02020603050405020304" pitchFamily="18" charset="0"/>
                          <a:cs typeface="Times New Roman" panose="02020603050405020304" pitchFamily="18" charset="0"/>
                        </a:rPr>
                        <a:t> БЮЛЛЕТЕНІ</a:t>
                      </a:r>
                      <a:r>
                        <a:rPr lang="en-US" altLang="x-none" sz="1600" b="1" i="1" dirty="0">
                          <a:solidFill>
                            <a:srgbClr val="002060"/>
                          </a:solidFill>
                          <a:latin typeface="Times New Roman" panose="02020603050405020304" pitchFamily="18" charset="0"/>
                          <a:cs typeface="Times New Roman" panose="02020603050405020304" pitchFamily="18" charset="0"/>
                        </a:rPr>
                        <a:t> </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02 қазан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1832269361"/>
              </p:ext>
            </p:extLst>
          </p:nvPr>
        </p:nvGraphicFramePr>
        <p:xfrm>
          <a:off x="4822018" y="6478734"/>
          <a:ext cx="4955395" cy="465878"/>
        </p:xfrm>
        <a:graphic>
          <a:graphicData uri="http://schemas.openxmlformats.org/drawingml/2006/table">
            <a:tbl>
              <a:tblPr/>
              <a:tblGrid>
                <a:gridCol w="4955395">
                  <a:extLst>
                    <a:ext uri="{9D8B030D-6E8A-4147-A177-3AD203B41FA5}">
                      <a16:colId xmlns:a16="http://schemas.microsoft.com/office/drawing/2014/main" val="20000"/>
                    </a:ext>
                  </a:extLst>
                </a:gridCol>
              </a:tblGrid>
              <a:tr h="31058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lang="ru-RU" sz="700" i="1" dirty="0">
                          <a:latin typeface="Times New Roman" panose="02020603050405020304" pitchFamily="18" charset="0"/>
                          <a:cs typeface="Times New Roman" panose="02020603050405020304" pitchFamily="18" charset="0"/>
                        </a:rPr>
                        <a:t>28.02.2015 ж. №168 "</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5529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806143" y="3602117"/>
            <a:ext cx="4955395" cy="276999"/>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03 </a:t>
            </a:r>
            <a:r>
              <a:rPr lang="kk-KZ" altLang="ru-RU" sz="1200" b="1" dirty="0">
                <a:latin typeface="Times New Roman" panose="02020603050405020304" pitchFamily="18" charset="0"/>
                <a:cs typeface="Times New Roman" panose="02020603050405020304" pitchFamily="18" charset="0"/>
              </a:rPr>
              <a:t>қазанға</a:t>
            </a:r>
            <a:r>
              <a:rPr lang="ru-RU" altLang="ru-RU" sz="1200" b="1" dirty="0">
                <a:latin typeface="Times New Roman" panose="02020603050405020304" pitchFamily="18" charset="0"/>
                <a:cs typeface="Times New Roman" panose="02020603050405020304" pitchFamily="18" charset="0"/>
              </a:rPr>
              <a:t> Семей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endParaRPr lang="ru-RU" altLang="ru-RU" sz="1200" b="1" dirty="0">
              <a:latin typeface="Times New Roman" panose="02020603050405020304" pitchFamily="18" charset="0"/>
              <a:cs typeface="Times New Roman" panose="02020603050405020304" pitchFamily="18" charset="0"/>
            </a:endParaRP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403282027"/>
              </p:ext>
            </p:extLst>
          </p:nvPr>
        </p:nvGraphicFramePr>
        <p:xfrm>
          <a:off x="4938308" y="4162321"/>
          <a:ext cx="4691064" cy="2271356"/>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516984">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56376">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a:t>
                      </a:r>
                      <a:r>
                        <a:rPr lang="ru-RU" sz="1000" dirty="0">
                          <a:solidFill>
                            <a:schemeClr val="tx1"/>
                          </a:solidFill>
                          <a:latin typeface="Times New Roman" panose="02020603050405020304" pitchFamily="18" charset="0"/>
                          <a:cs typeface="Times New Roman" panose="02020603050405020304" pitchFamily="18" charset="0"/>
                        </a:rPr>
                        <a:t> 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109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1"/>
                  </a:ext>
                </a:extLst>
              </a:tr>
              <a:tr h="244390">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116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443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48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44390">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5331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443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195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443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179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44390">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sp>
        <p:nvSpPr>
          <p:cNvPr id="16" name="Прямоугольник 15"/>
          <p:cNvSpPr/>
          <p:nvPr/>
        </p:nvSpPr>
        <p:spPr>
          <a:xfrm>
            <a:off x="4827453" y="178389"/>
            <a:ext cx="4908111" cy="2123658"/>
          </a:xfrm>
          <a:prstGeom prst="rect">
            <a:avLst/>
          </a:prstGeom>
        </p:spPr>
        <p:txBody>
          <a:bodyPr wrap="square">
            <a:spAutoFit/>
          </a:bodyPr>
          <a:lstStyle/>
          <a:p>
            <a:pPr lvl="0" indent="185738" algn="ctr"/>
            <a:r>
              <a:rPr lang="kk-KZ" altLang="ru-RU" sz="1200" b="1" dirty="0">
                <a:latin typeface="Times New Roman" panose="02020603050405020304" pitchFamily="18" charset="0"/>
                <a:cs typeface="Times New Roman" panose="02020603050405020304" pitchFamily="18" charset="0"/>
              </a:rPr>
              <a:t>Семей</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бойынша</a:t>
            </a:r>
            <a:r>
              <a:rPr lang="ru-RU" altLang="ru-RU" sz="1200" b="1" dirty="0">
                <a:latin typeface="Times New Roman" panose="02020603050405020304" pitchFamily="18" charset="0"/>
                <a:cs typeface="Times New Roman" panose="02020603050405020304" pitchFamily="18" charset="0"/>
              </a:rPr>
              <a:t> 03 </a:t>
            </a:r>
            <a:r>
              <a:rPr lang="ru-RU" altLang="ru-RU" sz="1200" b="1" dirty="0" err="1">
                <a:latin typeface="Times New Roman" panose="02020603050405020304" pitchFamily="18" charset="0"/>
                <a:cs typeface="Times New Roman" panose="02020603050405020304" pitchFamily="18" charset="0"/>
              </a:rPr>
              <a:t>қазанға</a:t>
            </a:r>
            <a:endParaRPr lang="ru-RU" altLang="ru-RU" sz="1200" b="1" dirty="0">
              <a:latin typeface="Times New Roman" panose="02020603050405020304" pitchFamily="18" charset="0"/>
              <a:cs typeface="Times New Roman" panose="02020603050405020304" pitchFamily="18" charset="0"/>
            </a:endParaRPr>
          </a:p>
          <a:p>
            <a:pPr lvl="0" indent="185738" algn="ctr"/>
            <a:r>
              <a:rPr lang="ru-RU" altLang="ru-RU" sz="1200" b="1" dirty="0">
                <a:solidFill>
                  <a:prstClr val="black"/>
                </a:solidFill>
                <a:latin typeface="Times New Roman" panose="02020603050405020304" pitchFamily="18" charset="0"/>
                <a:cs typeface="Times New Roman" panose="02020603050405020304" pitchFamily="18" charset="0"/>
              </a:rPr>
              <a:t> </a:t>
            </a:r>
            <a:r>
              <a:rPr lang="kk-KZ" altLang="ru-RU" sz="1200" b="1" dirty="0">
                <a:solidFill>
                  <a:prstClr val="black"/>
                </a:solidFill>
                <a:latin typeface="Times New Roman" panose="02020603050405020304" pitchFamily="18" charset="0"/>
                <a:cs typeface="Times New Roman" panose="02020603050405020304" pitchFamily="18" charset="0"/>
              </a:rPr>
              <a:t>арналған ауа-райы болжамы</a:t>
            </a:r>
            <a:endParaRPr lang="ru-RU" altLang="ru-RU" sz="1200" b="1" dirty="0">
              <a:solidFill>
                <a:prstClr val="black"/>
              </a:solidFill>
              <a:latin typeface="Times New Roman" panose="02020603050405020304" pitchFamily="18" charset="0"/>
              <a:cs typeface="Times New Roman" panose="02020603050405020304" pitchFamily="18" charset="0"/>
            </a:endParaRPr>
          </a:p>
          <a:p>
            <a:pPr lvl="0" algn="ctr"/>
            <a:r>
              <a:rPr lang="ru-RU" altLang="ru-RU" sz="1200" b="1" dirty="0">
                <a:solidFill>
                  <a:prstClr val="black"/>
                </a:solidFill>
                <a:latin typeface="Times New Roman" panose="02020603050405020304" pitchFamily="18" charset="0"/>
                <a:cs typeface="Times New Roman" panose="02020603050405020304" pitchFamily="18" charset="0"/>
              </a:rPr>
              <a:t>2022 ж. 02 </a:t>
            </a:r>
            <a:r>
              <a:rPr lang="kk-KZ" sz="1200" b="1" dirty="0">
                <a:solidFill>
                  <a:srgbClr val="000000"/>
                </a:solidFill>
                <a:latin typeface="Times New Roman" panose="02020603050405020304" pitchFamily="18" charset="0"/>
                <a:cs typeface="Times New Roman" panose="02020603050405020304" pitchFamily="18" charset="0"/>
                <a:sym typeface="+mn-ea"/>
              </a:rPr>
              <a:t>қазанның</a:t>
            </a:r>
            <a:r>
              <a:rPr lang="kk-KZ" altLang="ru-RU" sz="1200" b="1" dirty="0">
                <a:solidFill>
                  <a:prstClr val="black"/>
                </a:solidFill>
                <a:latin typeface="Times New Roman" panose="02020603050405020304" pitchFamily="18" charset="0"/>
                <a:cs typeface="Times New Roman" panose="02020603050405020304" pitchFamily="18" charset="0"/>
              </a:rPr>
              <a:t> </a:t>
            </a:r>
            <a:r>
              <a:rPr lang="ru-RU" altLang="ru-RU" sz="1200" b="1" dirty="0">
                <a:solidFill>
                  <a:prstClr val="black"/>
                </a:solidFill>
                <a:latin typeface="Times New Roman" panose="02020603050405020304" pitchFamily="18" charset="0"/>
                <a:cs typeface="Times New Roman" panose="02020603050405020304" pitchFamily="18" charset="0"/>
              </a:rPr>
              <a:t>21 с. </a:t>
            </a:r>
            <a:r>
              <a:rPr lang="ru-RU" altLang="ru-RU" sz="1200" b="1" dirty="0" err="1">
                <a:solidFill>
                  <a:prstClr val="black"/>
                </a:solidFill>
                <a:latin typeface="Times New Roman" panose="02020603050405020304" pitchFamily="18" charset="0"/>
                <a:cs typeface="Times New Roman" panose="02020603050405020304" pitchFamily="18" charset="0"/>
              </a:rPr>
              <a:t>бастап</a:t>
            </a:r>
            <a:r>
              <a:rPr lang="ru-RU" altLang="ru-RU" sz="1200" b="1" dirty="0">
                <a:solidFill>
                  <a:prstClr val="black"/>
                </a:solidFill>
                <a:latin typeface="Times New Roman" panose="02020603050405020304" pitchFamily="18" charset="0"/>
                <a:cs typeface="Times New Roman" panose="02020603050405020304" pitchFamily="18" charset="0"/>
              </a:rPr>
              <a:t> 03 </a:t>
            </a:r>
            <a:r>
              <a:rPr lang="kk-KZ" sz="1200" b="1" dirty="0">
                <a:solidFill>
                  <a:srgbClr val="000000"/>
                </a:solidFill>
                <a:latin typeface="Times New Roman" panose="02020603050405020304" pitchFamily="18" charset="0"/>
                <a:cs typeface="Times New Roman" panose="02020603050405020304" pitchFamily="18" charset="0"/>
                <a:sym typeface="+mn-ea"/>
              </a:rPr>
              <a:t>қазанның</a:t>
            </a:r>
            <a:r>
              <a:rPr lang="kk-KZ" altLang="ru-RU" sz="1200" b="1" dirty="0">
                <a:solidFill>
                  <a:prstClr val="black"/>
                </a:solidFill>
                <a:latin typeface="Times New Roman" panose="02020603050405020304" pitchFamily="18" charset="0"/>
                <a:cs typeface="Times New Roman" panose="02020603050405020304" pitchFamily="18" charset="0"/>
              </a:rPr>
              <a:t> </a:t>
            </a:r>
            <a:r>
              <a:rPr lang="ru-RU" altLang="ru-RU" sz="1200" b="1" dirty="0">
                <a:solidFill>
                  <a:prstClr val="black"/>
                </a:solidFill>
                <a:latin typeface="Times New Roman" panose="02020603050405020304" pitchFamily="18" charset="0"/>
                <a:cs typeface="Times New Roman" panose="02020603050405020304" pitchFamily="18" charset="0"/>
              </a:rPr>
              <a:t>21 с. </a:t>
            </a:r>
            <a:r>
              <a:rPr lang="ru-RU" altLang="ru-RU" sz="1200" b="1" dirty="0" err="1">
                <a:solidFill>
                  <a:prstClr val="black"/>
                </a:solidFill>
                <a:latin typeface="Times New Roman" panose="02020603050405020304" pitchFamily="18" charset="0"/>
                <a:cs typeface="Times New Roman" panose="02020603050405020304" pitchFamily="18" charset="0"/>
              </a:rPr>
              <a:t>дейін</a:t>
            </a:r>
            <a:r>
              <a:rPr lang="ru-RU" altLang="ru-RU" sz="1200" b="1" dirty="0">
                <a:solidFill>
                  <a:prstClr val="black"/>
                </a:solidFill>
                <a:latin typeface="Times New Roman" panose="02020603050405020304" pitchFamily="18" charset="0"/>
                <a:cs typeface="Times New Roman" panose="02020603050405020304" pitchFamily="18" charset="0"/>
              </a:rPr>
              <a:t> </a:t>
            </a:r>
          </a:p>
          <a:p>
            <a:pPr indent="185738" algn="just"/>
            <a:r>
              <a:rPr lang="kk-KZ" sz="1200" dirty="0">
                <a:solidFill>
                  <a:prstClr val="black"/>
                </a:solidFill>
                <a:latin typeface="Times New Roman" pitchFamily="18" charset="0"/>
                <a:cs typeface="Times New Roman" pitchFamily="18" charset="0"/>
              </a:rPr>
              <a:t> Жауын-шашын</a:t>
            </a:r>
            <a:r>
              <a:rPr lang="ru-RU" sz="1200" dirty="0" err="1">
                <a:solidFill>
                  <a:prstClr val="black"/>
                </a:solidFill>
                <a:latin typeface="Times New Roman" pitchFamily="18" charset="0"/>
                <a:cs typeface="Times New Roman" pitchFamily="18" charset="0"/>
              </a:rPr>
              <a:t>сыз</a:t>
            </a:r>
            <a:r>
              <a:rPr lang="kk-KZ" sz="1200" dirty="0">
                <a:solidFill>
                  <a:prstClr val="black"/>
                </a:solidFill>
                <a:latin typeface="Times New Roman" pitchFamily="18" charset="0"/>
                <a:cs typeface="Times New Roman" pitchFamily="18" charset="0"/>
              </a:rPr>
              <a:t>.</a:t>
            </a:r>
            <a:r>
              <a:rPr lang="kk-KZ" sz="1200" dirty="0">
                <a:latin typeface="Times New Roman" panose="02020603050405020304" pitchFamily="18" charset="0"/>
                <a:cs typeface="Times New Roman" panose="02020603050405020304" pitchFamily="18" charset="0"/>
              </a:rPr>
              <a:t> Жел солтүстік-шығыстан 2-7 </a:t>
            </a:r>
            <a:r>
              <a:rPr lang="kk-KZ" sz="1200" dirty="0">
                <a:solidFill>
                  <a:prstClr val="black"/>
                </a:solidFill>
                <a:latin typeface="Times New Roman" pitchFamily="18" charset="0"/>
                <a:cs typeface="Times New Roman" pitchFamily="18" charset="0"/>
              </a:rPr>
              <a:t>м/с. Ауа температурасы </a:t>
            </a:r>
            <a:r>
              <a:rPr lang="kk-KZ" sz="1200">
                <a:solidFill>
                  <a:prstClr val="black"/>
                </a:solidFill>
                <a:latin typeface="Times New Roman" pitchFamily="18" charset="0"/>
                <a:cs typeface="Times New Roman" pitchFamily="18" charset="0"/>
              </a:rPr>
              <a:t>түнде 5-7° </a:t>
            </a:r>
            <a:r>
              <a:rPr lang="kk-KZ" sz="1200" dirty="0">
                <a:solidFill>
                  <a:prstClr val="black"/>
                </a:solidFill>
                <a:latin typeface="Times New Roman" pitchFamily="18" charset="0"/>
                <a:cs typeface="Times New Roman" pitchFamily="18" charset="0"/>
              </a:rPr>
              <a:t>аяз, </a:t>
            </a:r>
            <a:r>
              <a:rPr lang="kk-KZ" sz="1200">
                <a:solidFill>
                  <a:prstClr val="black"/>
                </a:solidFill>
                <a:latin typeface="Times New Roman" pitchFamily="18" charset="0"/>
                <a:cs typeface="Times New Roman" pitchFamily="18" charset="0"/>
              </a:rPr>
              <a:t>күндіз 9-11°</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жылы</a:t>
            </a:r>
            <a:r>
              <a:rPr lang="kk-KZ" sz="1200" dirty="0">
                <a:solidFill>
                  <a:prstClr val="black"/>
                </a:solidFill>
                <a:latin typeface="Times New Roman" pitchFamily="18" charset="0"/>
                <a:cs typeface="Times New Roman" pitchFamily="18" charset="0"/>
              </a:rPr>
              <a:t> болады.</a:t>
            </a:r>
            <a:r>
              <a:rPr lang="kk-KZ" sz="1200" b="1" dirty="0">
                <a:solidFill>
                  <a:srgbClr val="000000"/>
                </a:solidFill>
                <a:latin typeface="Times New Roman" panose="02020603050405020304" pitchFamily="18" charset="0"/>
                <a:cs typeface="Times New Roman" panose="02020603050405020304" pitchFamily="18" charset="0"/>
                <a:sym typeface="+mn-ea"/>
              </a:rPr>
              <a:t> </a:t>
            </a:r>
          </a:p>
          <a:p>
            <a:pPr lvl="0" indent="185738" algn="ctr"/>
            <a:endParaRPr lang="kk-KZ" sz="1200" b="1" dirty="0">
              <a:solidFill>
                <a:srgbClr val="000000"/>
              </a:solidFill>
              <a:latin typeface="Times New Roman" panose="02020603050405020304" pitchFamily="18" charset="0"/>
              <a:cs typeface="Times New Roman" panose="02020603050405020304" pitchFamily="18" charset="0"/>
              <a:sym typeface="+mn-ea"/>
            </a:endParaRPr>
          </a:p>
          <a:p>
            <a:pPr lvl="0" indent="185738" algn="ctr"/>
            <a:r>
              <a:rPr lang="kk-KZ" sz="1200" b="1" dirty="0">
                <a:solidFill>
                  <a:srgbClr val="000000"/>
                </a:solidFill>
                <a:latin typeface="Times New Roman" panose="02020603050405020304" pitchFamily="18" charset="0"/>
                <a:cs typeface="Times New Roman" panose="02020603050405020304" pitchFamily="18" charset="0"/>
                <a:sym typeface="+mn-ea"/>
              </a:rPr>
              <a:t>04 қазанға</a:t>
            </a:r>
          </a:p>
          <a:p>
            <a:pPr lvl="0" indent="185738" algn="ctr"/>
            <a:r>
              <a:rPr lang="ru-RU" sz="1200" b="1" dirty="0">
                <a:solidFill>
                  <a:srgbClr val="000000"/>
                </a:solidFill>
                <a:latin typeface="Times New Roman" panose="02020603050405020304" pitchFamily="18" charset="0"/>
                <a:cs typeface="Times New Roman" panose="02020603050405020304" pitchFamily="18" charset="0"/>
                <a:sym typeface="+mn-ea"/>
              </a:rPr>
              <a:t>2022 ж. 03 </a:t>
            </a:r>
            <a:r>
              <a:rPr lang="kk-KZ" sz="1200" b="1" dirty="0">
                <a:solidFill>
                  <a:srgbClr val="000000"/>
                </a:solidFill>
                <a:latin typeface="Times New Roman" panose="02020603050405020304" pitchFamily="18" charset="0"/>
                <a:cs typeface="Times New Roman" panose="02020603050405020304" pitchFamily="18" charset="0"/>
                <a:sym typeface="+mn-ea"/>
              </a:rPr>
              <a:t>қазанның</a:t>
            </a:r>
            <a:r>
              <a:rPr lang="kk-KZ" altLang="ru-RU" sz="1200" b="1" dirty="0">
                <a:solidFill>
                  <a:prstClr val="black"/>
                </a:solidFill>
                <a:latin typeface="Times New Roman" panose="02020603050405020304" pitchFamily="18" charset="0"/>
                <a:cs typeface="Times New Roman" panose="02020603050405020304" pitchFamily="18" charset="0"/>
              </a:rPr>
              <a:t> </a:t>
            </a:r>
            <a:r>
              <a:rPr lang="ru-RU" sz="1200" b="1" dirty="0">
                <a:solidFill>
                  <a:srgbClr val="000000"/>
                </a:solidFill>
                <a:latin typeface="Times New Roman" panose="02020603050405020304" pitchFamily="18" charset="0"/>
                <a:cs typeface="Times New Roman" panose="02020603050405020304" pitchFamily="18" charset="0"/>
              </a:rPr>
              <a:t>21 с. </a:t>
            </a:r>
            <a:r>
              <a:rPr lang="ru-RU" sz="1200" b="1" dirty="0" err="1">
                <a:solidFill>
                  <a:srgbClr val="000000"/>
                </a:solidFill>
                <a:latin typeface="Times New Roman" panose="02020603050405020304" pitchFamily="18" charset="0"/>
                <a:cs typeface="Times New Roman" panose="02020603050405020304" pitchFamily="18" charset="0"/>
                <a:sym typeface="+mn-ea"/>
              </a:rPr>
              <a:t>бастап</a:t>
            </a:r>
            <a:r>
              <a:rPr lang="ru-RU" sz="1200" b="1" dirty="0">
                <a:solidFill>
                  <a:srgbClr val="000000"/>
                </a:solidFill>
                <a:latin typeface="Times New Roman" panose="02020603050405020304" pitchFamily="18" charset="0"/>
                <a:cs typeface="Times New Roman" panose="02020603050405020304" pitchFamily="18" charset="0"/>
                <a:sym typeface="+mn-ea"/>
              </a:rPr>
              <a:t> 04 </a:t>
            </a:r>
            <a:r>
              <a:rPr lang="kk-KZ" sz="1200" b="1" dirty="0">
                <a:solidFill>
                  <a:srgbClr val="000000"/>
                </a:solidFill>
                <a:latin typeface="Times New Roman" panose="02020603050405020304" pitchFamily="18" charset="0"/>
                <a:cs typeface="Times New Roman" panose="02020603050405020304" pitchFamily="18" charset="0"/>
                <a:sym typeface="+mn-ea"/>
              </a:rPr>
              <a:t>қазанның</a:t>
            </a:r>
            <a:r>
              <a:rPr lang="ru-RU" sz="1200" b="1" dirty="0">
                <a:solidFill>
                  <a:srgbClr val="000000"/>
                </a:solidFill>
                <a:latin typeface="Times New Roman" panose="02020603050405020304" pitchFamily="18" charset="0"/>
                <a:cs typeface="Times New Roman" panose="02020603050405020304" pitchFamily="18" charset="0"/>
                <a:sym typeface="+mn-ea"/>
              </a:rPr>
              <a:t> 09 с. </a:t>
            </a:r>
            <a:r>
              <a:rPr lang="ru-RU" sz="1200" b="1" dirty="0" err="1">
                <a:solidFill>
                  <a:srgbClr val="000000"/>
                </a:solidFill>
                <a:latin typeface="Times New Roman" panose="02020603050405020304" pitchFamily="18" charset="0"/>
                <a:cs typeface="Times New Roman" panose="02020603050405020304" pitchFamily="18" charset="0"/>
                <a:sym typeface="+mn-ea"/>
              </a:rPr>
              <a:t>дейін</a:t>
            </a:r>
            <a:endParaRPr lang="en-US" sz="1200" b="1" dirty="0">
              <a:solidFill>
                <a:srgbClr val="000000"/>
              </a:solidFill>
              <a:latin typeface="Times New Roman" panose="02020603050405020304" pitchFamily="18" charset="0"/>
              <a:cs typeface="Times New Roman" panose="02020603050405020304" pitchFamily="18" charset="0"/>
              <a:sym typeface="+mn-ea"/>
            </a:endParaRPr>
          </a:p>
          <a:p>
            <a:pPr lvl="0" indent="185738" algn="just" fontAlgn="auto">
              <a:spcBef>
                <a:spcPts val="0"/>
              </a:spcBef>
              <a:spcAft>
                <a:spcPts val="0"/>
              </a:spcAft>
              <a:defRPr/>
            </a:pPr>
            <a:r>
              <a:rPr lang="kk-KZ" sz="1200" dirty="0">
                <a:solidFill>
                  <a:prstClr val="black"/>
                </a:solidFill>
                <a:latin typeface="Times New Roman" pitchFamily="18" charset="0"/>
                <a:cs typeface="Times New Roman" pitchFamily="18" charset="0"/>
              </a:rPr>
              <a:t>Жауын-шашынсыз. Жел </a:t>
            </a:r>
            <a:r>
              <a:rPr lang="kk-KZ" sz="1200" dirty="0">
                <a:latin typeface="Times New Roman" panose="02020603050405020304" pitchFamily="18" charset="0"/>
                <a:cs typeface="Times New Roman" panose="02020603050405020304" pitchFamily="18" charset="0"/>
              </a:rPr>
              <a:t>солтүстік-шығыстан 2-7 </a:t>
            </a:r>
            <a:r>
              <a:rPr lang="kk-KZ" sz="1200" dirty="0">
                <a:solidFill>
                  <a:prstClr val="black"/>
                </a:solidFill>
                <a:latin typeface="Times New Roman" pitchFamily="18" charset="0"/>
                <a:cs typeface="Times New Roman" pitchFamily="18" charset="0"/>
              </a:rPr>
              <a:t>м/с. </a:t>
            </a:r>
            <a:r>
              <a:rPr lang="ru-RU" sz="1200" dirty="0" err="1">
                <a:solidFill>
                  <a:prstClr val="black"/>
                </a:solidFill>
                <a:latin typeface="Times New Roman" pitchFamily="18" charset="0"/>
                <a:cs typeface="Times New Roman" pitchFamily="18" charset="0"/>
              </a:rPr>
              <a:t>Ауа</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температурасы</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түнде</a:t>
            </a:r>
            <a:r>
              <a:rPr lang="ru-RU" sz="1200" dirty="0">
                <a:solidFill>
                  <a:prstClr val="black"/>
                </a:solidFill>
                <a:latin typeface="Times New Roman" pitchFamily="18" charset="0"/>
                <a:cs typeface="Times New Roman" pitchFamily="18" charset="0"/>
              </a:rPr>
              <a:t> 3-5° </a:t>
            </a:r>
            <a:r>
              <a:rPr lang="ru-RU" sz="1200" dirty="0" err="1">
                <a:solidFill>
                  <a:prstClr val="black"/>
                </a:solidFill>
                <a:latin typeface="Times New Roman" pitchFamily="18" charset="0"/>
                <a:cs typeface="Times New Roman" pitchFamily="18" charset="0"/>
              </a:rPr>
              <a:t>аяз</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болады</a:t>
            </a:r>
            <a:r>
              <a:rPr lang="ru-RU" sz="1200" dirty="0">
                <a:solidFill>
                  <a:prstClr val="black"/>
                </a:solidFill>
                <a:latin typeface="Times New Roman" pitchFamily="18" charset="0"/>
                <a:cs typeface="Times New Roman" pitchFamily="18" charset="0"/>
              </a:rPr>
              <a:t>.</a:t>
            </a:r>
            <a:endParaRPr lang="kk-KZ" sz="1200" dirty="0">
              <a:solidFill>
                <a:prstClr val="black"/>
              </a:solidFill>
              <a:latin typeface="Times New Roman" pitchFamily="18" charset="0"/>
              <a:cs typeface="Times New Roman" pitchFamily="18" charset="0"/>
            </a:endParaRPr>
          </a:p>
          <a:p>
            <a:pPr lvl="0" indent="185738" algn="just" fontAlgn="auto">
              <a:spcBef>
                <a:spcPts val="0"/>
              </a:spcBef>
              <a:spcAft>
                <a:spcPts val="0"/>
              </a:spcAft>
              <a:defRPr/>
            </a:pPr>
            <a:endParaRPr lang="kk-KZ" sz="1200" dirty="0">
              <a:solidFill>
                <a:prstClr val="black"/>
              </a:solidFill>
              <a:latin typeface="Times New Roman" pitchFamily="18" charset="0"/>
              <a:cs typeface="Times New Roman" pitchFamily="18" charset="0"/>
            </a:endParaRPr>
          </a:p>
        </p:txBody>
      </p:sp>
      <p:sp>
        <p:nvSpPr>
          <p:cNvPr id="22" name="TextBox 13"/>
          <p:cNvSpPr txBox="1"/>
          <p:nvPr/>
        </p:nvSpPr>
        <p:spPr>
          <a:xfrm>
            <a:off x="5058832" y="2184264"/>
            <a:ext cx="4680169" cy="830997"/>
          </a:xfrm>
          <a:prstGeom prst="rect">
            <a:avLst/>
          </a:prstGeom>
          <a:solidFill>
            <a:schemeClr val="accent6"/>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lvl="0" algn="just"/>
            <a:r>
              <a:rPr lang="ru-RU" sz="1200" dirty="0">
                <a:solidFill>
                  <a:prstClr val="black"/>
                </a:solidFill>
                <a:latin typeface="Times New Roman" panose="02020603050405020304" pitchFamily="18" charset="0"/>
                <a:cs typeface="Times New Roman" panose="02020603050405020304" pitchFamily="18" charset="0"/>
              </a:rPr>
              <a:t>03 </a:t>
            </a:r>
            <a:r>
              <a:rPr lang="kk-KZ" sz="1200" dirty="0">
                <a:solidFill>
                  <a:prstClr val="black"/>
                </a:solidFill>
                <a:latin typeface="Times New Roman" panose="02020603050405020304" pitchFamily="18" charset="0"/>
                <a:cs typeface="Times New Roman" panose="02020603050405020304" pitchFamily="18" charset="0"/>
              </a:rPr>
              <a:t>қазанға 2022 жылдың метеорологиялық жағдайлар қала атмосферасында ластаушы заттардың жиналуына ықпал етеді. Жалпы қала бойынша ауаның ластану деңгейі жоғары болады деп күтілуде.</a:t>
            </a:r>
          </a:p>
        </p:txBody>
      </p:sp>
      <p:sp>
        <p:nvSpPr>
          <p:cNvPr id="23" name="TextBox 13"/>
          <p:cNvSpPr txBox="1"/>
          <p:nvPr/>
        </p:nvSpPr>
        <p:spPr>
          <a:xfrm>
            <a:off x="4999338" y="3140968"/>
            <a:ext cx="4680169" cy="276999"/>
          </a:xfrm>
          <a:prstGeom prst="rect">
            <a:avLst/>
          </a:prstGeom>
          <a:solidFill>
            <a:schemeClr val="accent6"/>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prstClr val="black"/>
                </a:solidFill>
                <a:latin typeface="Times New Roman" panose="02020603050405020304" pitchFamily="18" charset="0"/>
                <a:cs typeface="Times New Roman" panose="02020603050405020304" pitchFamily="18" charset="0"/>
              </a:rPr>
              <a:t>2-дәрежелі ҚМЖ </a:t>
            </a:r>
            <a:r>
              <a:rPr lang="ru-RU" sz="1200" dirty="0" err="1">
                <a:solidFill>
                  <a:prstClr val="black"/>
                </a:solidFill>
                <a:latin typeface="Times New Roman" panose="02020603050405020304" pitchFamily="18" charset="0"/>
                <a:cs typeface="Times New Roman" panose="02020603050405020304" pitchFamily="18" charset="0"/>
              </a:rPr>
              <a:t>ескертуі</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жарияланады</a:t>
            </a:r>
            <a:r>
              <a:rPr lang="ru-RU" sz="1200" dirty="0">
                <a:solidFill>
                  <a:prstClr val="black"/>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pSp>
        <p:nvGrpSpPr>
          <p:cNvPr id="6" name="Группа 5"/>
          <p:cNvGrpSpPr/>
          <p:nvPr/>
        </p:nvGrpSpPr>
        <p:grpSpPr>
          <a:xfrm>
            <a:off x="254361" y="172228"/>
            <a:ext cx="4857332" cy="907969"/>
            <a:chOff x="95668" y="246083"/>
            <a:chExt cx="4857332" cy="907969"/>
          </a:xfrm>
        </p:grpSpPr>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17" name="TextBox 16">
              <a:extLst>
                <a:ext uri="{FF2B5EF4-FFF2-40B4-BE49-F238E27FC236}">
                  <a16:creationId xmlns:a16="http://schemas.microsoft.com/office/drawing/2014/main" id="{A749C2F8-23C3-4A95-A976-9FB1B6BA7313}"/>
                </a:ext>
              </a:extLst>
            </p:cNvPr>
            <p:cNvSpPr txBox="1"/>
            <p:nvPr/>
          </p:nvSpPr>
          <p:spPr>
            <a:xfrm>
              <a:off x="95668" y="877053"/>
              <a:ext cx="4810180" cy="276999"/>
            </a:xfrm>
            <a:prstGeom prst="rect">
              <a:avLst/>
            </a:prstGeom>
            <a:noFill/>
          </p:spPr>
          <p:txBody>
            <a:bodyPr wrap="square">
              <a:spAutoFit/>
            </a:bodyPr>
            <a:lstStyle/>
            <a:p>
              <a:pPr algn="just">
                <a:spcAft>
                  <a:spcPts val="0"/>
                </a:spcAft>
              </a:pPr>
              <a:endParaRPr lang="ru-RU" sz="1200" dirty="0">
                <a:latin typeface="Times New Roman" panose="02020603050405020304" pitchFamily="18" charset="0"/>
                <a:ea typeface="Times New Roman" panose="02020603050405020304" pitchFamily="18" charset="0"/>
                <a:cs typeface="Times New Roman" panose="02020603050405020304" pitchFamily="18" charset="0"/>
              </a:endParaRPr>
            </a:p>
          </p:txBody>
        </p:sp>
      </p:grpSp>
      <p:sp>
        <p:nvSpPr>
          <p:cNvPr id="22" name="Прямоугольник 26"/>
          <p:cNvSpPr/>
          <p:nvPr/>
        </p:nvSpPr>
        <p:spPr>
          <a:xfrm>
            <a:off x="254361" y="4587619"/>
            <a:ext cx="4661089" cy="1200329"/>
          </a:xfrm>
          <a:prstGeom prst="rect">
            <a:avLst/>
          </a:prstGeom>
          <a:noFill/>
          <a:ln w="9525">
            <a:noFill/>
          </a:ln>
        </p:spPr>
        <p:txBody>
          <a:bodyPr wrap="square">
            <a:spAutoFit/>
          </a:bodyPr>
          <a:lstStyle/>
          <a:p>
            <a:pPr algn="just"/>
            <a:r>
              <a:rPr lang="ru-RU" altLang="ru-RU" sz="1200" dirty="0">
                <a:solidFill>
                  <a:srgbClr val="000000"/>
                </a:solidFill>
                <a:latin typeface="Times New Roman" panose="02020603050405020304" pitchFamily="18" charset="0"/>
                <a:cs typeface="Times New Roman" panose="02020603050405020304" pitchFamily="18" charset="0"/>
              </a:rPr>
              <a:t>Семей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a:t>
            </a:r>
            <a:r>
              <a:rPr lang="ru-RU" altLang="ru-RU" sz="1200" dirty="0" err="1">
                <a:solidFill>
                  <a:srgbClr val="000000"/>
                </a:solidFill>
                <a:latin typeface="Times New Roman" panose="02020603050405020304" pitchFamily="18" charset="0"/>
                <a:cs typeface="Times New Roman" panose="02020603050405020304" pitchFamily="18" charset="0"/>
              </a:rPr>
              <a:t>Рысқұлов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27</a:t>
            </a:r>
          </a:p>
          <a:p>
            <a:pPr algn="just"/>
            <a:r>
              <a:rPr lang="ru-RU" altLang="ru-RU" sz="1200" dirty="0">
                <a:solidFill>
                  <a:srgbClr val="000000"/>
                </a:solidFill>
                <a:latin typeface="Times New Roman" panose="02020603050405020304" pitchFamily="18" charset="0"/>
                <a:cs typeface="Times New Roman" panose="02020603050405020304" pitchFamily="18" charset="0"/>
              </a:rPr>
              <a:t>№ 4 бекет-343 квартал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13/2</a:t>
            </a:r>
          </a:p>
          <a:p>
            <a:pPr algn="just"/>
            <a:r>
              <a:rPr lang="ru-RU" altLang="ru-RU" sz="1200" dirty="0">
                <a:solidFill>
                  <a:srgbClr val="000000"/>
                </a:solidFill>
                <a:latin typeface="Times New Roman" panose="02020603050405020304" pitchFamily="18" charset="0"/>
                <a:cs typeface="Times New Roman" panose="02020603050405020304" pitchFamily="18" charset="0"/>
              </a:rPr>
              <a:t>№ 1 </a:t>
            </a:r>
            <a:r>
              <a:rPr lang="ru-RU" altLang="ru-RU" sz="1200" dirty="0" err="1">
                <a:solidFill>
                  <a:srgbClr val="000000"/>
                </a:solidFill>
                <a:latin typeface="Times New Roman" panose="02020603050405020304" pitchFamily="18" charset="0"/>
                <a:cs typeface="Times New Roman" panose="02020603050405020304" pitchFamily="18" charset="0"/>
              </a:rPr>
              <a:t>Бекет-Найманбаев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18</a:t>
            </a:r>
          </a:p>
          <a:p>
            <a:pPr algn="just"/>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бекет-аэрологиялық</a:t>
            </a:r>
            <a:r>
              <a:rPr lang="ru-RU" altLang="ru-RU" sz="1200" dirty="0">
                <a:solidFill>
                  <a:srgbClr val="000000"/>
                </a:solidFill>
                <a:latin typeface="Times New Roman" panose="02020603050405020304" pitchFamily="18" charset="0"/>
                <a:cs typeface="Times New Roman" panose="02020603050405020304" pitchFamily="18" charset="0"/>
              </a:rPr>
              <a:t> станция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1</a:t>
            </a:r>
            <a:endParaRPr lang="ru-RU" altLang="ru-RU" sz="12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37126" y="77152"/>
            <a:ext cx="4840288"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75120" y="4343553"/>
            <a:ext cx="4305072" cy="1283671"/>
            <a:chOff x="517463" y="3799939"/>
            <a:chExt cx="4305072" cy="1407920"/>
          </a:xfrm>
        </p:grpSpPr>
        <p:sp>
          <p:nvSpPr>
            <p:cNvPr id="27" name="Прямоугольник 8"/>
            <p:cNvSpPr/>
            <p:nvPr/>
          </p:nvSpPr>
          <p:spPr>
            <a:xfrm>
              <a:off x="517463" y="3992618"/>
              <a:ext cx="2165978" cy="1215241"/>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111397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a:t>
              </a:r>
              <a:endParaRPr lang="ru-RU" altLang="ru-RU" sz="1200" b="1" i="1" dirty="0">
                <a:solidFill>
                  <a:srgbClr val="000000"/>
                </a:solidFill>
                <a:latin typeface="Times New Roman" panose="02020603050405020304" pitchFamily="18" charset="0"/>
                <a:ea typeface="Times New Roman" panose="02020603050405020304" pitchFamily="18" charset="0"/>
              </a:endParaRPr>
            </a:p>
            <a:p>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53000" y="6482217"/>
            <a:ext cx="4846088"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51452" y="6248494"/>
            <a:ext cx="4521389" cy="307777"/>
          </a:xfrm>
          <a:prstGeom prst="rect">
            <a:avLst/>
          </a:prstGeom>
          <a:solidFill>
            <a:schemeClr val="bg1"/>
          </a:solidFill>
          <a:ln w="9525">
            <a:noFill/>
          </a:ln>
        </p:spPr>
        <p:txBody>
          <a:bodyPr wrap="square">
            <a:spAutoFit/>
          </a:bodyPr>
          <a:lstStyle/>
          <a:p>
            <a:pPr eaLnBrk="0" hangingPunct="0"/>
            <a:r>
              <a:rPr lang="kk-KZ" altLang="ru-RU" sz="14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400" b="1" i="1" dirty="0">
                <a:solidFill>
                  <a:srgbClr val="000000"/>
                </a:solidFill>
                <a:latin typeface="Times New Roman" panose="02020603050405020304" pitchFamily="18" charset="0"/>
                <a:cs typeface="Times New Roman" panose="02020603050405020304" pitchFamily="18" charset="0"/>
              </a:rPr>
              <a:t>:</a:t>
            </a:r>
            <a:r>
              <a:rPr lang="ru-RU" altLang="ru-RU" sz="1400" b="1" i="1" dirty="0">
                <a:solidFill>
                  <a:srgbClr val="000000"/>
                </a:solidFill>
                <a:latin typeface="Times New Roman" panose="02020603050405020304" pitchFamily="18" charset="0"/>
                <a:cs typeface="Times New Roman" panose="02020603050405020304" pitchFamily="18" charset="0"/>
              </a:rPr>
              <a:t> </a:t>
            </a:r>
            <a:r>
              <a:rPr lang="kk-KZ" altLang="ru-RU" sz="1400" b="1" i="1" dirty="0">
                <a:solidFill>
                  <a:srgbClr val="000000"/>
                </a:solidFill>
                <a:latin typeface="Times New Roman" panose="02020603050405020304" pitchFamily="18" charset="0"/>
                <a:cs typeface="Times New Roman" panose="02020603050405020304" pitchFamily="18" charset="0"/>
              </a:rPr>
              <a:t>Қабдуалиева М.С.</a:t>
            </a:r>
            <a:endParaRPr lang="ru-RU" sz="14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1089779243"/>
              </p:ext>
            </p:extLst>
          </p:nvPr>
        </p:nvGraphicFramePr>
        <p:xfrm>
          <a:off x="5246643" y="524646"/>
          <a:ext cx="4167505" cy="772416"/>
        </p:xfrm>
        <a:graphic>
          <a:graphicData uri="http://schemas.openxmlformats.org/drawingml/2006/table">
            <a:tbl>
              <a:tblPr/>
              <a:tblGrid>
                <a:gridCol w="1068600">
                  <a:extLst>
                    <a:ext uri="{9D8B030D-6E8A-4147-A177-3AD203B41FA5}">
                      <a16:colId xmlns:a16="http://schemas.microsoft.com/office/drawing/2014/main" val="20000"/>
                    </a:ext>
                  </a:extLst>
                </a:gridCol>
                <a:gridCol w="3098905">
                  <a:extLst>
                    <a:ext uri="{9D8B030D-6E8A-4147-A177-3AD203B41FA5}">
                      <a16:colId xmlns:a16="http://schemas.microsoft.com/office/drawing/2014/main" val="20001"/>
                    </a:ext>
                  </a:extLst>
                </a:gridCol>
              </a:tblGrid>
              <a:tr h="129938">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07435">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Р &lt; 0,17</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91364">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0,17 ≤ Р &lt; 0,27</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12394">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0,27 ≤ Р &lt; 0,33</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28565">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0,33</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4961057" y="1265581"/>
            <a:ext cx="4827954"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53000" y="1957076"/>
            <a:ext cx="4803732"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2244748275"/>
              </p:ext>
            </p:extLst>
          </p:nvPr>
        </p:nvGraphicFramePr>
        <p:xfrm>
          <a:off x="5071962" y="2295234"/>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60998" y="4364529"/>
            <a:ext cx="4808416"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graphicFrame>
        <p:nvGraphicFramePr>
          <p:cNvPr id="21" name="Таблица 20"/>
          <p:cNvGraphicFramePr/>
          <p:nvPr>
            <p:extLst>
              <p:ext uri="{D42A27DB-BD31-4B8C-83A1-F6EECF244321}">
                <p14:modId xmlns:p14="http://schemas.microsoft.com/office/powerpoint/2010/main" val="2201033848"/>
              </p:ext>
            </p:extLst>
          </p:nvPr>
        </p:nvGraphicFramePr>
        <p:xfrm>
          <a:off x="5147082" y="5359216"/>
          <a:ext cx="4035777" cy="792592"/>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ru-RU"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info@meteo.kz</a:t>
                      </a:r>
                      <a:endParaRPr lang="en-US" altLang="x-none" sz="800" b="1" dirty="0">
                        <a:latin typeface="Times New Roman" panose="02020603050405020304" pitchFamily="18" charset="0"/>
                        <a:cs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en-US" sz="800" dirty="0">
                          <a:latin typeface="Times New Roman" panose="02020603050405020304" pitchFamily="18" charset="0"/>
                          <a:cs typeface="Times New Roman" panose="02020603050405020304" pitchFamily="18" charset="0"/>
                        </a:rPr>
                        <a:t>26</a:t>
                      </a:r>
                      <a:r>
                        <a:rPr sz="800" dirty="0">
                          <a:latin typeface="Times New Roman" panose="02020603050405020304" pitchFamily="18" charset="0"/>
                          <a:cs typeface="Times New Roman" panose="02020603050405020304" pitchFamily="18" charset="0"/>
                        </a:rPr>
                        <a:t>, 79-83-</a:t>
                      </a:r>
                      <a:r>
                        <a:rPr lang="en-US" sz="800" dirty="0">
                          <a:latin typeface="Times New Roman" panose="02020603050405020304" pitchFamily="18" charset="0"/>
                          <a:cs typeface="Times New Roman" panose="02020603050405020304" pitchFamily="18" charset="0"/>
                        </a:rPr>
                        <a:t>83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a:t>
                      </a:r>
                      <a:r>
                        <a:rPr lang="en-US" altLang="x-none" sz="800">
                          <a:latin typeface="Times New Roman" panose="02020603050405020304" pitchFamily="18" charset="0"/>
                          <a:cs typeface="Times New Roman" panose="02020603050405020304" pitchFamily="18" charset="0"/>
                        </a:rPr>
                        <a:t>: </a:t>
                      </a:r>
                      <a:r>
                        <a:rPr lang="en-US" altLang="x-none" sz="800" b="1">
                          <a:latin typeface="Times New Roman" panose="02020603050405020304" pitchFamily="18" charset="0"/>
                          <a:cs typeface="Times New Roman" panose="02020603050405020304" pitchFamily="18" charset="0"/>
                        </a:rPr>
                        <a:t>ukpp@meteo.kz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3" name="TextBox 2">
            <a:extLst>
              <a:ext uri="{FF2B5EF4-FFF2-40B4-BE49-F238E27FC236}">
                <a16:creationId xmlns:a16="http://schemas.microsoft.com/office/drawing/2014/main" id="{2CF7659E-C775-46E2-D8DB-5561B3397B79}"/>
              </a:ext>
            </a:extLst>
          </p:cNvPr>
          <p:cNvSpPr txBox="1"/>
          <p:nvPr/>
        </p:nvSpPr>
        <p:spPr>
          <a:xfrm>
            <a:off x="190696" y="831347"/>
            <a:ext cx="4383164" cy="1754326"/>
          </a:xfrm>
          <a:prstGeom prst="rect">
            <a:avLst/>
          </a:prstGeom>
          <a:noFill/>
        </p:spPr>
        <p:txBody>
          <a:bodyPr wrap="square">
            <a:spAutoFit/>
          </a:bodyPr>
          <a:lstStyle/>
          <a:p>
            <a:pPr marL="0" indent="0">
              <a:buNone/>
            </a:pPr>
            <a:r>
              <a:rPr lang="ru-RU" sz="1200" dirty="0">
                <a:latin typeface="Times New Roman" panose="02020603050405020304" pitchFamily="18" charset="0"/>
                <a:cs typeface="Times New Roman" panose="02020603050405020304" pitchFamily="18" charset="0"/>
              </a:rPr>
              <a:t>-</a:t>
            </a:r>
            <a:r>
              <a:rPr lang="ru-RU" sz="1200" dirty="0" err="1">
                <a:latin typeface="Times New Roman" panose="02020603050405020304" pitchFamily="18" charset="0"/>
                <a:cs typeface="Times New Roman" panose="02020603050405020304" pitchFamily="18" charset="0"/>
              </a:rPr>
              <a:t>ашық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ауада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әсіресе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автотрассалардың</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немесе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басқа</a:t>
            </a:r>
            <a:r>
              <a:rPr lang="ru-RU" sz="1200" dirty="0">
                <a:latin typeface="Times New Roman" panose="02020603050405020304" pitchFamily="18" charset="0"/>
                <a:cs typeface="Times New Roman" panose="02020603050405020304" pitchFamily="18" charset="0"/>
              </a:rPr>
              <a:t> да </a:t>
            </a:r>
            <a:r>
              <a:rPr lang="ru-RU" sz="1200" dirty="0" err="1">
                <a:latin typeface="Times New Roman" panose="02020603050405020304" pitchFamily="18" charset="0"/>
                <a:cs typeface="Times New Roman" panose="02020603050405020304" pitchFamily="18" charset="0"/>
              </a:rPr>
              <a:t>ластану</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көздерінің</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жанында</a:t>
            </a:r>
            <a:r>
              <a:rPr lang="ru-RU" sz="1200" dirty="0">
                <a:latin typeface="Times New Roman" panose="02020603050405020304" pitchFamily="18" charset="0"/>
                <a:cs typeface="Times New Roman" panose="02020603050405020304" pitchFamily="18" charset="0"/>
              </a:rPr>
              <a:t> болу </a:t>
            </a:r>
            <a:r>
              <a:rPr lang="ru-RU" sz="1200" dirty="0" err="1">
                <a:latin typeface="Times New Roman" panose="02020603050405020304" pitchFamily="18" charset="0"/>
                <a:cs typeface="Times New Roman" panose="02020603050405020304" pitchFamily="18" charset="0"/>
              </a:rPr>
              <a:t>уақытын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қысқарту</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Балалар</a:t>
            </a:r>
            <a:r>
              <a:rPr lang="ru-RU" sz="1200" dirty="0">
                <a:latin typeface="Times New Roman" panose="02020603050405020304" pitchFamily="18" charset="0"/>
                <a:cs typeface="Times New Roman" panose="02020603050405020304" pitchFamily="18" charset="0"/>
              </a:rPr>
              <a:t> мен </a:t>
            </a:r>
            <a:r>
              <a:rPr lang="ru-RU" sz="1200" dirty="0" err="1">
                <a:latin typeface="Times New Roman" panose="02020603050405020304" pitchFamily="18" charset="0"/>
                <a:cs typeface="Times New Roman" panose="02020603050405020304" pitchFamily="18" charset="0"/>
              </a:rPr>
              <a:t>жүкті</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әйелдер</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ұзақ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серуендеуден</a:t>
            </a:r>
            <a:r>
              <a:rPr lang="ru-RU" sz="1200" dirty="0">
                <a:latin typeface="Times New Roman" panose="02020603050405020304" pitchFamily="18" charset="0"/>
                <a:cs typeface="Times New Roman" panose="02020603050405020304" pitchFamily="18" charset="0"/>
              </a:rPr>
              <a:t> бас </a:t>
            </a:r>
            <a:r>
              <a:rPr lang="ru-RU" sz="1200" dirty="0" err="1">
                <a:latin typeface="Times New Roman" panose="02020603050405020304" pitchFamily="18" charset="0"/>
                <a:cs typeface="Times New Roman" panose="02020603050405020304" pitchFamily="18" charset="0"/>
              </a:rPr>
              <a:t>тартуы</a:t>
            </a:r>
            <a:r>
              <a:rPr lang="ru-RU" sz="1200" dirty="0">
                <a:latin typeface="Times New Roman" panose="02020603050405020304" pitchFamily="18" charset="0"/>
                <a:cs typeface="Times New Roman" panose="02020603050405020304" pitchFamily="18" charset="0"/>
              </a:rPr>
              <a:t> керек;</a:t>
            </a:r>
            <a:br>
              <a:rPr lang="ru-RU" sz="1200" dirty="0">
                <a:latin typeface="Times New Roman" panose="02020603050405020304" pitchFamily="18" charset="0"/>
                <a:cs typeface="Times New Roman" panose="02020603050405020304" pitchFamily="18" charset="0"/>
              </a:rPr>
            </a:b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өкпенің</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жүрек-қан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тамырлары</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аллергиялық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аурулардың</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созылмалы</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ауруларынан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зардап</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шегетін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адамдарда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ашық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ауада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болған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кезде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өзімен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бірге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қажетті</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дәрілік</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препараттар</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болуы</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қажет</a:t>
            </a:r>
            <a:r>
              <a:rPr lang="ru-RU" sz="1200" dirty="0">
                <a:latin typeface="Times New Roman" panose="02020603050405020304" pitchFamily="18" charset="0"/>
                <a:cs typeface="Times New Roman" panose="02020603050405020304" pitchFamily="18" charset="0"/>
              </a:rPr>
              <a:t>;</a:t>
            </a:r>
            <a:br>
              <a:rPr lang="ru-RU" sz="1200" dirty="0">
                <a:latin typeface="Times New Roman" panose="02020603050405020304" pitchFamily="18" charset="0"/>
                <a:cs typeface="Times New Roman" panose="02020603050405020304" pitchFamily="18" charset="0"/>
              </a:rPr>
            </a:b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ашық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ауада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физикалық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белсенділікті</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шектеңіз</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Жабық</a:t>
            </a:r>
            <a:r>
              <a:rPr lang="ru-RU" sz="1200" dirty="0">
                <a:latin typeface="Times New Roman" panose="02020603050405020304" pitchFamily="18" charset="0"/>
                <a:cs typeface="Times New Roman" panose="02020603050405020304" pitchFamily="18" charset="0"/>
              </a:rPr>
              <a:t> спорт </a:t>
            </a:r>
            <a:r>
              <a:rPr lang="ru-RU" sz="1200" dirty="0" err="1">
                <a:latin typeface="Times New Roman" panose="02020603050405020304" pitchFamily="18" charset="0"/>
                <a:cs typeface="Times New Roman" panose="02020603050405020304" pitchFamily="18" charset="0"/>
              </a:rPr>
              <a:t>кешендерінде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дене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шынықтыру</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және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спортпен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айналысу</a:t>
            </a:r>
            <a:r>
              <a:rPr lang="ru-RU" sz="1200" dirty="0">
                <a:latin typeface="Times New Roman" panose="02020603050405020304" pitchFamily="18" charset="0"/>
                <a:cs typeface="Times New Roman" panose="02020603050405020304" pitchFamily="18" charset="0"/>
              </a:rPr>
              <a:t>.</a:t>
            </a:r>
            <a:endParaRPr lang="ru-RU" sz="1200"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16552</TotalTime>
  <Words>641</Words>
  <Application>Microsoft Office PowerPoint</Application>
  <PresentationFormat>Лист A4 (210x297 мм)</PresentationFormat>
  <Paragraphs>99</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2480</cp:revision>
  <cp:lastPrinted>2021-07-01T03:56:27Z</cp:lastPrinted>
  <dcterms:created xsi:type="dcterms:W3CDTF">2018-03-27T06:03:00Z</dcterms:created>
  <dcterms:modified xsi:type="dcterms:W3CDTF">2022-10-02T09:29:47Z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