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02E"/>
    <a:srgbClr val="FF9900"/>
    <a:srgbClr val="FA8422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2E5EB5-E72E-41F5-9FC6-7CC282400D4C}" v="1" dt="2022-10-01T08:35:48.9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191" autoAdjust="0"/>
  </p:normalViewPr>
  <p:slideViewPr>
    <p:cSldViewPr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992E5EB5-E72E-41F5-9FC6-7CC282400D4C}"/>
    <pc:docChg chg="modSld">
      <pc:chgData name="Moldir Kabdualieva" userId="df42278df007c026" providerId="LiveId" clId="{992E5EB5-E72E-41F5-9FC6-7CC282400D4C}" dt="2022-10-01T08:36:50.681" v="15" actId="20577"/>
      <pc:docMkLst>
        <pc:docMk/>
      </pc:docMkLst>
      <pc:sldChg chg="modSp mod">
        <pc:chgData name="Moldir Kabdualieva" userId="df42278df007c026" providerId="LiveId" clId="{992E5EB5-E72E-41F5-9FC6-7CC282400D4C}" dt="2022-10-01T08:36:50.681" v="15" actId="20577"/>
        <pc:sldMkLst>
          <pc:docMk/>
          <pc:sldMk cId="0" sldId="261"/>
        </pc:sldMkLst>
        <pc:spChg chg="mod">
          <ac:chgData name="Moldir Kabdualieva" userId="df42278df007c026" providerId="LiveId" clId="{992E5EB5-E72E-41F5-9FC6-7CC282400D4C}" dt="2022-10-01T08:36:50.681" v="15" actId="20577"/>
          <ac:spMkLst>
            <pc:docMk/>
            <pc:sldMk cId="0" sldId="261"/>
            <ac:spMk id="3085" creationId="{00000000-0000-0000-0000-000000000000}"/>
          </ac:spMkLst>
        </pc:spChg>
        <pc:graphicFrameChg chg="modGraphic">
          <ac:chgData name="Moldir Kabdualieva" userId="df42278df007c026" providerId="LiveId" clId="{992E5EB5-E72E-41F5-9FC6-7CC282400D4C}" dt="2022-10-01T08:36:12.247" v="2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  <pc:graphicFrameChg chg="mod">
          <ac:chgData name="Moldir Kabdualieva" userId="df42278df007c026" providerId="LiveId" clId="{992E5EB5-E72E-41F5-9FC6-7CC282400D4C}" dt="2022-10-01T08:35:48.972" v="0"/>
          <ac:graphicFrameMkLst>
            <pc:docMk/>
            <pc:sldMk cId="0" sldId="261"/>
            <ac:graphicFrameMk id="21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 eaLnBrk="1" hangingPunct="1">
              <a:buFont typeface="Arial" panose="020B0604020202020204" pitchFamily="34" charset="0"/>
              <a:buNone/>
              <a:defRPr sz="13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 eaLnBrk="1" hangingPunct="1">
              <a:buFont typeface="Arial" panose="020B0604020202020204" pitchFamily="34" charset="0"/>
              <a:buNone/>
              <a:defRPr sz="13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052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 eaLnBrk="1" hangingPunct="1">
              <a:buFont typeface="Arial" panose="020B0604020202020204" pitchFamily="34" charset="0"/>
              <a:buNone/>
              <a:defRPr sz="13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300"/>
            </a:lvl1pPr>
          </a:lstStyle>
          <a:p>
            <a:fld id="{068E01EB-4FEB-4960-8B39-0A65F5D1939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153902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CD480-11FA-422E-A98B-5FE4FB15D4F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E14D1-3A4E-4052-839C-759EB477128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83620-53CE-487C-A532-5C4DC93F3CA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BB578-942D-411B-9349-13800DF039A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B6771-3B45-4AB0-BA1B-0B3AF514D59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AF816-F0E0-4FE3-A06F-B2779C106F6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DA0E6-1F49-4D7F-9A1A-1DD7C7D9CE6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6181A-5503-44C4-A6DC-2F221EC100F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75CA9-A094-4CCD-A003-D012B640574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EAA41-A449-4BF2-BACE-E516A4BA92B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12C20-D39C-4749-BDB4-4F748175E00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3E6AB9D0-0442-49D5-844B-DBDD482F7BE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ru-RU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7" cy="347662"/>
        </p:xfrm>
        <a:graphic>
          <a:graphicData uri="http://schemas.openxmlformats.org/drawingml/2006/table">
            <a:tbl>
              <a:tblPr/>
              <a:tblGrid>
                <a:gridCol w="4465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ru-RU" altLang="ru-RU" sz="1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altLang="ru-RU" sz="1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3079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27360582"/>
              </p:ext>
            </p:extLst>
          </p:nvPr>
        </p:nvGraphicFramePr>
        <p:xfrm>
          <a:off x="307975" y="2589213"/>
          <a:ext cx="4465638" cy="2208212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082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</a:t>
                      </a: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Астана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/>
        </p:nvGraphicFramePr>
        <p:xfrm>
          <a:off x="5175250" y="6543675"/>
          <a:ext cx="4730750" cy="314325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648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84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85" name="Прямоугольник 21"/>
          <p:cNvSpPr>
            <a:spLocks noChangeArrowheads="1"/>
          </p:cNvSpPr>
          <p:nvPr/>
        </p:nvSpPr>
        <p:spPr bwMode="auto">
          <a:xfrm>
            <a:off x="4953000" y="3786188"/>
            <a:ext cx="48085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Состояние атмосферного воздуха  г. Астана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01 октября 2022 года </a:t>
            </a:r>
          </a:p>
        </p:txBody>
      </p:sp>
      <p:sp>
        <p:nvSpPr>
          <p:cNvPr id="3086" name="Прямоугольник 15"/>
          <p:cNvSpPr>
            <a:spLocks noChangeArrowheads="1"/>
          </p:cNvSpPr>
          <p:nvPr/>
        </p:nvSpPr>
        <p:spPr bwMode="auto">
          <a:xfrm>
            <a:off x="5024438" y="115888"/>
            <a:ext cx="4714875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5738" algn="ctr" eaLnBrk="1" hangingPunct="1">
              <a:buFont typeface="Arial" pitchFamily="34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Астана</a:t>
            </a:r>
          </a:p>
          <a:p>
            <a:pPr indent="185738" algn="ctr" eaLnBrk="1" hangingPunct="1">
              <a:buFont typeface="Arial" pitchFamily="34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на 02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октября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5738" algn="ctr" eaLnBrk="1" hangingPunct="1">
              <a:buFont typeface="Arial" pitchFamily="34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 21 ч. 01 октября 2022 г. до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21 ч. 02 октября 2022 г.</a:t>
            </a:r>
          </a:p>
          <a:p>
            <a:pPr indent="185738" algn="just">
              <a:lnSpc>
                <a:spcPct val="115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восточный, юго-восточный 2-7 м/с. Температура воздуха ночью 3-5 мороза, днем                  7-9 тепла.</a:t>
            </a:r>
          </a:p>
          <a:p>
            <a:pPr indent="185738" algn="ctr">
              <a:lnSpc>
                <a:spcPct val="115000"/>
              </a:lnSpc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03 октября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5738" algn="ctr" eaLnBrk="1" hangingPunct="1">
              <a:buFont typeface="Arial" pitchFamily="34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 21 ч. 02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09 ч.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03 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pPr indent="185738" algn="just" eaLnBrk="1" hangingPunct="1">
              <a:spcBef>
                <a:spcPct val="20000"/>
              </a:spcBef>
            </a:pPr>
            <a:r>
              <a:rPr lang="ru-RU" sz="1200" dirty="0">
                <a:latin typeface="Times New Roman" pitchFamily="18" charset="0"/>
                <a:ea typeface="宋体" pitchFamily="2" charset="-122"/>
              </a:rPr>
              <a:t>Переменная облачность, без осадков. Ветер восточный  5-10 м/с. Температура </a:t>
            </a:r>
            <a:r>
              <a:rPr lang="ru-RU" sz="1200">
                <a:latin typeface="Times New Roman" pitchFamily="18" charset="0"/>
                <a:ea typeface="宋体" pitchFamily="2" charset="-122"/>
              </a:rPr>
              <a:t>воздуха 0-2 </a:t>
            </a:r>
            <a:r>
              <a:rPr lang="ru-RU" sz="1200" dirty="0">
                <a:latin typeface="Times New Roman" pitchFamily="18" charset="0"/>
                <a:ea typeface="宋体" pitchFamily="2" charset="-122"/>
              </a:rPr>
              <a:t>мороза.</a:t>
            </a:r>
          </a:p>
        </p:txBody>
      </p:sp>
      <p:graphicFrame>
        <p:nvGraphicFramePr>
          <p:cNvPr id="21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499369"/>
              </p:ext>
            </p:extLst>
          </p:nvPr>
        </p:nvGraphicFramePr>
        <p:xfrm>
          <a:off x="5024438" y="4214813"/>
          <a:ext cx="4667251" cy="2252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5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28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84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30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ПДК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646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631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73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631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73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1489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73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1380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73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73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276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73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73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1434" marR="91434" marT="45734" marB="4573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91434" marR="91434" marT="45750" marB="457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24438" y="2357430"/>
            <a:ext cx="4714875" cy="1015663"/>
          </a:xfrm>
          <a:prstGeom prst="rect">
            <a:avLst/>
          </a:prstGeom>
          <a:solidFill>
            <a:srgbClr val="F2902E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 eaLnBrk="1" hangingPunct="1">
              <a:defRPr/>
            </a:pP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02-03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накоплению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загрязняющих веществ в атмосфере города. </a:t>
            </a:r>
          </a:p>
          <a:p>
            <a:pPr indent="182563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02-03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ожидается повышенный уровень загрязнения воздуха.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24438" y="3500438"/>
            <a:ext cx="4679950" cy="27622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ru-RU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15"/>
          <p:cNvSpPr txBox="1">
            <a:spLocks noChangeArrowheads="1"/>
          </p:cNvSpPr>
          <p:nvPr/>
        </p:nvSpPr>
        <p:spPr bwMode="auto">
          <a:xfrm>
            <a:off x="317500" y="246063"/>
            <a:ext cx="4635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altLang="ru-RU" sz="1400" b="1"/>
          </a:p>
        </p:txBody>
      </p:sp>
      <p:sp>
        <p:nvSpPr>
          <p:cNvPr id="4101" name="Прямоугольник 26"/>
          <p:cNvSpPr>
            <a:spLocks noChangeArrowheads="1"/>
          </p:cNvSpPr>
          <p:nvPr/>
        </p:nvSpPr>
        <p:spPr bwMode="auto">
          <a:xfrm>
            <a:off x="142875" y="4041775"/>
            <a:ext cx="480853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Arial" pitchFamily="34" charset="0"/>
              <a:buNone/>
            </a:pPr>
            <a:r>
              <a:rPr lang="ru-RU" alt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городе Астана наблюдения 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проводится на 10 постах 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наблюдения:</a:t>
            </a:r>
          </a:p>
          <a:p>
            <a:pPr eaLnBrk="1" hangingPunct="1">
              <a:buFont typeface="Arial" pitchFamily="34" charset="0"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пост № 1 – ул. Жамбула,11</a:t>
            </a:r>
          </a:p>
          <a:p>
            <a:pPr eaLnBrk="1" hangingPunct="1">
              <a:buFont typeface="Arial" pitchFamily="34" charset="0"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пост № 2 – проспект Республики, 35 (школа </a:t>
            </a:r>
            <a:r>
              <a:rPr lang="en-US" altLang="ru-RU" sz="1200">
                <a:latin typeface="Times New Roman" pitchFamily="18" charset="0"/>
                <a:cs typeface="Times New Roman" pitchFamily="18" charset="0"/>
              </a:rPr>
              <a:t>№ 3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Arial" pitchFamily="34" charset="0"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пост № 3 – Телжан Шонанұлы 47, район лесозавода</a:t>
            </a:r>
          </a:p>
          <a:p>
            <a:pPr>
              <a:buFont typeface="Arial" pitchFamily="34" charset="0"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пост № 4 – ул. Лепсы, 38</a:t>
            </a:r>
          </a:p>
          <a:p>
            <a:pPr>
              <a:buFont typeface="Arial" pitchFamily="34" charset="0"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пост № </a:t>
            </a:r>
            <a:r>
              <a:rPr lang="en-US" altLang="ru-RU" sz="12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altLang="ru-RU" sz="1200">
                <a:latin typeface="Times New Roman" pitchFamily="18" charset="0"/>
                <a:cs typeface="Times New Roman" pitchFamily="18" charset="0"/>
              </a:rPr>
              <a:t> пр.Туран , 2/1  центральная спасательная станция</a:t>
            </a:r>
          </a:p>
          <a:p>
            <a:pPr>
              <a:buFont typeface="Arial" pitchFamily="34" charset="0"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пост № </a:t>
            </a:r>
            <a:r>
              <a:rPr lang="en-US" altLang="ru-RU" sz="120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 – ул. Акжол, район отстойника сточных вод «Астана Тазалык»</a:t>
            </a:r>
            <a:endParaRPr lang="en-US" altLang="ru-RU" sz="120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пост № </a:t>
            </a:r>
            <a:r>
              <a:rPr lang="en-US" altLang="ru-RU" sz="120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altLang="ru-RU" sz="1200">
                <a:latin typeface="Times New Roman" pitchFamily="18" charset="0"/>
                <a:cs typeface="Times New Roman" pitchFamily="18" charset="0"/>
              </a:rPr>
              <a:t> ул. Туркестан, 2/1 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(РФМШ)</a:t>
            </a:r>
          </a:p>
          <a:p>
            <a:pPr>
              <a:buFont typeface="Arial" pitchFamily="34" charset="0"/>
              <a:buNone/>
            </a:pPr>
            <a:r>
              <a:rPr lang="en-US" altLang="ru-RU" sz="1200">
                <a:latin typeface="Times New Roman" pitchFamily="18" charset="0"/>
                <a:cs typeface="Times New Roman" pitchFamily="18" charset="0"/>
              </a:rPr>
              <a:t>пост № 8 –  ул. Бабатайулы, д. 24, Коктал-1, Сарыаркинский район</a:t>
            </a:r>
          </a:p>
          <a:p>
            <a:pPr>
              <a:buFont typeface="Arial" pitchFamily="34" charset="0"/>
              <a:buNone/>
            </a:pPr>
            <a:r>
              <a:rPr lang="en-US" altLang="ru-RU" sz="1200">
                <a:latin typeface="Times New Roman" pitchFamily="18" charset="0"/>
                <a:cs typeface="Times New Roman" pitchFamily="18" charset="0"/>
              </a:rPr>
              <a:t>пост № 9 –  ул. А. Байтурсынова, 25, Мечеть Х.Султан, Алматинский район</a:t>
            </a:r>
          </a:p>
          <a:p>
            <a:pPr>
              <a:buFont typeface="Arial" pitchFamily="34" charset="0"/>
              <a:buNone/>
            </a:pPr>
            <a:r>
              <a:rPr lang="en-US" altLang="ru-RU" sz="1200">
                <a:latin typeface="Times New Roman" pitchFamily="18" charset="0"/>
                <a:cs typeface="Times New Roman" pitchFamily="18" charset="0"/>
              </a:rPr>
              <a:t>пост № 10 – ул. К. Мунайтпасова, 13, Алматинский район</a:t>
            </a:r>
            <a:endParaRPr lang="ru-RU" altLang="ru-RU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2" name="Прямоугольник 13"/>
          <p:cNvSpPr>
            <a:spLocks noChangeArrowheads="1"/>
          </p:cNvSpPr>
          <p:nvPr/>
        </p:nvSpPr>
        <p:spPr bwMode="auto">
          <a:xfrm>
            <a:off x="4953000" y="68263"/>
            <a:ext cx="48244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ru-RU" altLang="ru-RU" sz="1200" i="1">
                <a:latin typeface="Times New Roman" pitchFamily="18" charset="0"/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/>
          </a:p>
        </p:txBody>
      </p:sp>
      <p:grpSp>
        <p:nvGrpSpPr>
          <p:cNvPr id="4103" name="Группа 24"/>
          <p:cNvGrpSpPr>
            <a:grpSpLocks/>
          </p:cNvGrpSpPr>
          <p:nvPr/>
        </p:nvGrpSpPr>
        <p:grpSpPr bwMode="auto">
          <a:xfrm>
            <a:off x="5153025" y="4924425"/>
            <a:ext cx="4546600" cy="1406525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8211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8209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57678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L="91455" marR="91455" marT="45790" marB="45790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ru-RU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L="91455" marR="91455" marT="45790" marB="45790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5646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L="91455" marR="91455" marT="45790" marB="45790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L="91455" marR="91455" marT="45790" marB="45790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4152" name="Прямоугольник 8"/>
            <p:cNvSpPr>
              <a:spLocks noChangeArrowheads="1"/>
            </p:cNvSpPr>
            <p:nvPr/>
          </p:nvSpPr>
          <p:spPr bwMode="auto">
            <a:xfrm>
              <a:off x="555472" y="4277100"/>
              <a:ext cx="1790052" cy="609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endParaRPr lang="kk-KZ" altLang="ru-RU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>
                <a:buFont typeface="Arial" pitchFamily="34" charset="0"/>
                <a:buNone/>
              </a:pPr>
              <a:endParaRPr lang="ru-RU" altLang="ru-RU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ru-RU" altLang="ru-RU" sz="1000" i="1">
                  <a:latin typeface="Times New Roman" pitchFamily="18" charset="0"/>
                  <a:cs typeface="Times New Roman" pitchFamily="18" charset="0"/>
                </a:rPr>
                <a:t>г. Астана, ул. Мангилик ел 11/1</a:t>
              </a:r>
            </a:p>
          </p:txBody>
        </p:sp>
        <p:sp>
          <p:nvSpPr>
            <p:cNvPr id="4153" name="Прямоугольник 20"/>
            <p:cNvSpPr>
              <a:spLocks noChangeArrowheads="1"/>
            </p:cNvSpPr>
            <p:nvPr/>
          </p:nvSpPr>
          <p:spPr bwMode="auto"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ru-RU" altLang="ru-RU" sz="12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4104" name="Прямоугольник 11"/>
          <p:cNvSpPr>
            <a:spLocks noChangeArrowheads="1"/>
          </p:cNvSpPr>
          <p:nvPr/>
        </p:nvSpPr>
        <p:spPr bwMode="auto">
          <a:xfrm>
            <a:off x="5043488" y="6486525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ru-RU" altLang="en-US" sz="1000" b="1" i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4105" name="Прямоугольник 1"/>
          <p:cNvSpPr>
            <a:spLocks noChangeArrowheads="1"/>
          </p:cNvSpPr>
          <p:nvPr/>
        </p:nvSpPr>
        <p:spPr bwMode="auto">
          <a:xfrm>
            <a:off x="5051425" y="6330950"/>
            <a:ext cx="4521200" cy="246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b="1" i="1">
                <a:solidFill>
                  <a:srgbClr val="000000"/>
                </a:solidFill>
              </a:rPr>
              <a:t>  </a:t>
            </a:r>
            <a:r>
              <a:rPr lang="en-US" altLang="ru-RU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Составил</a:t>
            </a:r>
            <a:r>
              <a:rPr lang="kk-KZ" altLang="ru-RU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(а)</a:t>
            </a:r>
            <a:r>
              <a:rPr lang="en-US" altLang="ru-RU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altLang="ru-RU" sz="1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Қабдуалиева М.С.</a:t>
            </a:r>
            <a:endParaRPr lang="ru-RU" sz="10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6" name="Прямоугольник 19"/>
          <p:cNvSpPr>
            <a:spLocks noChangeArrowheads="1"/>
          </p:cNvSpPr>
          <p:nvPr/>
        </p:nvSpPr>
        <p:spPr bwMode="auto">
          <a:xfrm>
            <a:off x="4937125" y="1343025"/>
            <a:ext cx="48402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ru-RU" alt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alt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Таблица 18"/>
          <p:cNvGraphicFramePr/>
          <p:nvPr/>
        </p:nvGraphicFramePr>
        <p:xfrm>
          <a:off x="5018088" y="501650"/>
          <a:ext cx="4681537" cy="854076"/>
        </p:xfrm>
        <a:graphic>
          <a:graphicData uri="http://schemas.openxmlformats.org/drawingml/2006/table">
            <a:tbl>
              <a:tblPr/>
              <a:tblGrid>
                <a:gridCol w="1020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0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0,61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0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30" name="Прямоугольник 20"/>
          <p:cNvSpPr>
            <a:spLocks noChangeArrowheads="1"/>
          </p:cNvSpPr>
          <p:nvPr/>
        </p:nvSpPr>
        <p:spPr bwMode="auto">
          <a:xfrm>
            <a:off x="4953000" y="2100263"/>
            <a:ext cx="48244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ru-RU" altLang="ru-RU" sz="1200" i="1">
                <a:latin typeface="Times New Roman" pitchFamily="18" charset="0"/>
                <a:cs typeface="Times New Roman" pitchFamily="18" charset="0"/>
              </a:rPr>
              <a:t>Условия предоставления предупреждений о НМУ различной степени 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019675" y="2430463"/>
          <a:ext cx="4679950" cy="2225675"/>
        </p:xfrm>
        <a:graphic>
          <a:graphicData uri="http://schemas.openxmlformats.org/drawingml/2006/table">
            <a:tbl>
              <a:tblPr/>
              <a:tblGrid>
                <a:gridCol w="861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717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735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7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7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49" name="Прямоугольник 2"/>
          <p:cNvSpPr>
            <a:spLocks noChangeArrowheads="1"/>
          </p:cNvSpPr>
          <p:nvPr/>
        </p:nvSpPr>
        <p:spPr bwMode="auto">
          <a:xfrm>
            <a:off x="4970463" y="4627563"/>
            <a:ext cx="47752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fontAlgn="b" hangingPunct="1">
              <a:buFont typeface="Arial" pitchFamily="34" charset="0"/>
              <a:buNone/>
            </a:pPr>
            <a:r>
              <a:rPr lang="ru-RU" altLang="ru-RU" sz="800" i="1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alt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altLang="ru-RU" sz="800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32151" y="788660"/>
            <a:ext cx="471291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19734</TotalTime>
  <Words>781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2710</cp:revision>
  <cp:lastPrinted>2021-07-01T07:38:07Z</cp:lastPrinted>
  <dcterms:created xsi:type="dcterms:W3CDTF">2018-03-27T06:03:00Z</dcterms:created>
  <dcterms:modified xsi:type="dcterms:W3CDTF">2022-10-01T08:36:55Z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