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99"/>
    <a:srgbClr val="99CC00"/>
    <a:srgbClr val="669900"/>
    <a:srgbClr val="FF00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19" autoAdjust="0"/>
    <p:restoredTop sz="99835" autoAdjust="0"/>
  </p:normalViewPr>
  <p:slideViewPr>
    <p:cSldViewPr>
      <p:cViewPr varScale="1">
        <p:scale>
          <a:sx n="76" d="100"/>
          <a:sy n="76" d="100"/>
        </p:scale>
        <p:origin x="186" y="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95FD2316-7DBA-43E2-BE21-5BDD4B3A822C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421918937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7A7692-0ED2-40AB-90C4-9CEFF849415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28F566-E246-44F3-A6F8-6E4F08B9126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78A108-53DA-484C-A943-457232BD27F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C54971-A0F8-4443-B484-442ECF446CF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8B4707-D1CE-4E05-9B73-874B8359B27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C90A90-01CA-4A3A-A543-E1A8D8DB147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4C0F16-EE68-4027-8174-D6B4F6F7554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6C57F2-0BF3-4EEB-9597-CB2B9046CB0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381789-6969-4AD7-85D1-A81F308FF19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C1F30E-05C9-4B1E-A030-0D6FF7E5286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B80F0D-AB99-4943-AF5B-F9EFC7D57FB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05237A07-FCE1-4689-A503-2ABB1DB6E77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/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>
                <a:solidFill>
                  <a:srgbClr val="002060"/>
                </a:solidFill>
                <a:cs typeface="Times New Roman" pitchFamily="18" charset="0"/>
              </a:rPr>
              <a:t>№ </a:t>
            </a:r>
            <a:r>
              <a:rPr lang="ru-RU" altLang="zh-CN" sz="1600" b="1" i="1">
                <a:solidFill>
                  <a:srgbClr val="002060"/>
                </a:solidFill>
                <a:cs typeface="Times New Roman" pitchFamily="18" charset="0"/>
              </a:rPr>
              <a:t>271</a:t>
            </a:r>
            <a:endParaRPr lang="ru-RU" altLang="zh-CN" sz="1600" b="1" i="1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b="1" i="1">
                <a:solidFill>
                  <a:srgbClr val="002060"/>
                </a:solidFill>
                <a:cs typeface="宋体"/>
              </a:rPr>
              <a:t>28 сентября 2022 года</a:t>
            </a:r>
            <a:endParaRPr lang="zh-CN" b="1" i="1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3000" y="188913"/>
            <a:ext cx="4808538" cy="1927225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на 29 сентября</a:t>
            </a:r>
          </a:p>
          <a:p>
            <a:pPr algn="ctr"/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28 сентября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21 ч. 29 сентября</a:t>
            </a:r>
          </a:p>
          <a:p>
            <a:pPr algn="just"/>
            <a:r>
              <a:rPr lang="ru-RU">
                <a:solidFill>
                  <a:schemeClr val="tx1"/>
                </a:solidFill>
              </a:rPr>
              <a:t>Переменная облачность, без осадков. Ветер 2-7 м/с. Температура воздуха ночью 9-11, днем 18-20 тепла.</a:t>
            </a:r>
          </a:p>
          <a:p>
            <a:pPr algn="just"/>
            <a:endParaRPr lang="ru-RU" b="1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на ночь 30 сентября</a:t>
            </a:r>
          </a:p>
          <a:p>
            <a:pPr algn="ctr">
              <a:buFont typeface="Arial" charset="0"/>
              <a:buNone/>
            </a:pPr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29 сентября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09 ч. 30 сентября</a:t>
            </a:r>
          </a:p>
          <a:p>
            <a:pPr algn="just"/>
            <a:r>
              <a:rPr lang="ru-RU">
                <a:solidFill>
                  <a:schemeClr val="tx1"/>
                </a:solidFill>
              </a:rPr>
              <a:t>Переменная облачность, </a:t>
            </a:r>
            <a:r>
              <a:rPr lang="kk-KZ">
                <a:solidFill>
                  <a:schemeClr val="tx1"/>
                </a:solidFill>
              </a:rPr>
              <a:t>без осадков</a:t>
            </a:r>
            <a:r>
              <a:rPr lang="ru-RU">
                <a:solidFill>
                  <a:schemeClr val="tx1"/>
                </a:solidFill>
              </a:rPr>
              <a:t>. Ветер 2-7 м/с. Температура воздуха ночью </a:t>
            </a:r>
            <a:r>
              <a:rPr lang="kk-KZ">
                <a:solidFill>
                  <a:schemeClr val="tx1"/>
                </a:solidFill>
              </a:rPr>
              <a:t>8-10</a:t>
            </a:r>
            <a:r>
              <a:rPr lang="ru-RU">
                <a:solidFill>
                  <a:schemeClr val="tx1"/>
                </a:solidFill>
              </a:rPr>
              <a:t> тепла.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5060950" y="2471738"/>
            <a:ext cx="4608513" cy="1042987"/>
          </a:xfrm>
          <a:prstGeom prst="rect">
            <a:avLst/>
          </a:prstGeom>
          <a:solidFill>
            <a:schemeClr val="accent6">
              <a:lumMod val="75000"/>
            </a:schemeClr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indent="182563">
              <a:defRPr/>
            </a:pPr>
            <a:r>
              <a:rPr lang="ru-RU" altLang="en-US" dirty="0">
                <a:solidFill>
                  <a:schemeClr val="tx1"/>
                </a:solidFill>
                <a:sym typeface="+mn-ea"/>
              </a:rPr>
              <a:t>Сутки 29 сентября, ночью 30 сентября 202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2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 г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.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метеорологические условия будут способствовать накоплению загрязняющих веществ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.</a:t>
            </a:r>
            <a:endParaRPr lang="ru-RU" altLang="en-US" dirty="0">
              <a:solidFill>
                <a:schemeClr val="tx1"/>
              </a:solidFill>
              <a:sym typeface="+mn-ea"/>
            </a:endParaRPr>
          </a:p>
          <a:p>
            <a:pPr indent="182563">
              <a:defRPr/>
            </a:pPr>
            <a:r>
              <a:rPr lang="ru-RU" altLang="en-US" dirty="0">
                <a:solidFill>
                  <a:schemeClr val="tx1"/>
                </a:solidFill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/>
        </p:nvGraphicFramePr>
        <p:xfrm>
          <a:off x="5140325" y="6527800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/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60938" y="4016375"/>
            <a:ext cx="482441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28 сентября 2022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/>
          </p:cNvPr>
          <p:cNvGraphicFramePr>
            <a:graphicFrameLocks noGrp="1"/>
          </p:cNvGraphicFramePr>
          <p:nvPr/>
        </p:nvGraphicFramePr>
        <p:xfrm>
          <a:off x="5097463" y="4491038"/>
          <a:ext cx="4490130" cy="20119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5505">
                  <a:extLst>
                    <a:ext uri="{9D8B030D-6E8A-4147-A177-3AD203B41FA5}"/>
                  </a:extLst>
                </a:gridCol>
                <a:gridCol w="1296144">
                  <a:extLst>
                    <a:ext uri="{9D8B030D-6E8A-4147-A177-3AD203B41FA5}"/>
                  </a:extLst>
                </a:gridCol>
                <a:gridCol w="1378481">
                  <a:extLst>
                    <a:ext uri="{9D8B030D-6E8A-4147-A177-3AD203B41FA5}"/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4414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19525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269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18378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4811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535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815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416" name="TextBox 15"/>
          <p:cNvSpPr txBox="1">
            <a:spLocks noChangeArrowheads="1"/>
          </p:cNvSpPr>
          <p:nvPr/>
        </p:nvSpPr>
        <p:spPr bwMode="auto">
          <a:xfrm>
            <a:off x="317285" y="246063"/>
            <a:ext cx="4635715" cy="307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sz="1400" b="1">
                <a:solidFill>
                  <a:srgbClr val="000000"/>
                </a:solidFill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15364" name="Прямоугольник 26"/>
          <p:cNvSpPr>
            <a:spLocks noChangeArrowheads="1"/>
          </p:cNvSpPr>
          <p:nvPr/>
        </p:nvSpPr>
        <p:spPr bwMode="auto">
          <a:xfrm>
            <a:off x="103982" y="3365459"/>
            <a:ext cx="4824412" cy="3323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1000" dirty="0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 sz="1000" dirty="0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 sz="1000" dirty="0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 sz="1000" dirty="0">
                <a:solidFill>
                  <a:schemeClr val="tx1"/>
                </a:solidFill>
              </a:rPr>
              <a:t>№ 1 – </a:t>
            </a:r>
            <a:r>
              <a:rPr lang="ru-RU" sz="1000" dirty="0" err="1">
                <a:solidFill>
                  <a:schemeClr val="tx1"/>
                </a:solidFill>
              </a:rPr>
              <a:t>терр</a:t>
            </a:r>
            <a:r>
              <a:rPr lang="ru-RU" sz="1000" dirty="0">
                <a:solidFill>
                  <a:schemeClr val="tx1"/>
                </a:solidFill>
              </a:rPr>
              <a:t>. Казахского национального университета </a:t>
            </a:r>
            <a:r>
              <a:rPr lang="ru-RU" sz="1000" dirty="0" err="1">
                <a:solidFill>
                  <a:schemeClr val="tx1"/>
                </a:solidFill>
              </a:rPr>
              <a:t>им.Аль-Фараби</a:t>
            </a:r>
            <a:endParaRPr lang="ru-RU" altLang="ru-RU" sz="1000" dirty="0">
              <a:solidFill>
                <a:schemeClr val="tx1"/>
              </a:solidFill>
            </a:endParaRPr>
          </a:p>
          <a:p>
            <a:r>
              <a:rPr lang="ru-RU" altLang="ru-RU" sz="1000" dirty="0">
                <a:solidFill>
                  <a:schemeClr val="tx1"/>
                </a:solidFill>
              </a:rPr>
              <a:t>№ 2 –</a:t>
            </a:r>
            <a:r>
              <a:rPr lang="ru-RU" sz="1000" dirty="0" err="1">
                <a:solidFill>
                  <a:schemeClr val="tx1"/>
                </a:solidFill>
              </a:rPr>
              <a:t>Бурундайское</a:t>
            </a:r>
            <a:r>
              <a:rPr lang="ru-RU" sz="1000" dirty="0">
                <a:solidFill>
                  <a:schemeClr val="tx1"/>
                </a:solidFill>
              </a:rPr>
              <a:t> автохозяйство, улица Аэродромная</a:t>
            </a:r>
            <a:endParaRPr lang="ru-RU" altLang="ru-RU" sz="1000" dirty="0">
              <a:solidFill>
                <a:schemeClr val="tx1"/>
              </a:solidFill>
            </a:endParaRPr>
          </a:p>
          <a:p>
            <a:r>
              <a:rPr lang="ru-RU" altLang="ru-RU" sz="1000" dirty="0">
                <a:solidFill>
                  <a:schemeClr val="tx1"/>
                </a:solidFill>
              </a:rPr>
              <a:t>№ 3 – </a:t>
            </a:r>
            <a:r>
              <a:rPr lang="ru-RU" sz="1000" dirty="0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 sz="1000" dirty="0">
                <a:solidFill>
                  <a:schemeClr val="tx1"/>
                </a:solidFill>
              </a:rPr>
              <a:t>№ 4 – </a:t>
            </a:r>
            <a:r>
              <a:rPr lang="ru-RU" sz="1000" dirty="0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 sz="1000" dirty="0">
                <a:solidFill>
                  <a:schemeClr val="tx1"/>
                </a:solidFill>
              </a:rPr>
              <a:t>№ </a:t>
            </a:r>
            <a:r>
              <a:rPr lang="en-US" altLang="ru-RU" sz="1000" dirty="0">
                <a:solidFill>
                  <a:schemeClr val="tx1"/>
                </a:solidFill>
              </a:rPr>
              <a:t>5</a:t>
            </a:r>
            <a:r>
              <a:rPr lang="ru-RU" altLang="ru-RU" sz="1000" dirty="0">
                <a:solidFill>
                  <a:schemeClr val="tx1"/>
                </a:solidFill>
              </a:rPr>
              <a:t> –</a:t>
            </a:r>
            <a:r>
              <a:rPr lang="en-US" altLang="ru-RU" sz="1000" dirty="0">
                <a:solidFill>
                  <a:schemeClr val="tx1"/>
                </a:solidFill>
              </a:rPr>
              <a:t> </a:t>
            </a:r>
            <a:r>
              <a:rPr lang="ru-RU" sz="1000" dirty="0">
                <a:solidFill>
                  <a:schemeClr val="tx1"/>
                </a:solidFill>
              </a:rPr>
              <a:t>ледовая арена «</a:t>
            </a:r>
            <a:r>
              <a:rPr lang="ru-RU" sz="1000" dirty="0" err="1">
                <a:solidFill>
                  <a:schemeClr val="tx1"/>
                </a:solidFill>
              </a:rPr>
              <a:t>Халык</a:t>
            </a:r>
            <a:r>
              <a:rPr lang="ru-RU" sz="1000" dirty="0">
                <a:solidFill>
                  <a:schemeClr val="tx1"/>
                </a:solidFill>
              </a:rPr>
              <a:t> арена», микрорайон «</a:t>
            </a:r>
            <a:r>
              <a:rPr lang="ru-RU" sz="1000" dirty="0" err="1">
                <a:solidFill>
                  <a:schemeClr val="tx1"/>
                </a:solidFill>
              </a:rPr>
              <a:t>Думан</a:t>
            </a:r>
            <a:r>
              <a:rPr lang="ru-RU" sz="1000" dirty="0">
                <a:solidFill>
                  <a:schemeClr val="tx1"/>
                </a:solidFill>
              </a:rPr>
              <a:t>»</a:t>
            </a:r>
          </a:p>
          <a:p>
            <a:r>
              <a:rPr lang="ru-RU" altLang="ru-RU" sz="1000" dirty="0">
                <a:solidFill>
                  <a:schemeClr val="tx1"/>
                </a:solidFill>
              </a:rPr>
              <a:t>№ </a:t>
            </a:r>
            <a:r>
              <a:rPr lang="en-US" altLang="ru-RU" sz="1000" dirty="0">
                <a:solidFill>
                  <a:schemeClr val="tx1"/>
                </a:solidFill>
              </a:rPr>
              <a:t>6</a:t>
            </a:r>
            <a:r>
              <a:rPr lang="ru-RU" altLang="ru-RU" sz="1000" dirty="0">
                <a:solidFill>
                  <a:schemeClr val="tx1"/>
                </a:solidFill>
              </a:rPr>
              <a:t> – </a:t>
            </a:r>
            <a:r>
              <a:rPr lang="ru-RU" sz="1000" dirty="0" err="1">
                <a:solidFill>
                  <a:schemeClr val="tx1"/>
                </a:solidFill>
              </a:rPr>
              <a:t>терр</a:t>
            </a:r>
            <a:r>
              <a:rPr lang="ru-RU" sz="1000" dirty="0">
                <a:solidFill>
                  <a:schemeClr val="tx1"/>
                </a:solidFill>
              </a:rPr>
              <a:t>. </a:t>
            </a:r>
            <a:r>
              <a:rPr lang="ru-RU" sz="1000" dirty="0" err="1">
                <a:solidFill>
                  <a:schemeClr val="tx1"/>
                </a:solidFill>
              </a:rPr>
              <a:t>Жетысуского</a:t>
            </a:r>
            <a:r>
              <a:rPr lang="ru-RU" sz="1000" dirty="0">
                <a:solidFill>
                  <a:schemeClr val="tx1"/>
                </a:solidFill>
              </a:rPr>
              <a:t> </a:t>
            </a:r>
            <a:r>
              <a:rPr lang="kk-KZ" sz="1000" dirty="0">
                <a:solidFill>
                  <a:schemeClr val="tx1"/>
                </a:solidFill>
              </a:rPr>
              <a:t>акимата</a:t>
            </a:r>
            <a:r>
              <a:rPr lang="ru-RU" sz="1000" dirty="0">
                <a:solidFill>
                  <a:schemeClr val="tx1"/>
                </a:solidFill>
              </a:rPr>
              <a:t>, микрорайон «</a:t>
            </a:r>
            <a:r>
              <a:rPr lang="ru-RU" sz="1000" dirty="0" err="1">
                <a:solidFill>
                  <a:schemeClr val="tx1"/>
                </a:solidFill>
              </a:rPr>
              <a:t>Кулагер</a:t>
            </a:r>
            <a:r>
              <a:rPr lang="ru-RU" sz="1000" dirty="0">
                <a:solidFill>
                  <a:schemeClr val="tx1"/>
                </a:solidFill>
              </a:rPr>
              <a:t>»</a:t>
            </a:r>
          </a:p>
          <a:p>
            <a:r>
              <a:rPr lang="ru-RU" altLang="ru-RU" sz="1000" dirty="0">
                <a:solidFill>
                  <a:schemeClr val="tx1"/>
                </a:solidFill>
              </a:rPr>
              <a:t>№ 2</a:t>
            </a:r>
            <a:r>
              <a:rPr lang="en-US" altLang="ru-RU" sz="1000" dirty="0">
                <a:solidFill>
                  <a:schemeClr val="tx1"/>
                </a:solidFill>
              </a:rPr>
              <a:t>7</a:t>
            </a:r>
            <a:r>
              <a:rPr lang="ru-RU" altLang="ru-RU" sz="1000" dirty="0">
                <a:solidFill>
                  <a:schemeClr val="tx1"/>
                </a:solidFill>
              </a:rPr>
              <a:t> –</a:t>
            </a:r>
            <a:r>
              <a:rPr lang="en-US" altLang="ru-RU" sz="1000" dirty="0">
                <a:solidFill>
                  <a:schemeClr val="tx1"/>
                </a:solidFill>
              </a:rPr>
              <a:t> </a:t>
            </a:r>
            <a:r>
              <a:rPr lang="ru-RU" sz="1000" dirty="0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 sz="1000" dirty="0">
                <a:solidFill>
                  <a:schemeClr val="tx1"/>
                </a:solidFill>
              </a:rPr>
              <a:t>№ </a:t>
            </a:r>
            <a:r>
              <a:rPr lang="ru-RU" altLang="ru-RU" sz="1000" dirty="0">
                <a:solidFill>
                  <a:schemeClr val="tx1"/>
                </a:solidFill>
              </a:rPr>
              <a:t>2</a:t>
            </a:r>
            <a:r>
              <a:rPr lang="en-US" altLang="ru-RU" sz="1000" dirty="0">
                <a:solidFill>
                  <a:schemeClr val="tx1"/>
                </a:solidFill>
              </a:rPr>
              <a:t>8 –  </a:t>
            </a:r>
            <a:r>
              <a:rPr lang="ru-RU" sz="1000" dirty="0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 sz="1000" dirty="0">
                <a:solidFill>
                  <a:schemeClr val="tx1"/>
                </a:solidFill>
              </a:rPr>
              <a:t>ул. Ахметова, 50</a:t>
            </a:r>
            <a:endParaRPr lang="en-US" altLang="ru-RU" sz="1000" dirty="0">
              <a:solidFill>
                <a:schemeClr val="tx1"/>
              </a:solidFill>
            </a:endParaRPr>
          </a:p>
          <a:p>
            <a:r>
              <a:rPr lang="en-US" altLang="ru-RU" sz="1000" dirty="0">
                <a:solidFill>
                  <a:schemeClr val="tx1"/>
                </a:solidFill>
              </a:rPr>
              <a:t>№ </a:t>
            </a:r>
            <a:r>
              <a:rPr lang="ru-RU" altLang="ru-RU" sz="1000" dirty="0">
                <a:solidFill>
                  <a:schemeClr val="tx1"/>
                </a:solidFill>
              </a:rPr>
              <a:t>2</a:t>
            </a:r>
            <a:r>
              <a:rPr lang="en-US" altLang="ru-RU" sz="1000" dirty="0">
                <a:solidFill>
                  <a:schemeClr val="tx1"/>
                </a:solidFill>
              </a:rPr>
              <a:t>9 –  </a:t>
            </a:r>
            <a:r>
              <a:rPr lang="ru-RU" sz="1000" dirty="0">
                <a:solidFill>
                  <a:schemeClr val="tx1"/>
                </a:solidFill>
              </a:rPr>
              <a:t>РУВД </a:t>
            </a:r>
            <a:r>
              <a:rPr lang="ru-RU" sz="1000" dirty="0" err="1">
                <a:solidFill>
                  <a:schemeClr val="tx1"/>
                </a:solidFill>
              </a:rPr>
              <a:t>Турскибского</a:t>
            </a:r>
            <a:r>
              <a:rPr lang="ru-RU" sz="1000" dirty="0">
                <a:solidFill>
                  <a:schemeClr val="tx1"/>
                </a:solidFill>
              </a:rPr>
              <a:t> района, ул. Р. </a:t>
            </a:r>
            <a:r>
              <a:rPr lang="ru-RU" sz="1000" dirty="0" err="1">
                <a:solidFill>
                  <a:schemeClr val="tx1"/>
                </a:solidFill>
              </a:rPr>
              <a:t>Зорге,14</a:t>
            </a:r>
            <a:endParaRPr lang="en-US" altLang="ru-RU" sz="1000" dirty="0">
              <a:solidFill>
                <a:schemeClr val="tx1"/>
              </a:solidFill>
            </a:endParaRPr>
          </a:p>
          <a:p>
            <a:r>
              <a:rPr lang="en-US" altLang="ru-RU" sz="1000" dirty="0">
                <a:solidFill>
                  <a:schemeClr val="tx1"/>
                </a:solidFill>
              </a:rPr>
              <a:t>№ </a:t>
            </a:r>
            <a:r>
              <a:rPr lang="ru-RU" altLang="ru-RU" sz="1000" dirty="0">
                <a:solidFill>
                  <a:schemeClr val="tx1"/>
                </a:solidFill>
              </a:rPr>
              <a:t>3</a:t>
            </a:r>
            <a:r>
              <a:rPr lang="en-US" altLang="ru-RU" sz="1000" dirty="0">
                <a:solidFill>
                  <a:schemeClr val="tx1"/>
                </a:solidFill>
              </a:rPr>
              <a:t>0 – </a:t>
            </a:r>
            <a:r>
              <a:rPr lang="ru-RU" sz="1000" dirty="0">
                <a:solidFill>
                  <a:schemeClr val="tx1"/>
                </a:solidFill>
              </a:rPr>
              <a:t>м-н «</a:t>
            </a:r>
            <a:r>
              <a:rPr lang="ru-RU" sz="1000" dirty="0" err="1">
                <a:solidFill>
                  <a:schemeClr val="tx1"/>
                </a:solidFill>
              </a:rPr>
              <a:t>Шанырак</a:t>
            </a:r>
            <a:r>
              <a:rPr lang="ru-RU" sz="1000" dirty="0">
                <a:solidFill>
                  <a:schemeClr val="tx1"/>
                </a:solidFill>
              </a:rPr>
              <a:t>», школа №26, ул. </a:t>
            </a:r>
            <a:r>
              <a:rPr lang="ru-RU" sz="1000" dirty="0" err="1">
                <a:solidFill>
                  <a:schemeClr val="tx1"/>
                </a:solidFill>
              </a:rPr>
              <a:t>Жанкожа</a:t>
            </a:r>
            <a:r>
              <a:rPr lang="ru-RU" sz="1000" dirty="0">
                <a:solidFill>
                  <a:schemeClr val="tx1"/>
                </a:solidFill>
              </a:rPr>
              <a:t> батыра, 202</a:t>
            </a:r>
            <a:endParaRPr lang="ru-RU" altLang="ru-RU" sz="1000" dirty="0">
              <a:solidFill>
                <a:schemeClr val="tx1"/>
              </a:solidFill>
            </a:endParaRPr>
          </a:p>
          <a:p>
            <a:r>
              <a:rPr lang="en-US" altLang="ru-RU" sz="1000" dirty="0">
                <a:solidFill>
                  <a:schemeClr val="tx1"/>
                </a:solidFill>
              </a:rPr>
              <a:t>№ </a:t>
            </a:r>
            <a:r>
              <a:rPr lang="ru-RU" altLang="ru-RU" sz="1000" dirty="0">
                <a:solidFill>
                  <a:schemeClr val="tx1"/>
                </a:solidFill>
              </a:rPr>
              <a:t>31</a:t>
            </a:r>
            <a:r>
              <a:rPr lang="en-US" altLang="ru-RU" sz="1000" dirty="0">
                <a:solidFill>
                  <a:schemeClr val="tx1"/>
                </a:solidFill>
              </a:rPr>
              <a:t> – </a:t>
            </a:r>
            <a:r>
              <a:rPr lang="ru-RU" sz="1000" dirty="0" err="1">
                <a:solidFill>
                  <a:schemeClr val="tx1"/>
                </a:solidFill>
              </a:rPr>
              <a:t>пр.Аль-Фараби</a:t>
            </a:r>
            <a:r>
              <a:rPr lang="ru-RU" sz="1000" dirty="0">
                <a:solidFill>
                  <a:schemeClr val="tx1"/>
                </a:solidFill>
              </a:rPr>
              <a:t>, угол </a:t>
            </a:r>
            <a:r>
              <a:rPr lang="ru-RU" sz="1000" dirty="0" err="1">
                <a:solidFill>
                  <a:schemeClr val="tx1"/>
                </a:solidFill>
              </a:rPr>
              <a:t>ул.Навои</a:t>
            </a:r>
            <a:r>
              <a:rPr lang="ru-RU" sz="1000" dirty="0">
                <a:solidFill>
                  <a:schemeClr val="tx1"/>
                </a:solidFill>
              </a:rPr>
              <a:t>, м-н Орбита (территория Дендропарка АО «</a:t>
            </a:r>
            <a:r>
              <a:rPr lang="ru-RU" sz="1000" dirty="0" err="1">
                <a:solidFill>
                  <a:schemeClr val="tx1"/>
                </a:solidFill>
              </a:rPr>
              <a:t>Зеленстрой</a:t>
            </a:r>
            <a:r>
              <a:rPr lang="ru-RU" sz="1000" dirty="0">
                <a:solidFill>
                  <a:schemeClr val="tx1"/>
                </a:solidFill>
              </a:rPr>
              <a:t>»)</a:t>
            </a:r>
          </a:p>
          <a:p>
            <a:r>
              <a:rPr lang="kk-KZ" sz="1000" i="1" dirty="0">
                <a:solidFill>
                  <a:schemeClr val="tx1"/>
                </a:solidFill>
              </a:rPr>
              <a:t>№1 -</a:t>
            </a:r>
            <a:r>
              <a:rPr lang="kk-KZ" sz="1000" dirty="0">
                <a:solidFill>
                  <a:schemeClr val="tx1"/>
                </a:solidFill>
              </a:rPr>
              <a:t> </a:t>
            </a:r>
            <a:r>
              <a:rPr lang="ru-RU" sz="1000" i="1" dirty="0">
                <a:solidFill>
                  <a:schemeClr val="tx1"/>
                </a:solidFill>
              </a:rPr>
              <a:t>ул. Амангельды, угол ул. </a:t>
            </a:r>
            <a:r>
              <a:rPr lang="ru-RU" sz="1000" i="1" dirty="0" err="1">
                <a:solidFill>
                  <a:schemeClr val="tx1"/>
                </a:solidFill>
              </a:rPr>
              <a:t>Сатпаева</a:t>
            </a:r>
            <a:r>
              <a:rPr lang="kk-KZ" sz="1000" i="1" dirty="0">
                <a:solidFill>
                  <a:schemeClr val="tx1"/>
                </a:solidFill>
              </a:rPr>
              <a:t>;</a:t>
            </a:r>
            <a:endParaRPr lang="ru-RU" sz="1000" dirty="0">
              <a:solidFill>
                <a:schemeClr val="tx1"/>
              </a:solidFill>
            </a:endParaRPr>
          </a:p>
          <a:p>
            <a:r>
              <a:rPr lang="ru-RU" sz="1000" i="1" dirty="0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 sz="1000" dirty="0">
              <a:solidFill>
                <a:schemeClr val="tx1"/>
              </a:solidFill>
            </a:endParaRPr>
          </a:p>
          <a:p>
            <a:r>
              <a:rPr lang="kk-KZ" sz="1000" i="1" dirty="0">
                <a:solidFill>
                  <a:schemeClr val="tx1"/>
                </a:solidFill>
              </a:rPr>
              <a:t>№12 - </a:t>
            </a:r>
            <a:r>
              <a:rPr lang="ru-RU" sz="1000" i="1" dirty="0">
                <a:solidFill>
                  <a:schemeClr val="tx1"/>
                </a:solidFill>
              </a:rPr>
              <a:t>пр. </a:t>
            </a:r>
            <a:r>
              <a:rPr lang="ru-RU" sz="1000" i="1" dirty="0" err="1">
                <a:solidFill>
                  <a:schemeClr val="tx1"/>
                </a:solidFill>
              </a:rPr>
              <a:t>Райымбека</a:t>
            </a:r>
            <a:r>
              <a:rPr lang="ru-RU" sz="1000" i="1" dirty="0">
                <a:solidFill>
                  <a:schemeClr val="tx1"/>
                </a:solidFill>
              </a:rPr>
              <a:t>, угол ул. </a:t>
            </a:r>
            <a:r>
              <a:rPr lang="ru-RU" sz="1000" i="1" dirty="0" err="1">
                <a:solidFill>
                  <a:schemeClr val="tx1"/>
                </a:solidFill>
              </a:rPr>
              <a:t>Наурызбай</a:t>
            </a:r>
            <a:r>
              <a:rPr lang="ru-RU" sz="1000" i="1" dirty="0">
                <a:solidFill>
                  <a:schemeClr val="tx1"/>
                </a:solidFill>
              </a:rPr>
              <a:t> батыра</a:t>
            </a:r>
            <a:r>
              <a:rPr lang="kk-KZ" sz="1000" i="1" dirty="0">
                <a:solidFill>
                  <a:schemeClr val="tx1"/>
                </a:solidFill>
              </a:rPr>
              <a:t>;</a:t>
            </a:r>
            <a:endParaRPr lang="ru-RU" sz="1000" dirty="0">
              <a:solidFill>
                <a:schemeClr val="tx1"/>
              </a:solidFill>
            </a:endParaRPr>
          </a:p>
          <a:p>
            <a:r>
              <a:rPr lang="kk-KZ" sz="1000" i="1" dirty="0">
                <a:solidFill>
                  <a:schemeClr val="tx1"/>
                </a:solidFill>
              </a:rPr>
              <a:t>№16 - </a:t>
            </a:r>
            <a:r>
              <a:rPr lang="ru-RU" sz="1000" i="1" dirty="0">
                <a:solidFill>
                  <a:schemeClr val="tx1"/>
                </a:solidFill>
              </a:rPr>
              <a:t>м-н </a:t>
            </a:r>
            <a:r>
              <a:rPr lang="ru-RU" sz="1000" i="1" dirty="0" err="1">
                <a:solidFill>
                  <a:schemeClr val="tx1"/>
                </a:solidFill>
              </a:rPr>
              <a:t>Айнабулак</a:t>
            </a:r>
            <a:r>
              <a:rPr lang="ru-RU" sz="1000" i="1" dirty="0">
                <a:solidFill>
                  <a:schemeClr val="tx1"/>
                </a:solidFill>
              </a:rPr>
              <a:t>-3</a:t>
            </a:r>
            <a:r>
              <a:rPr lang="kk-KZ" sz="1000" i="1" dirty="0">
                <a:solidFill>
                  <a:schemeClr val="tx1"/>
                </a:solidFill>
              </a:rPr>
              <a:t>;</a:t>
            </a:r>
            <a:endParaRPr lang="ru-RU" sz="1000" dirty="0">
              <a:solidFill>
                <a:schemeClr val="tx1"/>
              </a:solidFill>
            </a:endParaRPr>
          </a:p>
          <a:p>
            <a:r>
              <a:rPr lang="kk-KZ" sz="1000" i="1" dirty="0">
                <a:solidFill>
                  <a:schemeClr val="tx1"/>
                </a:solidFill>
              </a:rPr>
              <a:t>№25 -</a:t>
            </a:r>
            <a:r>
              <a:rPr lang="kk-KZ" sz="1000" dirty="0">
                <a:solidFill>
                  <a:schemeClr val="tx1"/>
                </a:solidFill>
              </a:rPr>
              <a:t> </a:t>
            </a:r>
            <a:r>
              <a:rPr lang="ru-RU" sz="1000" i="1" dirty="0">
                <a:solidFill>
                  <a:schemeClr val="tx1"/>
                </a:solidFill>
              </a:rPr>
              <a:t>м-н Аксай-3, ул. </a:t>
            </a:r>
            <a:r>
              <a:rPr lang="ru-RU" sz="1000" i="1" dirty="0" err="1">
                <a:solidFill>
                  <a:schemeClr val="tx1"/>
                </a:solidFill>
              </a:rPr>
              <a:t>Маречека</a:t>
            </a:r>
            <a:r>
              <a:rPr lang="ru-RU" sz="1000" i="1" dirty="0">
                <a:solidFill>
                  <a:schemeClr val="tx1"/>
                </a:solidFill>
              </a:rPr>
              <a:t>, угол ул. </a:t>
            </a:r>
            <a:r>
              <a:rPr lang="ru-RU" sz="1000" i="1" dirty="0" err="1">
                <a:solidFill>
                  <a:schemeClr val="tx1"/>
                </a:solidFill>
              </a:rPr>
              <a:t>Б.Момышулы</a:t>
            </a:r>
            <a:r>
              <a:rPr lang="kk-KZ" sz="1000" i="1" dirty="0">
                <a:solidFill>
                  <a:schemeClr val="tx1"/>
                </a:solidFill>
              </a:rPr>
              <a:t>;</a:t>
            </a:r>
            <a:endParaRPr lang="ru-RU" sz="1000" dirty="0">
              <a:solidFill>
                <a:schemeClr val="tx1"/>
              </a:solidFill>
            </a:endParaRPr>
          </a:p>
          <a:p>
            <a:r>
              <a:rPr lang="kk-KZ" sz="1000" i="1" dirty="0">
                <a:solidFill>
                  <a:schemeClr val="tx1"/>
                </a:solidFill>
              </a:rPr>
              <a:t>№26 - </a:t>
            </a:r>
            <a:r>
              <a:rPr lang="ru-RU" sz="1000" i="1" dirty="0">
                <a:solidFill>
                  <a:schemeClr val="tx1"/>
                </a:solidFill>
              </a:rPr>
              <a:t>м-н </a:t>
            </a:r>
            <a:r>
              <a:rPr lang="ru-RU" sz="1000" i="1" dirty="0" err="1">
                <a:solidFill>
                  <a:schemeClr val="tx1"/>
                </a:solidFill>
              </a:rPr>
              <a:t>Тастак</a:t>
            </a:r>
            <a:r>
              <a:rPr lang="ru-RU" sz="1000" i="1" dirty="0">
                <a:solidFill>
                  <a:schemeClr val="tx1"/>
                </a:solidFill>
              </a:rPr>
              <a:t>-1, ул. Толе </a:t>
            </a:r>
            <a:r>
              <a:rPr lang="ru-RU" sz="1000" i="1" dirty="0" err="1">
                <a:solidFill>
                  <a:schemeClr val="tx1"/>
                </a:solidFill>
              </a:rPr>
              <a:t>би</a:t>
            </a:r>
            <a:r>
              <a:rPr lang="ru-RU" sz="1000" i="1" dirty="0">
                <a:solidFill>
                  <a:schemeClr val="tx1"/>
                </a:solidFill>
              </a:rPr>
              <a:t>, 249, </a:t>
            </a:r>
            <a:r>
              <a:rPr lang="ru-RU" sz="1000" i="1" dirty="0" err="1">
                <a:solidFill>
                  <a:schemeClr val="tx1"/>
                </a:solidFill>
              </a:rPr>
              <a:t>ГУ</a:t>
            </a:r>
            <a:r>
              <a:rPr lang="ru-RU" sz="1000" i="1" dirty="0">
                <a:solidFill>
                  <a:schemeClr val="tx1"/>
                </a:solidFill>
              </a:rPr>
              <a:t> «городская детская поликлиника №8»</a:t>
            </a:r>
            <a:r>
              <a:rPr lang="kk-KZ" sz="1000" i="1" dirty="0">
                <a:solidFill>
                  <a:schemeClr val="tx1"/>
                </a:solidFill>
              </a:rPr>
              <a:t>.</a:t>
            </a:r>
            <a:endParaRPr lang="ru-RU" sz="1000" dirty="0">
              <a:solidFill>
                <a:schemeClr val="tx1"/>
              </a:solidFill>
            </a:endParaRPr>
          </a:p>
        </p:txBody>
      </p:sp>
      <p:sp>
        <p:nvSpPr>
          <p:cNvPr id="15365" name="Прямоугольник 13"/>
          <p:cNvSpPr>
            <a:spLocks noChangeArrowheads="1"/>
          </p:cNvSpPr>
          <p:nvPr/>
        </p:nvSpPr>
        <p:spPr bwMode="auto">
          <a:xfrm>
            <a:off x="4937125" y="58738"/>
            <a:ext cx="483711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6" name="Группа 24"/>
          <p:cNvGrpSpPr>
            <a:grpSpLocks/>
          </p:cNvGrpSpPr>
          <p:nvPr/>
        </p:nvGrpSpPr>
        <p:grpSpPr bwMode="auto">
          <a:xfrm>
            <a:off x="5281613" y="4394200"/>
            <a:ext cx="4291012" cy="1819275"/>
            <a:chOff x="531522" y="3799939"/>
            <a:chExt cx="4291013" cy="1920672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2" y="4883920"/>
            <a:ext cx="4035778" cy="836767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/>
                    </a:extLst>
                  </a:gridCol>
                  <a:gridCol w="2017888">
                    <a:extLst>
                      <a:ext uri="{9D8B030D-6E8A-4147-A177-3AD203B41FA5}"/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</a:tbl>
            </a:graphicData>
          </a:graphic>
        </p:graphicFrame>
        <p:sp>
          <p:nvSpPr>
            <p:cNvPr id="15414" name="Прямоугольник 8"/>
            <p:cNvSpPr>
              <a:spLocks noChangeArrowheads="1"/>
            </p:cNvSpPr>
            <p:nvPr/>
          </p:nvSpPr>
          <p:spPr bwMode="auto">
            <a:xfrm>
              <a:off x="533243" y="4099912"/>
              <a:ext cx="2133534" cy="9971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>
                <a:buFont typeface="Arial" charset="0"/>
                <a:buNone/>
              </a:pPr>
              <a:endParaRPr lang="kk-KZ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kk-KZ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ru-RU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Нур-Султан, ул. Мангилик ел 11/1</a:t>
              </a:r>
            </a:p>
            <a:p>
              <a:pPr algn="ctr">
                <a:buFont typeface="Arial" charset="0"/>
                <a:buNone/>
              </a:pPr>
              <a:endParaRPr lang="ru-RU" altLang="ru-RU" sz="1000" i="1">
                <a:cs typeface="Times New Roman" pitchFamily="18" charset="0"/>
              </a:endParaRPr>
            </a:p>
          </p:txBody>
        </p:sp>
        <p:sp>
          <p:nvSpPr>
            <p:cNvPr id="15415" name="Прямоугольник 20"/>
            <p:cNvSpPr>
              <a:spLocks noChangeArrowheads="1"/>
            </p:cNvSpPr>
            <p:nvPr/>
          </p:nvSpPr>
          <p:spPr bwMode="auto">
            <a:xfrm>
              <a:off x="531655" y="3799939"/>
              <a:ext cx="4290880" cy="8680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r>
                <a:rPr lang="ru-RU" altLang="ru-RU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</p:txBody>
        </p:sp>
      </p:grpSp>
      <p:sp>
        <p:nvSpPr>
          <p:cNvPr id="15367" name="Прямоугольник 11"/>
          <p:cNvSpPr>
            <a:spLocks noChangeArrowheads="1"/>
          </p:cNvSpPr>
          <p:nvPr/>
        </p:nvSpPr>
        <p:spPr bwMode="auto">
          <a:xfrm>
            <a:off x="5018088" y="640080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8" name="Прямоугольник 14"/>
          <p:cNvSpPr>
            <a:spLocks noChangeArrowheads="1"/>
          </p:cNvSpPr>
          <p:nvPr/>
        </p:nvSpPr>
        <p:spPr bwMode="auto">
          <a:xfrm>
            <a:off x="4953000" y="1298575"/>
            <a:ext cx="4808538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9" name="Прямоугольник 1"/>
          <p:cNvSpPr>
            <a:spLocks noChangeArrowheads="1"/>
          </p:cNvSpPr>
          <p:nvPr/>
        </p:nvSpPr>
        <p:spPr bwMode="auto">
          <a:xfrm>
            <a:off x="5181600" y="6159500"/>
            <a:ext cx="4521200" cy="3079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chemeClr val="tx1"/>
                </a:solidFill>
                <a:latin typeface="Calibri" pitchFamily="34" charset="0"/>
              </a:rPr>
              <a:t>  </a:t>
            </a:r>
            <a:r>
              <a:rPr lang="en-US" altLang="ru-RU" b="1" i="1" dirty="0" err="1">
                <a:solidFill>
                  <a:schemeClr val="tx1"/>
                </a:solidFill>
                <a:cs typeface="Times New Roman" pitchFamily="18" charset="0"/>
              </a:rPr>
              <a:t>Составил</a:t>
            </a:r>
            <a:r>
              <a:rPr lang="kk-KZ" altLang="ru-RU" b="1" i="1" dirty="0">
                <a:solidFill>
                  <a:schemeClr val="tx1"/>
                </a:solidFill>
                <a:cs typeface="Times New Roman" pitchFamily="18" charset="0"/>
              </a:rPr>
              <a:t>(а)</a:t>
            </a:r>
            <a:r>
              <a:rPr lang="en-US" altLang="ru-RU" b="1" i="1" dirty="0">
                <a:solidFill>
                  <a:schemeClr val="tx1"/>
                </a:solidFill>
                <a:cs typeface="Times New Roman" pitchFamily="18" charset="0"/>
              </a:rPr>
              <a:t>:</a:t>
            </a:r>
            <a:r>
              <a:rPr lang="ru-RU" altLang="ru-RU" b="1" i="1" dirty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b="1" i="1" dirty="0" err="1">
                <a:solidFill>
                  <a:schemeClr val="tx1"/>
                </a:solidFill>
                <a:cs typeface="Times New Roman" panose="02020603050405020304" pitchFamily="18" charset="0"/>
              </a:rPr>
              <a:t>Қабдуалиева</a:t>
            </a:r>
            <a:r>
              <a:rPr lang="ru-RU" b="1" i="1" dirty="0">
                <a:solidFill>
                  <a:schemeClr val="tx1"/>
                </a:solidFill>
                <a:cs typeface="Times New Roman" panose="02020603050405020304" pitchFamily="18" charset="0"/>
              </a:rPr>
              <a:t> </a:t>
            </a:r>
            <a:r>
              <a:rPr lang="ru-RU" b="1" i="1" dirty="0" err="1">
                <a:solidFill>
                  <a:schemeClr val="tx1"/>
                </a:solidFill>
                <a:cs typeface="Times New Roman" panose="02020603050405020304" pitchFamily="18" charset="0"/>
              </a:rPr>
              <a:t>М.С</a:t>
            </a:r>
            <a:r>
              <a:rPr lang="ru-RU" b="1" i="1" dirty="0">
                <a:solidFill>
                  <a:schemeClr val="tx1"/>
                </a:solidFill>
                <a:cs typeface="Times New Roman" panose="02020603050405020304" pitchFamily="18" charset="0"/>
              </a:rPr>
              <a:t>.</a:t>
            </a:r>
            <a:endParaRPr lang="ru-RU" b="1" i="1" dirty="0">
              <a:solidFill>
                <a:schemeClr val="tx1"/>
              </a:solidFill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99038" y="4984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/>
                  </a:extLst>
                </a:gridCol>
                <a:gridCol w="3669773">
                  <a:extLst>
                    <a:ext uri="{9D8B030D-6E8A-4147-A177-3AD203B41FA5}"/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393" name="Прямоугольник 18"/>
          <p:cNvSpPr>
            <a:spLocks noChangeArrowheads="1"/>
          </p:cNvSpPr>
          <p:nvPr/>
        </p:nvSpPr>
        <p:spPr bwMode="auto">
          <a:xfrm>
            <a:off x="4967288" y="2106613"/>
            <a:ext cx="4786312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16500" y="245268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/>
                  </a:extLst>
                </a:gridCol>
                <a:gridCol w="3818512">
                  <a:extLst>
                    <a:ext uri="{9D8B030D-6E8A-4147-A177-3AD203B41FA5}"/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412" name="TextBox 20"/>
          <p:cNvSpPr txBox="1">
            <a:spLocks noChangeArrowheads="1"/>
          </p:cNvSpPr>
          <p:nvPr/>
        </p:nvSpPr>
        <p:spPr bwMode="auto">
          <a:xfrm>
            <a:off x="4960938" y="4662488"/>
            <a:ext cx="4808537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59126" y="647943"/>
            <a:ext cx="4712911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ru-RU" dirty="0">
                <a:solidFill>
                  <a:schemeClr val="tx1"/>
                </a:solidFill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  <a:br>
              <a:rPr lang="ru-RU" dirty="0">
                <a:solidFill>
                  <a:schemeClr val="tx1"/>
                </a:solidFill>
                <a:cs typeface="Times New Roman" panose="02020603050405020304" pitchFamily="18" charset="0"/>
              </a:rPr>
            </a:br>
            <a:r>
              <a:rPr lang="ru-RU" dirty="0">
                <a:solidFill>
                  <a:schemeClr val="tx1"/>
                </a:solidFill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  <a:br>
              <a:rPr lang="ru-RU" dirty="0">
                <a:solidFill>
                  <a:schemeClr val="tx1"/>
                </a:solidFill>
                <a:cs typeface="Times New Roman" panose="02020603050405020304" pitchFamily="18" charset="0"/>
              </a:rPr>
            </a:br>
            <a:r>
              <a:rPr lang="ru-RU" dirty="0">
                <a:solidFill>
                  <a:schemeClr val="tx1"/>
                </a:solidFill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14434</TotalTime>
  <Words>773</Words>
  <Application>Microsoft Office PowerPoint</Application>
  <PresentationFormat>Лист A4 (210x297 мм)</PresentationFormat>
  <Paragraphs>114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2701</cp:revision>
  <cp:lastPrinted>2021-07-01T09:11:30Z</cp:lastPrinted>
  <dcterms:created xsi:type="dcterms:W3CDTF">2018-03-27T06:03:00Z</dcterms:created>
  <dcterms:modified xsi:type="dcterms:W3CDTF">2022-09-28T08:34:56Z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