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2902E"/>
    <a:srgbClr val="FA8422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2052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300"/>
            </a:lvl1pPr>
          </a:lstStyle>
          <a:p>
            <a:fld id="{068E01EB-4FEB-4960-8B39-0A65F5D19394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1539026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7CD480-11FA-422E-A98B-5FE4FB15D4F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EE14D1-3A4E-4052-839C-759EB477128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283620-53CE-487C-A532-5C4DC93F3CA3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0BB578-942D-411B-9349-13800DF039A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3B6771-3B45-4AB0-BA1B-0B3AF514D59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5AF816-F0E0-4FE3-A06F-B2779C106F6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BDA0E6-1F49-4D7F-9A1A-1DD7C7D9CE6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76181A-5503-44C4-A6DC-2F221EC100F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175CA9-A094-4CCD-A003-D012B640574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2EAA41-A449-4BF2-BACE-E516A4BA92B5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12C20-D39C-4749-BDB4-4F748175E00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3E6AB9D0-0442-49D5-844B-DBDD482F7BE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8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3079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/>
          <p:nvPr/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75250" y="6543675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/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85" name="Прямоугольник 21"/>
          <p:cNvSpPr>
            <a:spLocks noChangeArrowheads="1"/>
          </p:cNvSpPr>
          <p:nvPr/>
        </p:nvSpPr>
        <p:spPr bwMode="auto">
          <a:xfrm>
            <a:off x="4953000" y="3786188"/>
            <a:ext cx="48085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Астана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2022 года </a:t>
            </a:r>
          </a:p>
        </p:txBody>
      </p:sp>
      <p:sp>
        <p:nvSpPr>
          <p:cNvPr id="3086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8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85738"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Астана</a:t>
            </a:r>
          </a:p>
          <a:p>
            <a:pPr indent="185738"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5738"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2022 г. до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сентября 2022 г.</a:t>
            </a:r>
          </a:p>
          <a:p>
            <a:pPr indent="185738" algn="just">
              <a:lnSpc>
                <a:spcPct val="115000"/>
              </a:lnSpc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временами небольшие осадки (дождь, снег). Ветер северный,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м/с. Температура воздуха ночью 0-2, днем 2-4 тепла.</a:t>
            </a:r>
          </a:p>
          <a:p>
            <a:pPr indent="185738" algn="ctr">
              <a:lnSpc>
                <a:spcPct val="115000"/>
              </a:lnSpc>
            </a:pP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indent="185738" algn="ctr" eaLnBrk="1" hangingPunct="1">
              <a:buFont typeface="Arial" pitchFamily="34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09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сентября 2022 г.</a:t>
            </a:r>
          </a:p>
          <a:p>
            <a:pPr indent="185738" algn="just" eaLnBrk="1" hangingPunct="1">
              <a:spcBef>
                <a:spcPct val="20000"/>
              </a:spcBef>
            </a:pPr>
            <a:r>
              <a:rPr lang="ru-RU" sz="1200" dirty="0">
                <a:latin typeface="Times New Roman" pitchFamily="18" charset="0"/>
                <a:ea typeface="宋体" pitchFamily="2" charset="-122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ea typeface="宋体" pitchFamily="2" charset="-122"/>
              </a:rPr>
              <a:t>облачность, без осадков. Туман. Ветер северо-восточный 5-10 </a:t>
            </a:r>
            <a:r>
              <a:rPr lang="ru-RU" sz="1200" dirty="0">
                <a:latin typeface="Times New Roman" pitchFamily="18" charset="0"/>
                <a:ea typeface="宋体" pitchFamily="2" charset="-122"/>
              </a:rPr>
              <a:t>м/с. Температура воздуха </a:t>
            </a:r>
            <a:r>
              <a:rPr lang="ru-RU" sz="1200" smtClean="0">
                <a:latin typeface="Times New Roman" pitchFamily="18" charset="0"/>
                <a:ea typeface="宋体" pitchFamily="2" charset="-122"/>
              </a:rPr>
              <a:t>2-4 мороза.</a:t>
            </a:r>
            <a:endParaRPr lang="ru-RU" sz="1200" dirty="0">
              <a:latin typeface="Times New Roman" pitchFamily="18" charset="0"/>
              <a:ea typeface="宋体" pitchFamily="2" charset="-122"/>
            </a:endParaRPr>
          </a:p>
        </p:txBody>
      </p:sp>
      <p:graphicFrame>
        <p:nvGraphicFramePr>
          <p:cNvPr id="21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885863"/>
              </p:ext>
            </p:extLst>
          </p:nvPr>
        </p:nvGraphicFramePr>
        <p:xfrm>
          <a:off x="5024438" y="4214813"/>
          <a:ext cx="4667251" cy="22526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/>
                <a:gridCol w="1432849"/>
                <a:gridCol w="1438469"/>
              </a:tblGrid>
              <a:tr h="42130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064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1376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2,8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1107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867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1434" marR="91434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latin typeface="Times New Roman" pitchFamily="18" charset="0"/>
                          <a:cs typeface="Times New Roman" pitchFamily="18" charset="0"/>
                        </a:rPr>
                        <a:t>0,004</a:t>
                      </a:r>
                      <a:endParaRPr lang="ru-RU"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4" marR="91434" marT="45750" marB="457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024438" y="2643188"/>
            <a:ext cx="4714875" cy="830262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24438" y="3500438"/>
            <a:ext cx="4679950" cy="27622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0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4101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>
              <a:buFont typeface="Arial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проводится на 10 постах 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наблюдения: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1 – ул. Жамбула,11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№ 3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4 – ул. Лепсы, 38</a:t>
            </a:r>
          </a:p>
          <a:p>
            <a:pPr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None/>
            </a:pP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 ул. Туркестан, 2/1 </a:t>
            </a:r>
            <a:r>
              <a:rPr lang="ru-RU" altLang="ru-RU" sz="1200">
                <a:latin typeface="Times New Roman" pitchFamily="18" charset="0"/>
                <a:cs typeface="Times New Roman" pitchFamily="18" charset="0"/>
              </a:rPr>
              <a:t>(РФМШ)</a:t>
            </a:r>
          </a:p>
          <a:p>
            <a:pPr>
              <a:buFont typeface="Arial" pitchFamily="34" charset="0"/>
              <a:buNone/>
            </a:pP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itchFamily="34" charset="0"/>
              <a:buNone/>
            </a:pP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itchFamily="34" charset="0"/>
              <a:buNone/>
            </a:pPr>
            <a:r>
              <a:rPr lang="en-US" altLang="ru-RU" sz="1200">
                <a:latin typeface="Times New Roman" pitchFamily="18" charset="0"/>
                <a:cs typeface="Times New Roman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2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4103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4152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>
                <a:buFont typeface="Arial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eaLnBrk="1" hangingPunct="1">
                <a:buFont typeface="Arial" pitchFamily="34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Астана, ул. Мангилик ел 11/1</a:t>
              </a:r>
            </a:p>
          </p:txBody>
        </p:sp>
        <p:sp>
          <p:nvSpPr>
            <p:cNvPr id="4153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4104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05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Қабдуалиева М.С.</a:t>
            </a:r>
            <a:endParaRPr lang="ru-RU" sz="10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6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130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49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fontAlgn="b" hangingPunct="1">
              <a:buFont typeface="Arial" pitchFamily="34" charset="0"/>
              <a:buNone/>
            </a:pPr>
            <a:r>
              <a:rPr lang="ru-RU" altLang="ru-RU" sz="8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50" name="Rectangle 1"/>
          <p:cNvSpPr>
            <a:spLocks noChangeArrowheads="1"/>
          </p:cNvSpPr>
          <p:nvPr/>
        </p:nvSpPr>
        <p:spPr bwMode="auto">
          <a:xfrm>
            <a:off x="195263" y="852488"/>
            <a:ext cx="464343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200">
                <a:latin typeface="Times New Roman" pitchFamily="18" charset="0"/>
                <a:cs typeface="Times New Roman" pitchFamily="18" charset="0"/>
              </a:rPr>
              <a:t>Рекомендации отсутствуют</a:t>
            </a:r>
          </a:p>
          <a:p>
            <a:pPr algn="just"/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19702</TotalTime>
  <Words>625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2689</cp:revision>
  <cp:lastPrinted>2021-07-01T07:38:07Z</cp:lastPrinted>
  <dcterms:created xsi:type="dcterms:W3CDTF">2018-03-27T06:03:00Z</dcterms:created>
  <dcterms:modified xsi:type="dcterms:W3CDTF">2022-09-27T08:52:02Z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