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61" r:id="rId2"/>
    <p:sldId id="265" r:id="rId3"/>
  </p:sldIdLst>
  <p:sldSz cx="9906000" cy="6858000" type="A4"/>
  <p:notesSz cx="6797675" cy="9926638"/>
  <p:defaultTextStyle>
    <a:defPPr>
      <a:defRPr lang="ru-RU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310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CC00"/>
    <a:srgbClr val="FF9900"/>
    <a:srgbClr val="FA8422"/>
    <a:srgbClr val="F290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B18E17-22B0-47C8-BB06-21A34A69309A}" v="1" dt="2022-09-24T06:52:30.24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4660"/>
  </p:normalViewPr>
  <p:slideViewPr>
    <p:cSldViewPr showGuides="1">
      <p:cViewPr varScale="1">
        <p:scale>
          <a:sx n="86" d="100"/>
          <a:sy n="86" d="100"/>
        </p:scale>
        <p:origin x="1656" y="58"/>
      </p:cViewPr>
      <p:guideLst>
        <p:guide orient="horz" pos="2159"/>
        <p:guide pos="31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notesMaster" Target="notesMasters/notes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ldir Kabdualieva" userId="df42278df007c026" providerId="LiveId" clId="{78B18E17-22B0-47C8-BB06-21A34A69309A}"/>
    <pc:docChg chg="custSel modSld">
      <pc:chgData name="Moldir Kabdualieva" userId="df42278df007c026" providerId="LiveId" clId="{78B18E17-22B0-47C8-BB06-21A34A69309A}" dt="2022-09-24T06:52:48.761" v="62" actId="207"/>
      <pc:docMkLst>
        <pc:docMk/>
      </pc:docMkLst>
      <pc:sldChg chg="modSp mod">
        <pc:chgData name="Moldir Kabdualieva" userId="df42278df007c026" providerId="LiveId" clId="{78B18E17-22B0-47C8-BB06-21A34A69309A}" dt="2022-09-24T06:51:03.011" v="36" actId="20577"/>
        <pc:sldMkLst>
          <pc:docMk/>
          <pc:sldMk cId="0" sldId="261"/>
        </pc:sldMkLst>
        <pc:spChg chg="mod">
          <ac:chgData name="Moldir Kabdualieva" userId="df42278df007c026" providerId="LiveId" clId="{78B18E17-22B0-47C8-BB06-21A34A69309A}" dt="2022-09-24T06:50:18.353" v="3" actId="20577"/>
          <ac:spMkLst>
            <pc:docMk/>
            <pc:sldMk cId="0" sldId="261"/>
            <ac:spMk id="14" creationId="{00000000-0000-0000-0000-000000000000}"/>
          </ac:spMkLst>
        </pc:spChg>
        <pc:graphicFrameChg chg="modGraphic">
          <ac:chgData name="Moldir Kabdualieva" userId="df42278df007c026" providerId="LiveId" clId="{78B18E17-22B0-47C8-BB06-21A34A69309A}" dt="2022-09-24T06:51:03.011" v="36" actId="20577"/>
          <ac:graphicFrameMkLst>
            <pc:docMk/>
            <pc:sldMk cId="0" sldId="261"/>
            <ac:graphicFrameMk id="15" creationId="{94CC0974-E1E4-47F3-9A8B-49A879A3B96B}"/>
          </ac:graphicFrameMkLst>
        </pc:graphicFrameChg>
      </pc:sldChg>
      <pc:sldChg chg="addSp delSp modSp mod">
        <pc:chgData name="Moldir Kabdualieva" userId="df42278df007c026" providerId="LiveId" clId="{78B18E17-22B0-47C8-BB06-21A34A69309A}" dt="2022-09-24T06:52:48.761" v="62" actId="207"/>
        <pc:sldMkLst>
          <pc:docMk/>
          <pc:sldMk cId="334028445" sldId="265"/>
        </pc:sldMkLst>
        <pc:spChg chg="add mod">
          <ac:chgData name="Moldir Kabdualieva" userId="df42278df007c026" providerId="LiveId" clId="{78B18E17-22B0-47C8-BB06-21A34A69309A}" dt="2022-09-24T06:52:48.761" v="62" actId="207"/>
          <ac:spMkLst>
            <pc:docMk/>
            <pc:sldMk cId="334028445" sldId="265"/>
            <ac:spMk id="3" creationId="{D1683566-AAD2-E872-62A7-AD6BFEF6751C}"/>
          </ac:spMkLst>
        </pc:spChg>
        <pc:spChg chg="mod">
          <ac:chgData name="Moldir Kabdualieva" userId="df42278df007c026" providerId="LiveId" clId="{78B18E17-22B0-47C8-BB06-21A34A69309A}" dt="2022-09-24T06:51:45.865" v="55" actId="20577"/>
          <ac:spMkLst>
            <pc:docMk/>
            <pc:sldMk cId="334028445" sldId="265"/>
            <ac:spMk id="19" creationId="{00000000-0000-0000-0000-000000000000}"/>
          </ac:spMkLst>
        </pc:spChg>
        <pc:spChg chg="del">
          <ac:chgData name="Moldir Kabdualieva" userId="df42278df007c026" providerId="LiveId" clId="{78B18E17-22B0-47C8-BB06-21A34A69309A}" dt="2022-09-24T06:51:49.394" v="56" actId="478"/>
          <ac:spMkLst>
            <pc:docMk/>
            <pc:sldMk cId="334028445" sldId="265"/>
            <ac:spMk id="26" creationId="{A749C2F8-23C3-4A95-A976-9FB1B6BA731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862" y="1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t" anchorCtr="0" compatLnSpc="1"/>
          <a:lstStyle>
            <a:lvl1pPr algn="r"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6148" name="Образ слайда 3"/>
          <p:cNvSpPr>
            <a:spLocks noGrp="1" noRot="1" noChangeAspect="1"/>
          </p:cNvSpPr>
          <p:nvPr>
            <p:ph type="sldImg"/>
          </p:nvPr>
        </p:nvSpPr>
        <p:spPr>
          <a:xfrm>
            <a:off x="981075" y="1239838"/>
            <a:ext cx="4835525" cy="3349625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53" name="Заметки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0384" y="4776857"/>
            <a:ext cx="5436908" cy="39089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3763" tIns="46882" rIns="93763" bIns="46882" numCol="1" anchor="t" anchorCtr="0" compatLnSpc="1"/>
          <a:lstStyle/>
          <a:p>
            <a:pPr marL="0" marR="0" lvl="0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Образец текста</a:t>
            </a:r>
          </a:p>
          <a:p>
            <a:pPr marL="468814" marR="0" lvl="1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Второй уровень</a:t>
            </a:r>
          </a:p>
          <a:p>
            <a:pPr marL="937630" marR="0" lvl="2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Третий уровень</a:t>
            </a:r>
          </a:p>
          <a:p>
            <a:pPr marL="1406444" marR="0" lvl="3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Четвертый уровень</a:t>
            </a:r>
          </a:p>
          <a:p>
            <a:pPr marL="1875259" marR="0" lvl="4" indent="0" algn="l" defTabSz="93763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ru-RU" altLang="en-US" sz="13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>
            <a:lvl1pPr>
              <a:defRPr sz="1300" smtClean="0"/>
            </a:lvl1pPr>
          </a:lstStyle>
          <a:p>
            <a:pPr defTabSz="937630">
              <a:defRPr/>
            </a:pPr>
            <a:endParaRPr lang="ru-RU" altLang="en-US" dirty="0">
              <a:cs typeface="Arial" panose="020B0604020202020204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862" y="9428273"/>
            <a:ext cx="2946275" cy="498366"/>
          </a:xfrm>
          <a:prstGeom prst="rect">
            <a:avLst/>
          </a:prstGeom>
        </p:spPr>
        <p:txBody>
          <a:bodyPr vert="horz" wrap="square" lIns="93763" tIns="46882" rIns="93763" bIns="46882" numCol="1" anchor="b" anchorCtr="0" compatLnSpc="1"/>
          <a:lstStyle/>
          <a:p>
            <a:pPr lvl="0" algn="r" eaLnBrk="1" hangingPunct="1"/>
            <a:fld id="{9A0DB2DC-4C9A-4742-B13C-FB6460FD3503}" type="slidenum">
              <a:rPr lang="ru-RU" altLang="en-US" sz="1300" dirty="0"/>
              <a:pPr lvl="0" algn="r" eaLnBrk="1" hangingPunct="1"/>
              <a:t>‹#›</a:t>
            </a:fld>
            <a:endParaRPr lang="ru-RU" altLang="en-US" sz="1300" dirty="0"/>
          </a:p>
        </p:txBody>
      </p:sp>
    </p:spTree>
    <p:extLst>
      <p:ext uri="{BB962C8B-B14F-4D97-AF65-F5344CB8AC3E}">
        <p14:creationId xmlns:p14="http://schemas.microsoft.com/office/powerpoint/2010/main" val="224686260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1"/>
              <a:t>Образец подзаголовка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</p:spPr>
        <p:txBody>
          <a:bodyPr vert="eaVert"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</p:spPr>
        <p:txBody>
          <a:bodyPr vert="eaVert"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Замещающая 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7" name="Замещающая 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Замещающий 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Замещающий 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1"/>
              <a:t>Образец заголовка</a:t>
            </a:r>
          </a:p>
        </p:txBody>
      </p:sp>
      <p:sp>
        <p:nvSpPr>
          <p:cNvPr id="3" name="Замещающая 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Замещающий 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мещающая 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Замещающий 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Замещающий 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noProof="1"/>
              <a:t>Образец текста</a:t>
            </a:r>
          </a:p>
          <a:p>
            <a:pPr lvl="1"/>
            <a:r>
              <a:rPr lang="ru-RU" noProof="1"/>
              <a:t>Второй уровень</a:t>
            </a:r>
          </a:p>
          <a:p>
            <a:pPr lvl="2"/>
            <a:r>
              <a:rPr lang="ru-RU" noProof="1"/>
              <a:t>Третий уровень</a:t>
            </a:r>
          </a:p>
          <a:p>
            <a:pPr lvl="3"/>
            <a:r>
              <a:rPr lang="ru-RU" noProof="1"/>
              <a:t>Четвертый уровень</a:t>
            </a:r>
          </a:p>
          <a:p>
            <a:pPr lvl="4"/>
            <a:r>
              <a:rPr lang="ru-RU" noProof="1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noProof="1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noProof="1"/>
              <a:t>Образец текста</a:t>
            </a:r>
          </a:p>
        </p:txBody>
      </p:sp>
      <p:sp>
        <p:nvSpPr>
          <p:cNvPr id="5" name="Замещающая 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Замещающий 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Замещающий 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ru-RU" altLang="ru-RU" dirty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ru-RU" altLang="ru-RU" dirty="0"/>
              <a:t>Образец текста</a:t>
            </a:r>
          </a:p>
          <a:p>
            <a:pPr lvl="1"/>
            <a:r>
              <a:rPr lang="ru-RU" altLang="ru-RU" dirty="0"/>
              <a:t>Второй уровень</a:t>
            </a:r>
          </a:p>
          <a:p>
            <a:pPr lvl="2"/>
            <a:r>
              <a:rPr lang="ru-RU" altLang="ru-RU" dirty="0"/>
              <a:t>Третий уровень</a:t>
            </a:r>
          </a:p>
          <a:p>
            <a:pPr lvl="3"/>
            <a:r>
              <a:rPr lang="ru-RU" altLang="ru-RU" dirty="0"/>
              <a:t>Четвертый уровень</a:t>
            </a:r>
          </a:p>
          <a:p>
            <a:pPr lvl="4"/>
            <a:r>
              <a:rPr lang="ru-RU" altLang="ru-RU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ctr">
              <a:defRPr sz="1200" smtClean="0">
                <a:solidFill>
                  <a:srgbClr val="898989"/>
                </a:solidFill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200" b="0" i="0" u="none" strike="noStrike" kern="1200" cap="none" spc="0" normalizeH="0" baseline="0" noProof="0">
              <a:ln>
                <a:noFill/>
              </a:ln>
              <a:solidFill>
                <a:srgbClr val="898989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lvl="0" eaLnBrk="1" hangingPunct="1"/>
            <a:fld id="{9A0DB2DC-4C9A-4742-B13C-FB6460FD3503}" type="slidenum">
              <a:rPr lang="ru-RU" altLang="ru-RU" dirty="0">
                <a:latin typeface="Calibri" panose="020F0502020204030204" pitchFamily="34" charset="0"/>
              </a:rPr>
              <a:pPr lvl="0" eaLnBrk="1" hangingPunct="1"/>
              <a:t>‹#›</a:t>
            </a:fld>
            <a:endParaRPr lang="ru-RU" altLang="ru-RU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14467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056" name="Таблица 2055"/>
          <p:cNvGraphicFramePr/>
          <p:nvPr>
            <p:extLst>
              <p:ext uri="{D42A27DB-BD31-4B8C-83A1-F6EECF244321}">
                <p14:modId xmlns:p14="http://schemas.microsoft.com/office/powerpoint/2010/main" val="3372259155"/>
              </p:ext>
            </p:extLst>
          </p:nvPr>
        </p:nvGraphicFramePr>
        <p:xfrm>
          <a:off x="344488" y="6392863"/>
          <a:ext cx="4465638" cy="347663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476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2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2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7" name="TextBox 7"/>
          <p:cNvSpPr txBox="1"/>
          <p:nvPr/>
        </p:nvSpPr>
        <p:spPr>
          <a:xfrm>
            <a:off x="128588" y="215900"/>
            <a:ext cx="4824413" cy="707886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ru-RU" altLang="ru-RU" sz="1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экологии, геологии и природных ресурсов Республики Казахстан</a:t>
            </a:r>
          </a:p>
          <a:p>
            <a:pPr algn="ctr"/>
            <a:r>
              <a:rPr lang="ru-RU" altLang="ru-RU" sz="12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РГП «КАЗГИДРОМЕТ»</a:t>
            </a:r>
            <a:endParaRPr lang="ru-RU" altLang="ru-RU" sz="1200" b="1" dirty="0">
              <a:solidFill>
                <a:srgbClr val="0070C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8" name="Рисунок 1"/>
          <p:cNvPicPr>
            <a:picLocks noChangeAspect="1"/>
          </p:cNvPicPr>
          <p:nvPr/>
        </p:nvPicPr>
        <p:blipFill>
          <a:blip r:embed="rId2" cstate="print"/>
          <a:srcRect t="17818" b="17471"/>
          <a:stretch>
            <a:fillRect/>
          </a:stretch>
        </p:blipFill>
        <p:spPr>
          <a:xfrm>
            <a:off x="1352600" y="1023798"/>
            <a:ext cx="2028825" cy="1312863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19" name="Таблица 18"/>
          <p:cNvGraphicFramePr/>
          <p:nvPr>
            <p:extLst>
              <p:ext uri="{D42A27DB-BD31-4B8C-83A1-F6EECF244321}">
                <p14:modId xmlns:p14="http://schemas.microsoft.com/office/powerpoint/2010/main" val="2623595924"/>
              </p:ext>
            </p:extLst>
          </p:nvPr>
        </p:nvGraphicFramePr>
        <p:xfrm>
          <a:off x="307975" y="2545825"/>
          <a:ext cx="4465638" cy="2179320"/>
        </p:xfrm>
        <a:graphic>
          <a:graphicData uri="http://schemas.openxmlformats.org/drawingml/2006/table">
            <a:tbl>
              <a:tblPr/>
              <a:tblGrid>
                <a:gridCol w="446563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136249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ЕЖЕДНЕВНЫЙ БЮЛЛЕТЕНЬ  </a:t>
                      </a:r>
                    </a:p>
                    <a:p>
                      <a:pPr lvl="0" algn="ctr" eaLnBrk="1" hangingPunct="1">
                        <a:buNone/>
                      </a:pPr>
                      <a:endParaRPr lang="en-US" altLang="x-none" sz="16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СОСТОЯНИЯ ВОЗДУШНОГО БАССЕЙНА </a:t>
                      </a:r>
                      <a:r>
                        <a:rPr lang="ru-RU" altLang="x-none" sz="16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№267</a:t>
                      </a:r>
                    </a:p>
                    <a:p>
                      <a:pPr lvl="0" algn="ctr" eaLnBrk="1" hangingPunct="1">
                        <a:buNone/>
                      </a:pPr>
                      <a:endParaRPr lang="zh-CN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r>
                        <a:rPr lang="en-US" altLang="x-none" sz="1400" b="1" i="1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г. </a:t>
                      </a:r>
                      <a:r>
                        <a:rPr lang="ru-RU" altLang="x-none" sz="1400" b="1" i="1" dirty="0" err="1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Риддер</a:t>
                      </a: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4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algn="ctr" eaLnBrk="1" hangingPunct="1">
                        <a:buNone/>
                      </a:pPr>
                      <a:endParaRPr lang="en-US" altLang="x-none" sz="1100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сентября</a:t>
                      </a:r>
                      <a:r>
                        <a:rPr lang="ru-RU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kk-KZ" altLang="zh-CN" sz="1200" b="1" i="1" baseline="0" dirty="0">
                          <a:solidFill>
                            <a:srgbClr val="00206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2022 года</a:t>
                      </a:r>
                      <a:endParaRPr lang="zh-CN" altLang="x-none" sz="1200" b="1" i="1" dirty="0">
                        <a:solidFill>
                          <a:srgbClr val="00206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29" marR="114329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4" name="Таблица 23"/>
          <p:cNvGraphicFramePr/>
          <p:nvPr>
            <p:extLst>
              <p:ext uri="{D42A27DB-BD31-4B8C-83A1-F6EECF244321}">
                <p14:modId xmlns:p14="http://schemas.microsoft.com/office/powerpoint/2010/main" val="81879166"/>
              </p:ext>
            </p:extLst>
          </p:nvPr>
        </p:nvGraphicFramePr>
        <p:xfrm>
          <a:off x="5139910" y="6527166"/>
          <a:ext cx="4730750" cy="213360"/>
        </p:xfrm>
        <a:graphic>
          <a:graphicData uri="http://schemas.openxmlformats.org/drawingml/2006/table">
            <a:tbl>
              <a:tblPr/>
              <a:tblGrid>
                <a:gridCol w="47307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r>
                        <a:rPr sz="700" i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 согласно «Санитарно-эпидемиологическим правилам и нормам к атмосферному воздуху» от 28.02.2015г №168</a:t>
                      </a:r>
                      <a:endParaRPr lang="ru-RU" altLang="en-US" sz="700" i="1" dirty="0">
                        <a:solidFill>
                          <a:srgbClr val="000000"/>
                        </a:solidFill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6054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just" eaLnBrk="1" hangingPunct="1">
                        <a:buNone/>
                      </a:pPr>
                      <a:endParaRPr lang="ru-RU" altLang="en-US" sz="700" i="1" dirty="0">
                        <a:solidFill>
                          <a:srgbClr val="000000"/>
                        </a:solidFill>
                        <a:latin typeface="Calibri" panose="020F0502020204030204" pitchFamily="34" charset="0"/>
                      </a:endParaRPr>
                    </a:p>
                  </a:txBody>
                  <a:tcPr marL="0" marR="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4" name="Прямоугольник 21"/>
          <p:cNvSpPr/>
          <p:nvPr/>
        </p:nvSpPr>
        <p:spPr>
          <a:xfrm>
            <a:off x="4903852" y="3914328"/>
            <a:ext cx="4798550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 атмосферного воздуха 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24 сентября 2022 года </a:t>
            </a:r>
          </a:p>
        </p:txBody>
      </p:sp>
      <p:graphicFrame>
        <p:nvGraphicFramePr>
          <p:cNvPr id="15" name="Таблица 2">
            <a:extLst>
              <a:ext uri="{FF2B5EF4-FFF2-40B4-BE49-F238E27FC236}">
                <a16:creationId xmlns:a16="http://schemas.microsoft.com/office/drawing/2014/main" id="{94CC0974-E1E4-47F3-9A8B-49A879A3B9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9076902"/>
              </p:ext>
            </p:extLst>
          </p:nvPr>
        </p:nvGraphicFramePr>
        <p:xfrm>
          <a:off x="5025122" y="4416195"/>
          <a:ext cx="4691064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5096">
                  <a:extLst>
                    <a:ext uri="{9D8B030D-6E8A-4147-A177-3AD203B41FA5}">
                      <a16:colId xmlns:a16="http://schemas.microsoft.com/office/drawing/2014/main" val="3583770891"/>
                    </a:ext>
                  </a:extLst>
                </a:gridCol>
                <a:gridCol w="1440160">
                  <a:extLst>
                    <a:ext uri="{9D8B030D-6E8A-4147-A177-3AD203B41FA5}">
                      <a16:colId xmlns:a16="http://schemas.microsoft.com/office/drawing/2014/main" val="1276116030"/>
                    </a:ext>
                  </a:extLst>
                </a:gridCol>
                <a:gridCol w="1445808">
                  <a:extLst>
                    <a:ext uri="{9D8B030D-6E8A-4147-A177-3AD203B41FA5}">
                      <a16:colId xmlns:a16="http://schemas.microsoft.com/office/drawing/2014/main" val="2096923049"/>
                    </a:ext>
                  </a:extLst>
                </a:gridCol>
              </a:tblGrid>
              <a:tr h="340728"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Загрязняющее вещество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Фактическая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концентрация, мкг/м3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Кратность превышения</a:t>
                      </a:r>
                      <a:r>
                        <a:rPr lang="ru-RU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ПДК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133486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Взвешенные частицы РМ-10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8232626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серы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50010825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</a:t>
                      </a:r>
                      <a:r>
                        <a:rPr lang="kk-KZ" sz="10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углерода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90536008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k-KZ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0,02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239550"/>
                  </a:ext>
                </a:extLst>
              </a:tr>
              <a:tr h="209679">
                <a:tc>
                  <a:txBody>
                    <a:bodyPr/>
                    <a:lstStyle/>
                    <a:p>
                      <a:r>
                        <a:rPr lang="ru-RU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Оксид азота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0,008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78899"/>
                  </a:ext>
                </a:extLst>
              </a:tr>
              <a:tr h="210970">
                <a:tc>
                  <a:txBody>
                    <a:bodyPr/>
                    <a:lstStyle/>
                    <a:p>
                      <a:r>
                        <a:rPr lang="kk-KZ" sz="10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Сероводород</a:t>
                      </a:r>
                      <a:endParaRPr lang="ru-RU" sz="10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</a:t>
                      </a:r>
                    </a:p>
                  </a:txBody>
                  <a:tcPr marL="7620" marR="7620" marT="762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13162"/>
                  </a:ext>
                </a:extLst>
              </a:tr>
            </a:tbl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4988850" y="225870"/>
            <a:ext cx="478856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177800" algn="ctr"/>
            <a:r>
              <a:rPr lang="ru-RU" alt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погоды по г. </a:t>
            </a:r>
            <a:r>
              <a:rPr lang="ru-RU" alt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endParaRPr lang="ru-RU" altLang="ru-RU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177800" algn="ctr"/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25 сентября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24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kk-KZ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2022 г.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21 ч. 25 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2022 г.</a:t>
            </a:r>
            <a:endParaRPr lang="en-US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  <a:p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Без осадков. Ветер</a:t>
            </a:r>
            <a:r>
              <a:rPr lang="kk-KZ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северо-западный 2-7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м/с. Температура воздуха ночью 5-7°, днем 25-27</a:t>
            </a:r>
            <a:r>
              <a:rPr lang="kk-KZ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тепла.</a:t>
            </a:r>
          </a:p>
          <a:p>
            <a:pPr lvl="0" indent="177800" algn="ctr"/>
            <a:endParaRPr lang="kk-KZ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endParaRPr lang="ru-RU" sz="12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26 сентября</a:t>
            </a:r>
          </a:p>
          <a:p>
            <a:pPr indent="177800" algn="ctr"/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21 ч. 25</a:t>
            </a:r>
            <a:r>
              <a:rPr lang="ru-RU" alt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сентября </a:t>
            </a:r>
            <a:r>
              <a:rPr lang="ru-RU" sz="1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 09 ч. 26 сентября 2022 г</a:t>
            </a:r>
          </a:p>
          <a:p>
            <a:pPr lvl="0" indent="177800" algn="just">
              <a:defRPr/>
            </a:pP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Без осадков. Ветер</a:t>
            </a:r>
            <a:r>
              <a:rPr lang="kk-KZ" sz="12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юго-восточный 3-8</a:t>
            </a:r>
            <a:r>
              <a:rPr lang="ru-RU" sz="120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м/с. Температура воздуха  ночью 5-7° тепла.</a:t>
            </a:r>
          </a:p>
          <a:p>
            <a:pPr lvl="0" indent="177800" algn="just">
              <a:defRPr/>
            </a:pPr>
            <a:endParaRPr lang="ru-RU" sz="12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+mn-ea"/>
            </a:endParaRPr>
          </a:p>
        </p:txBody>
      </p:sp>
      <p:sp>
        <p:nvSpPr>
          <p:cNvPr id="21" name="TextBox 13"/>
          <p:cNvSpPr txBox="1"/>
          <p:nvPr/>
        </p:nvSpPr>
        <p:spPr>
          <a:xfrm>
            <a:off x="5004878" y="2485333"/>
            <a:ext cx="4681537" cy="646331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indent="182563" algn="just"/>
            <a:r>
              <a:rPr lang="kk-KZ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25 сентября </a:t>
            </a:r>
            <a:r>
              <a:rPr lang="ru-RU" altLang="en-US" sz="1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2022 года </a:t>
            </a:r>
            <a:r>
              <a:rPr lang="ru-RU" altLang="en-US" sz="1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метеорологические условия будут способствовать накоплению загрязняющих веществ в атмосфере города. По городу ожидается высокий уровень  загрязнения воздуха.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22233" y="3462044"/>
            <a:ext cx="4680169" cy="276999"/>
          </a:xfrm>
          <a:prstGeom prst="rect">
            <a:avLst/>
          </a:prstGeom>
          <a:solidFill>
            <a:schemeClr val="accent6"/>
          </a:solidFill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/>
            <a:r>
              <a:rPr lang="ru-RU" sz="1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Предупреждение НМУ 2 степени</a:t>
            </a: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8588" y="115888"/>
            <a:ext cx="9648825" cy="662622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ru-RU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cxnSp>
        <p:nvCxnSpPr>
          <p:cNvPr id="13" name="Прямая соединительная линия 12"/>
          <p:cNvCxnSpPr>
            <a:cxnSpLocks noChangeAspect="1"/>
          </p:cNvCxnSpPr>
          <p:nvPr/>
        </p:nvCxnSpPr>
        <p:spPr>
          <a:xfrm>
            <a:off x="4937125" y="115888"/>
            <a:ext cx="15875" cy="66246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E1A8E3C0-CFA9-44DB-A7DD-D1427BEBA2CE}"/>
              </a:ext>
            </a:extLst>
          </p:cNvPr>
          <p:cNvSpPr txBox="1"/>
          <p:nvPr/>
        </p:nvSpPr>
        <p:spPr>
          <a:xfrm>
            <a:off x="317284" y="246083"/>
            <a:ext cx="46357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  <a:sym typeface="+mn-ea"/>
              </a:rPr>
              <a:t>РЕКОМЕНДАЦИИ ДЛЯ НАСЕЛЕНИЯ ПРИ НМУ</a:t>
            </a:r>
            <a:endParaRPr lang="ru-RU" sz="1400" b="1" dirty="0"/>
          </a:p>
        </p:txBody>
      </p:sp>
      <p:sp>
        <p:nvSpPr>
          <p:cNvPr id="22" name="Прямоугольник 26"/>
          <p:cNvSpPr/>
          <p:nvPr/>
        </p:nvSpPr>
        <p:spPr>
          <a:xfrm>
            <a:off x="254361" y="4587619"/>
            <a:ext cx="4661089" cy="13849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городе </a:t>
            </a:r>
            <a:r>
              <a:rPr lang="ru-RU" altLang="ru-RU" sz="1200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Риддер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уровнем загрязнения атмосферного воздуха</a:t>
            </a:r>
            <a:r>
              <a:rPr lang="ru-RU" altLang="ru-RU" sz="1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проводится на 3 постах </a:t>
            </a:r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наблюдения: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1 – улица Островского, 13 «Б»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6 – улица Клинка, 7</a:t>
            </a:r>
          </a:p>
          <a:p>
            <a:r>
              <a:rPr lang="ru-RU" alt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 № 3 – улица Семипалатинская, 9</a:t>
            </a:r>
          </a:p>
          <a:p>
            <a:pPr eaLnBrk="0" hangingPunct="0"/>
            <a:r>
              <a:rPr lang="ru-RU" altLang="ru-RU" sz="1200" dirty="0"/>
              <a:t> </a:t>
            </a:r>
          </a:p>
          <a:p>
            <a:pPr eaLnBrk="0" hangingPunct="0"/>
            <a:endParaRPr lang="ru-RU" alt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23" name="Прямоугольник 13"/>
          <p:cNvSpPr/>
          <p:nvPr/>
        </p:nvSpPr>
        <p:spPr>
          <a:xfrm>
            <a:off x="4944567" y="91897"/>
            <a:ext cx="4953000" cy="4619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Параметр «Р» является обобщённым показателем загрязнения воздуха по городу в целом .</a:t>
            </a:r>
            <a:endParaRPr lang="ru-RU" altLang="ru-RU" sz="1200" dirty="0"/>
          </a:p>
        </p:txBody>
      </p:sp>
      <p:grpSp>
        <p:nvGrpSpPr>
          <p:cNvPr id="25" name="Группа 24"/>
          <p:cNvGrpSpPr/>
          <p:nvPr/>
        </p:nvGrpSpPr>
        <p:grpSpPr>
          <a:xfrm>
            <a:off x="5215876" y="4481831"/>
            <a:ext cx="4294837" cy="965989"/>
            <a:chOff x="523875" y="3979586"/>
            <a:chExt cx="4294837" cy="1059489"/>
          </a:xfrm>
        </p:grpSpPr>
        <p:sp>
          <p:nvSpPr>
            <p:cNvPr id="27" name="Прямоугольник 8"/>
            <p:cNvSpPr/>
            <p:nvPr/>
          </p:nvSpPr>
          <p:spPr>
            <a:xfrm>
              <a:off x="523875" y="4161401"/>
              <a:ext cx="2153154" cy="877674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ctr">
              <a:spAutoFit/>
            </a:bodyPr>
            <a:lstStyle/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kk-KZ" altLang="ru-RU" sz="12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endParaRPr lang="ru-RU" alt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algn="ctr"/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Нур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-Султан, ул. </a:t>
              </a:r>
              <a:r>
                <a:rPr lang="ru-RU" altLang="ru-RU" sz="1000" i="1" dirty="0" err="1">
                  <a:latin typeface="Times New Roman" panose="02020603050405020304" pitchFamily="18" charset="0"/>
                  <a:cs typeface="Times New Roman" panose="02020603050405020304" pitchFamily="18" charset="0"/>
                </a:rPr>
                <a:t>Мангилик</a:t>
              </a:r>
              <a:r>
                <a:rPr lang="ru-RU" altLang="ru-RU" sz="1000" i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ел 11/1</a:t>
              </a:r>
            </a:p>
          </p:txBody>
        </p:sp>
        <p:sp>
          <p:nvSpPr>
            <p:cNvPr id="28" name="Прямоугольник 20"/>
            <p:cNvSpPr/>
            <p:nvPr/>
          </p:nvSpPr>
          <p:spPr>
            <a:xfrm>
              <a:off x="527699" y="3979586"/>
              <a:ext cx="4291013" cy="83026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/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r>
                <a:rPr lang="ru-RU" altLang="ru-RU" sz="1200" b="1" i="1" dirty="0">
                  <a:solidFill>
                    <a:srgbClr val="00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Контакты:</a:t>
              </a:r>
              <a:endPara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  <p:sp>
        <p:nvSpPr>
          <p:cNvPr id="29" name="Прямоугольник 11"/>
          <p:cNvSpPr/>
          <p:nvPr/>
        </p:nvSpPr>
        <p:spPr>
          <a:xfrm>
            <a:off x="5017538" y="6400703"/>
            <a:ext cx="4781550" cy="254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 eaLnBrk="0" hangingPunct="0"/>
            <a:r>
              <a:rPr lang="ru-RU" altLang="en-US" sz="1000" b="1" i="1" dirty="0">
                <a:solidFill>
                  <a:srgbClr val="17375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использовании информации ссылка на РГП «Казгидромет» обязательна </a:t>
            </a:r>
            <a:endParaRPr lang="ru-RU" altLang="en-US" sz="1000" b="1" i="1" dirty="0">
              <a:solidFill>
                <a:srgbClr val="17375E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944567" y="1318934"/>
            <a:ext cx="4816970" cy="83099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defPPr>
              <a:defRPr lang="ru-RU"/>
            </a:defPPr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2pPr>
            <a:lvl3pPr marL="914400" lvl="2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3pPr>
            <a:lvl4pPr marL="1371600" lvl="3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4pPr>
            <a:lvl5pPr marL="1828800" lvl="4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5pPr>
            <a:lvl6pPr marL="2286000" lvl="5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6pPr>
            <a:lvl7pPr marL="2743200" lvl="6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7pPr>
            <a:lvl8pPr marL="3200400" lvl="7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8pPr>
            <a:lvl9pPr marL="3657600" lvl="8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b="0" i="0" u="none" kern="1200" baseline="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+mn-cs"/>
              </a:defRPr>
            </a:lvl9pPr>
          </a:lstStyle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*Расчет обобщённого показателя загрязнения воздуха по городу в целом и определение степени НМУ ведется согласно указаниям приведёнными в «Правилах предоставления информации о неблагоприятных метеорологических условиях, требований к составу и содержанию такой информации, порядка ее опубликования и предоставления заинтересованным лицам». </a:t>
            </a:r>
          </a:p>
          <a:p>
            <a:r>
              <a:rPr lang="ru-RU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</a:t>
            </a:r>
            <a:r>
              <a:rPr lang="kk-KZ" alt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радации параметра «Р» для каждого города РК индивидуальны, расчитываются на основе данных многолетних данных. </a:t>
            </a:r>
            <a:endParaRPr lang="ru-RU" altLang="ru-RU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Прямоугольник 1"/>
          <p:cNvSpPr/>
          <p:nvPr/>
        </p:nvSpPr>
        <p:spPr>
          <a:xfrm>
            <a:off x="5047164" y="6159940"/>
            <a:ext cx="4521389" cy="306705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wrap="square">
            <a:spAutoFit/>
          </a:bodyPr>
          <a:lstStyle/>
          <a:p>
            <a:pPr eaLnBrk="0" hangingPunct="0"/>
            <a:r>
              <a:rPr lang="ru-RU" altLang="ru-RU" sz="1400" b="1" i="1" dirty="0">
                <a:solidFill>
                  <a:srgbClr val="000000"/>
                </a:solidFill>
                <a:latin typeface="Calibri" panose="020F0502020204030204" pitchFamily="34" charset="0"/>
              </a:rPr>
              <a:t>  </a:t>
            </a:r>
            <a:r>
              <a:rPr lang="en-US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Составил</a:t>
            </a:r>
            <a:r>
              <a:rPr lang="kk-KZ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(а)</a:t>
            </a:r>
            <a:r>
              <a:rPr lang="en-US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b="1" i="1" dirty="0" err="1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Кадылбекова</a:t>
            </a:r>
            <a:r>
              <a:rPr lang="ru-RU" altLang="ru-RU" sz="1200" b="1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</a:t>
            </a:r>
            <a:endParaRPr lang="ru-RU" sz="1200" b="1" i="1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20" name="Таблица 19"/>
          <p:cNvGraphicFramePr/>
          <p:nvPr>
            <p:extLst>
              <p:ext uri="{D42A27DB-BD31-4B8C-83A1-F6EECF244321}">
                <p14:modId xmlns:p14="http://schemas.microsoft.com/office/powerpoint/2010/main" val="1604245768"/>
              </p:ext>
            </p:extLst>
          </p:nvPr>
        </p:nvGraphicFramePr>
        <p:xfrm>
          <a:off x="5017538" y="523645"/>
          <a:ext cx="4713891" cy="795819"/>
        </p:xfrm>
        <a:graphic>
          <a:graphicData uri="http://schemas.openxmlformats.org/drawingml/2006/table">
            <a:tbl>
              <a:tblPr/>
              <a:tblGrid>
                <a:gridCol w="943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703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7580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Критерий Р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Определение уровня загрязнения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144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&lt; 0,14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пониженный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77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0,14 ≤ Р &lt; 0,19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повышенный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56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0,19 ≤ Р &lt;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943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 ≥ 0,23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очень высокий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21" name="Прямоугольник 20"/>
          <p:cNvSpPr/>
          <p:nvPr/>
        </p:nvSpPr>
        <p:spPr>
          <a:xfrm>
            <a:off x="4963839" y="2072994"/>
            <a:ext cx="482441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/>
            <a:r>
              <a:rPr lang="ru-RU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предоставления предупреждений о НМУ различной степени</a:t>
            </a: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30" name="Таблица 29"/>
          <p:cNvGraphicFramePr/>
          <p:nvPr>
            <p:extLst>
              <p:ext uri="{D42A27DB-BD31-4B8C-83A1-F6EECF244321}">
                <p14:modId xmlns:p14="http://schemas.microsoft.com/office/powerpoint/2010/main" val="1585977671"/>
              </p:ext>
            </p:extLst>
          </p:nvPr>
        </p:nvGraphicFramePr>
        <p:xfrm>
          <a:off x="5025127" y="2338308"/>
          <a:ext cx="4680158" cy="2225518"/>
        </p:xfrm>
        <a:graphic>
          <a:graphicData uri="http://schemas.openxmlformats.org/drawingml/2006/table">
            <a:tbl>
              <a:tblPr/>
              <a:tblGrid>
                <a:gridCol w="8616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18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0791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algn="ctr" eaLnBrk="1" fontAlgn="ctr" hangingPunct="1">
                        <a:buNone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 НМУ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предоставления предупреждений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9668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1ПДКм.р&lt; СИ &lt; 3ПДКм.р. или СИ ≥ 3ПДКм.р.</a:t>
                      </a: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;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defRPr/>
                      </a:pP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</a:t>
                      </a: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kk-KZ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но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</a:t>
                      </a: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 &lt; 3ПДКм.р.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степень</a:t>
                      </a:r>
                      <a:endParaRPr lang="ru-RU" altLang="en-US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а также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всех или на подавляющей части постах выполняется условие СИ ≥ 3ПДКм.р.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53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kk-KZ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степень</a:t>
                      </a:r>
                      <a:endParaRPr lang="ru-RU" sz="9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k-KZ" altLang="en-US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Значение параметра «Р» соответствует очень высокой степени, </a:t>
                      </a:r>
                      <a:r>
                        <a:rPr lang="ru-RU" sz="9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течение двух суток подряд или более, а также всех или на подавляющей части постах выполняется условие СИ ≥ 5ПДКм.р. 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6350" cap="flat" cmpd="sng">
                      <a:solidFill>
                        <a:srgbClr val="00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4" name="TextBox 23"/>
          <p:cNvSpPr txBox="1"/>
          <p:nvPr/>
        </p:nvSpPr>
        <p:spPr>
          <a:xfrm>
            <a:off x="4960949" y="4590784"/>
            <a:ext cx="480851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">
              <a:defRPr/>
            </a:pPr>
            <a:r>
              <a:rPr lang="ru-RU" sz="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* </a:t>
            </a:r>
            <a:r>
              <a:rPr lang="ru-RU" sz="800" i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Текущая и прогнозируемая синоптическая ситуация и комплекс неблагоприятных метеорологических условий, способствуют дальнейшему накоплению загрязняющих веществ в атмосфере</a:t>
            </a:r>
            <a:endParaRPr lang="en-US" sz="800" i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189785"/>
              </p:ext>
            </p:extLst>
          </p:nvPr>
        </p:nvGraphicFramePr>
        <p:xfrm>
          <a:off x="5215876" y="5425316"/>
          <a:ext cx="4035777" cy="792592"/>
        </p:xfrm>
        <a:graphic>
          <a:graphicData uri="http://schemas.openxmlformats.org/drawingml/2006/table">
            <a:tbl>
              <a:tblPr/>
              <a:tblGrid>
                <a:gridCol w="2017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78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6550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endParaRPr lang="kk-KZ"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sz="8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Пресс-служба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79-83-3</a:t>
                      </a:r>
                      <a:r>
                        <a:rPr lang="ru-RU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" action="ppaction://noaction"/>
                        </a:rPr>
                        <a:t>info@meteo.kz</a:t>
                      </a:r>
                      <a:endParaRPr lang="en-US" altLang="x-none" sz="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4963"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 международного сотрудничества</a:t>
                      </a:r>
                      <a:endParaRPr lang="ru-RU" altLang="en-US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sz="1800"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</a:defRPr>
                      </a:lvl1pPr>
                      <a:lvl2pPr marL="45720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2pPr>
                      <a:lvl3pPr marL="91440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3pPr>
                      <a:lvl4pPr marL="1371600" lvl="3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4pPr>
                      <a:lvl5pPr marL="1828800" lvl="4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buNone/>
                        <a:defRPr b="0" i="0" u="none" kern="1200" baseline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+mn-ea"/>
                          <a:cs typeface="+mn-cs"/>
                        </a:defRPr>
                      </a:lvl5pPr>
                    </a:lstStyle>
                    <a:p>
                      <a:pPr lvl="0" eaLnBrk="1" hangingPunct="1">
                        <a:buNone/>
                      </a:pP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Тел.: +7 (7172)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r>
                        <a:rPr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79-83-</a:t>
                      </a:r>
                      <a:r>
                        <a:rPr lang="en-US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sz="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lvl="0" eaLnBrk="1" hangingPunct="1">
                        <a:buNone/>
                      </a:pPr>
                      <a:r>
                        <a:rPr lang="en-US" altLang="x-none" sz="8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E-mail: </a:t>
                      </a:r>
                      <a:r>
                        <a:rPr lang="en-US" altLang="x-none" sz="8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ukpp@meteo.kz</a:t>
                      </a:r>
                      <a:endParaRPr lang="en-US" altLang="x-none" sz="800" dirty="0"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T="45748" marB="4574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Объект 2">
            <a:extLst>
              <a:ext uri="{FF2B5EF4-FFF2-40B4-BE49-F238E27FC236}">
                <a16:creationId xmlns:a16="http://schemas.microsoft.com/office/drawing/2014/main" id="{D1683566-AAD2-E872-62A7-AD6BFEF6751C}"/>
              </a:ext>
            </a:extLst>
          </p:cNvPr>
          <p:cNvSpPr txBox="1">
            <a:spLocks/>
          </p:cNvSpPr>
          <p:nvPr/>
        </p:nvSpPr>
        <p:spPr>
          <a:xfrm>
            <a:off x="216590" y="823173"/>
            <a:ext cx="4666118" cy="2419804"/>
          </a:xfrm>
          <a:prstGeom prst="rect">
            <a:avLst/>
          </a:prstGeom>
          <a:noFill/>
          <a:ln w="9525">
            <a:noFill/>
          </a:ln>
        </p:spPr>
        <p:txBody>
          <a:bodyPr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сократить время пребывания на открытом воздухе, особенно вблизи автотрасс или других источников загрязнения. Детям и беременным женщинам следует отказаться от длительных прогулок;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людям, страдающим хроническими заболеваниями легких, сердечно-сосудистыми, аллергическими заболеваниями, при нахождении на открытом воздухе, необходимо иметь при себе необходимые лекарственные препараты;</a:t>
            </a:r>
            <a:b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ограничить физическую нагрузку на открытом воздухе. Занятие физкультурой и спортом проводить в закрытых спортивных комплексах.</a:t>
            </a:r>
            <a:endParaRPr lang="ru-RU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284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16360</TotalTime>
  <Words>657</Words>
  <Application>Microsoft Office PowerPoint</Application>
  <PresentationFormat>Лист A4 (210x297 мм)</PresentationFormat>
  <Paragraphs>101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Корнюхова</dc:creator>
  <cp:lastModifiedBy>Moldir Kabdualieva</cp:lastModifiedBy>
  <cp:revision>2384</cp:revision>
  <cp:lastPrinted>2021-10-14T11:15:53Z</cp:lastPrinted>
  <dcterms:created xsi:type="dcterms:W3CDTF">2018-03-27T06:03:00Z</dcterms:created>
  <dcterms:modified xsi:type="dcterms:W3CDTF">2022-09-24T06:52:57Z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1049-11.2.0.9144</vt:lpwstr>
  </property>
</Properties>
</file>