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61" r:id="rId2"/>
    <p:sldId id="265" r:id="rId3"/>
  </p:sldIdLst>
  <p:sldSz cx="9906000" cy="6858000" type="A4"/>
  <p:notesSz cx="6797675" cy="9926638"/>
  <p:defaultTex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15:guide id="1" orient="horz" pos="2159">
          <p15:clr>
            <a:srgbClr val="A4A3A4"/>
          </p15:clr>
        </p15:guide>
        <p15:guide id="2" pos="310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00"/>
    <a:srgbClr val="FF9900"/>
    <a:srgbClr val="FA8422"/>
    <a:srgbClr val="F2902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5C82FBA-DFFB-4AF7-AC55-E61F7DC036AF}" v="2" dt="2022-09-24T06:57:33.138"/>
  </p1510:revLst>
</p1510:revInfo>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howGuides="1">
      <p:cViewPr varScale="1">
        <p:scale>
          <a:sx n="69" d="100"/>
          <a:sy n="69" d="100"/>
        </p:scale>
        <p:origin x="77" y="312"/>
      </p:cViewPr>
      <p:guideLst>
        <p:guide orient="horz" pos="2159"/>
        <p:guide pos="3102"/>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10" Type="http://schemas.microsoft.com/office/2015/10/relationships/revisionInfo" Target="revisionInfo.xml"/><Relationship Id="rId4" Type="http://schemas.openxmlformats.org/officeDocument/2006/relationships/notesMaster" Target="notesMasters/notesMaster1.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oldir Kabdualieva" userId="df42278df007c026" providerId="LiveId" clId="{85C82FBA-DFFB-4AF7-AC55-E61F7DC036AF}"/>
    <pc:docChg chg="custSel modSld">
      <pc:chgData name="Moldir Kabdualieva" userId="df42278df007c026" providerId="LiveId" clId="{85C82FBA-DFFB-4AF7-AC55-E61F7DC036AF}" dt="2022-09-24T06:57:35.910" v="21" actId="1076"/>
      <pc:docMkLst>
        <pc:docMk/>
      </pc:docMkLst>
      <pc:sldChg chg="modSp mod">
        <pc:chgData name="Moldir Kabdualieva" userId="df42278df007c026" providerId="LiveId" clId="{85C82FBA-DFFB-4AF7-AC55-E61F7DC036AF}" dt="2022-09-24T06:57:05.923" v="4" actId="20577"/>
        <pc:sldMkLst>
          <pc:docMk/>
          <pc:sldMk cId="0" sldId="261"/>
        </pc:sldMkLst>
        <pc:spChg chg="mod">
          <ac:chgData name="Moldir Kabdualieva" userId="df42278df007c026" providerId="LiveId" clId="{85C82FBA-DFFB-4AF7-AC55-E61F7DC036AF}" dt="2022-09-24T06:57:05.923" v="4" actId="20577"/>
          <ac:spMkLst>
            <pc:docMk/>
            <pc:sldMk cId="0" sldId="261"/>
            <ac:spMk id="14" creationId="{00000000-0000-0000-0000-000000000000}"/>
          </ac:spMkLst>
        </pc:spChg>
        <pc:graphicFrameChg chg="mod">
          <ac:chgData name="Moldir Kabdualieva" userId="df42278df007c026" providerId="LiveId" clId="{85C82FBA-DFFB-4AF7-AC55-E61F7DC036AF}" dt="2022-09-24T06:56:58.625" v="0"/>
          <ac:graphicFrameMkLst>
            <pc:docMk/>
            <pc:sldMk cId="0" sldId="261"/>
            <ac:graphicFrameMk id="15" creationId="{94CC0974-E1E4-47F3-9A8B-49A879A3B96B}"/>
          </ac:graphicFrameMkLst>
        </pc:graphicFrameChg>
      </pc:sldChg>
      <pc:sldChg chg="addSp delSp modSp mod">
        <pc:chgData name="Moldir Kabdualieva" userId="df42278df007c026" providerId="LiveId" clId="{85C82FBA-DFFB-4AF7-AC55-E61F7DC036AF}" dt="2022-09-24T06:57:35.910" v="21" actId="1076"/>
        <pc:sldMkLst>
          <pc:docMk/>
          <pc:sldMk cId="334028445" sldId="265"/>
        </pc:sldMkLst>
        <pc:spChg chg="add mod">
          <ac:chgData name="Moldir Kabdualieva" userId="df42278df007c026" providerId="LiveId" clId="{85C82FBA-DFFB-4AF7-AC55-E61F7DC036AF}" dt="2022-09-24T06:57:35.910" v="21" actId="1076"/>
          <ac:spMkLst>
            <pc:docMk/>
            <pc:sldMk cId="334028445" sldId="265"/>
            <ac:spMk id="2" creationId="{406F5E12-5547-358C-00B3-68C5EA5FA89C}"/>
          </ac:spMkLst>
        </pc:spChg>
        <pc:spChg chg="mod">
          <ac:chgData name="Moldir Kabdualieva" userId="df42278df007c026" providerId="LiveId" clId="{85C82FBA-DFFB-4AF7-AC55-E61F7DC036AF}" dt="2022-09-24T06:57:16.234" v="18" actId="20577"/>
          <ac:spMkLst>
            <pc:docMk/>
            <pc:sldMk cId="334028445" sldId="265"/>
            <ac:spMk id="19" creationId="{00000000-0000-0000-0000-000000000000}"/>
          </ac:spMkLst>
        </pc:spChg>
        <pc:spChg chg="del">
          <ac:chgData name="Moldir Kabdualieva" userId="df42278df007c026" providerId="LiveId" clId="{85C82FBA-DFFB-4AF7-AC55-E61F7DC036AF}" dt="2022-09-24T06:57:28.365" v="19" actId="478"/>
          <ac:spMkLst>
            <pc:docMk/>
            <pc:sldMk cId="334028445" sldId="265"/>
            <ac:spMk id="24"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1" y="1"/>
            <a:ext cx="2946275" cy="498366"/>
          </a:xfrm>
          <a:prstGeom prst="rect">
            <a:avLst/>
          </a:prstGeom>
        </p:spPr>
        <p:txBody>
          <a:bodyPr vert="horz" wrap="square" lIns="93763" tIns="46882" rIns="93763" bIns="46882" numCol="1" anchor="t"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3" name="Дата 2"/>
          <p:cNvSpPr>
            <a:spLocks noGrp="1"/>
          </p:cNvSpPr>
          <p:nvPr>
            <p:ph type="dt" idx="1"/>
          </p:nvPr>
        </p:nvSpPr>
        <p:spPr>
          <a:xfrm>
            <a:off x="3849862" y="1"/>
            <a:ext cx="2946275" cy="498366"/>
          </a:xfrm>
          <a:prstGeom prst="rect">
            <a:avLst/>
          </a:prstGeom>
        </p:spPr>
        <p:txBody>
          <a:bodyPr vert="horz" wrap="square" lIns="93763" tIns="46882" rIns="93763" bIns="46882" numCol="1" anchor="t" anchorCtr="0" compatLnSpc="1"/>
          <a:lstStyle>
            <a:lvl1pPr algn="r">
              <a:defRPr sz="1300" smtClean="0"/>
            </a:lvl1pPr>
          </a:lstStyle>
          <a:p>
            <a:pPr defTabSz="937630">
              <a:defRPr/>
            </a:pPr>
            <a:endParaRPr lang="ru-RU" altLang="en-US" dirty="0">
              <a:cs typeface="Arial" panose="020B0604020202020204" pitchFamily="34" charset="0"/>
            </a:endParaRPr>
          </a:p>
        </p:txBody>
      </p:sp>
      <p:sp>
        <p:nvSpPr>
          <p:cNvPr id="6148" name="Образ слайда 3"/>
          <p:cNvSpPr>
            <a:spLocks noGrp="1" noRot="1" noChangeAspect="1"/>
          </p:cNvSpPr>
          <p:nvPr>
            <p:ph type="sldImg"/>
          </p:nvPr>
        </p:nvSpPr>
        <p:spPr>
          <a:xfrm>
            <a:off x="981075" y="1239838"/>
            <a:ext cx="4835525" cy="3349625"/>
          </a:xfrm>
          <a:prstGeom prst="rect">
            <a:avLst/>
          </a:prstGeom>
          <a:noFill/>
          <a:ln w="12700" cap="flat" cmpd="sng">
            <a:solidFill>
              <a:srgbClr val="000000"/>
            </a:solidFill>
            <a:prstDash val="solid"/>
            <a:round/>
            <a:headEnd type="none" w="med" len="med"/>
            <a:tailEnd type="none" w="med" len="med"/>
          </a:ln>
        </p:spPr>
      </p:sp>
      <p:sp>
        <p:nvSpPr>
          <p:cNvPr id="2053" name="Заметки 4"/>
          <p:cNvSpPr>
            <a:spLocks noGrp="1" noChangeArrowheads="1"/>
          </p:cNvSpPr>
          <p:nvPr>
            <p:ph type="body" sz="quarter" idx="4294967295"/>
          </p:nvPr>
        </p:nvSpPr>
        <p:spPr bwMode="auto">
          <a:xfrm>
            <a:off x="680384" y="4776857"/>
            <a:ext cx="5436908" cy="3908952"/>
          </a:xfrm>
          <a:prstGeom prst="rect">
            <a:avLst/>
          </a:prstGeom>
          <a:noFill/>
          <a:ln w="9525">
            <a:noFill/>
            <a:miter lim="800000"/>
          </a:ln>
        </p:spPr>
        <p:txBody>
          <a:bodyPr vert="horz" wrap="square" lIns="93763" tIns="46882" rIns="93763" bIns="46882" numCol="1" anchor="t" anchorCtr="0" compatLnSpc="1"/>
          <a:lstStyle/>
          <a:p>
            <a:pPr marL="0" marR="0" lvl="0"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Образец текста</a:t>
            </a:r>
          </a:p>
          <a:p>
            <a:pPr marL="468814" marR="0" lvl="1"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Второй уровень</a:t>
            </a:r>
          </a:p>
          <a:p>
            <a:pPr marL="937630" marR="0" lvl="2"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Третий уровень</a:t>
            </a:r>
          </a:p>
          <a:p>
            <a:pPr marL="1406444" marR="0" lvl="3"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Четвертый уровень</a:t>
            </a:r>
          </a:p>
          <a:p>
            <a:pPr marL="1875259" marR="0" lvl="4" indent="0" algn="l" defTabSz="937630" rtl="0" eaLnBrk="0" fontAlgn="base" latinLnBrk="0" hangingPunct="0">
              <a:lnSpc>
                <a:spcPct val="100000"/>
              </a:lnSpc>
              <a:spcBef>
                <a:spcPct val="0"/>
              </a:spcBef>
              <a:spcAft>
                <a:spcPct val="0"/>
              </a:spcAft>
              <a:buClrTx/>
              <a:buSzTx/>
              <a:buFontTx/>
              <a:buNone/>
              <a:defRPr/>
            </a:pPr>
            <a:r>
              <a:rPr kumimoji="0" lang="ru-RU" altLang="en-US" sz="1300" b="0" i="0" u="none" strike="noStrike" kern="1200" cap="none" spc="0" normalizeH="0" baseline="0" noProof="0" dirty="0">
                <a:ln>
                  <a:noFill/>
                </a:ln>
                <a:solidFill>
                  <a:schemeClr val="tx1"/>
                </a:solidFill>
                <a:effectLst/>
                <a:uLnTx/>
                <a:uFillTx/>
                <a:latin typeface="+mn-lt"/>
                <a:ea typeface="+mn-ea"/>
                <a:cs typeface="+mn-cs"/>
              </a:rPr>
              <a:t>Пятый уровень</a:t>
            </a:r>
          </a:p>
        </p:txBody>
      </p:sp>
      <p:sp>
        <p:nvSpPr>
          <p:cNvPr id="6" name="Нижний колонтитул 5"/>
          <p:cNvSpPr>
            <a:spLocks noGrp="1"/>
          </p:cNvSpPr>
          <p:nvPr>
            <p:ph type="ftr" sz="quarter" idx="4"/>
          </p:nvPr>
        </p:nvSpPr>
        <p:spPr>
          <a:xfrm>
            <a:off x="1" y="9428273"/>
            <a:ext cx="2946275" cy="498366"/>
          </a:xfrm>
          <a:prstGeom prst="rect">
            <a:avLst/>
          </a:prstGeom>
        </p:spPr>
        <p:txBody>
          <a:bodyPr vert="horz" wrap="square" lIns="93763" tIns="46882" rIns="93763" bIns="46882" numCol="1" anchor="b" anchorCtr="0" compatLnSpc="1"/>
          <a:lstStyle>
            <a:lvl1pPr>
              <a:defRPr sz="1300" smtClean="0"/>
            </a:lvl1pPr>
          </a:lstStyle>
          <a:p>
            <a:pPr defTabSz="937630">
              <a:defRPr/>
            </a:pPr>
            <a:endParaRPr lang="ru-RU" altLang="en-US" dirty="0">
              <a:cs typeface="Arial" panose="020B0604020202020204" pitchFamily="34" charset="0"/>
            </a:endParaRPr>
          </a:p>
        </p:txBody>
      </p:sp>
      <p:sp>
        <p:nvSpPr>
          <p:cNvPr id="7" name="Номер слайда 6"/>
          <p:cNvSpPr>
            <a:spLocks noGrp="1"/>
          </p:cNvSpPr>
          <p:nvPr>
            <p:ph type="sldNum" sz="quarter" idx="5"/>
          </p:nvPr>
        </p:nvSpPr>
        <p:spPr>
          <a:xfrm>
            <a:off x="3849862" y="9428273"/>
            <a:ext cx="2946275" cy="498366"/>
          </a:xfrm>
          <a:prstGeom prst="rect">
            <a:avLst/>
          </a:prstGeom>
        </p:spPr>
        <p:txBody>
          <a:bodyPr vert="horz" wrap="square" lIns="93763" tIns="46882" rIns="93763" bIns="46882" numCol="1" anchor="b" anchorCtr="0" compatLnSpc="1"/>
          <a:lstStyle/>
          <a:p>
            <a:pPr lvl="0" algn="r" eaLnBrk="1" hangingPunct="1"/>
            <a:fld id="{9A0DB2DC-4C9A-4742-B13C-FB6460FD3503}" type="slidenum">
              <a:rPr lang="ru-RU" altLang="en-US" sz="1300" dirty="0"/>
              <a:pPr lvl="0" algn="r" eaLnBrk="1" hangingPunct="1"/>
              <a:t>‹#›</a:t>
            </a:fld>
            <a:endParaRPr lang="ru-RU" altLang="en-US" sz="1300" dirty="0"/>
          </a:p>
        </p:txBody>
      </p:sp>
    </p:spTree>
    <p:extLst>
      <p:ext uri="{BB962C8B-B14F-4D97-AF65-F5344CB8AC3E}">
        <p14:creationId xmlns:p14="http://schemas.microsoft.com/office/powerpoint/2010/main" val="2246862601"/>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0"/>
      </a:spcBef>
      <a:spcAft>
        <a:spcPct val="0"/>
      </a:spcAft>
      <a:defRPr sz="1200" kern="1200">
        <a:solidFill>
          <a:schemeClr val="tx1"/>
        </a:solidFill>
        <a:latin typeface="+mn-lt"/>
        <a:ea typeface="+mn-ea"/>
        <a:cs typeface="+mn-cs"/>
      </a:defRPr>
    </a:lvl1pPr>
    <a:lvl2pPr marL="457200" algn="l" rtl="0" eaLnBrk="0" fontAlgn="base" hangingPunct="0">
      <a:spcBef>
        <a:spcPct val="0"/>
      </a:spcBef>
      <a:spcAft>
        <a:spcPct val="0"/>
      </a:spcAft>
      <a:defRPr sz="1200" kern="1200">
        <a:solidFill>
          <a:schemeClr val="tx1"/>
        </a:solidFill>
        <a:latin typeface="+mn-lt"/>
        <a:ea typeface="+mn-ea"/>
        <a:cs typeface="+mn-cs"/>
      </a:defRPr>
    </a:lvl2pPr>
    <a:lvl3pPr marL="914400" algn="l" rtl="0" eaLnBrk="0" fontAlgn="base" hangingPunct="0">
      <a:spcBef>
        <a:spcPct val="0"/>
      </a:spcBef>
      <a:spcAft>
        <a:spcPct val="0"/>
      </a:spcAft>
      <a:defRPr sz="1200" kern="1200">
        <a:solidFill>
          <a:schemeClr val="tx1"/>
        </a:solidFill>
        <a:latin typeface="+mn-lt"/>
        <a:ea typeface="+mn-ea"/>
        <a:cs typeface="+mn-cs"/>
      </a:defRPr>
    </a:lvl3pPr>
    <a:lvl4pPr marL="1371600" algn="l" rtl="0" eaLnBrk="0" fontAlgn="base" hangingPunct="0">
      <a:spcBef>
        <a:spcPct val="0"/>
      </a:spcBef>
      <a:spcAft>
        <a:spcPct val="0"/>
      </a:spcAft>
      <a:defRPr sz="1200" kern="1200">
        <a:solidFill>
          <a:schemeClr val="tx1"/>
        </a:solidFill>
        <a:latin typeface="+mn-lt"/>
        <a:ea typeface="+mn-ea"/>
        <a:cs typeface="+mn-cs"/>
      </a:defRPr>
    </a:lvl4pPr>
    <a:lvl5pPr marL="1828800" algn="l" rtl="0" eaLnBrk="0" fontAlgn="base" hangingPunct="0">
      <a:spcBef>
        <a:spcPct val="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742950" y="2130426"/>
            <a:ext cx="8420100" cy="1470025"/>
          </a:xfrm>
        </p:spPr>
        <p:txBody>
          <a:bodyPr/>
          <a:lstStyle/>
          <a:p>
            <a:r>
              <a:rPr lang="ru-RU" noProof="1"/>
              <a:t>Образец заголовка</a:t>
            </a:r>
          </a:p>
        </p:txBody>
      </p:sp>
      <p:sp>
        <p:nvSpPr>
          <p:cNvPr id="3" name="Подзаголовок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noProof="1"/>
              <a:t>Образец подзаголовка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Вертикальный текст 2"/>
          <p:cNvSpPr>
            <a:spLocks noGrp="1"/>
          </p:cNvSpPr>
          <p:nvPr>
            <p:ph type="body" orient="vert" idx="1"/>
          </p:nvPr>
        </p:nvSpPr>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7780337" y="274639"/>
            <a:ext cx="2414588" cy="5851525"/>
          </a:xfrm>
        </p:spPr>
        <p:txBody>
          <a:bodyPr vert="eaVert"/>
          <a:lstStyle/>
          <a:p>
            <a:r>
              <a:rPr lang="ru-RU" noProof="1"/>
              <a:t>Образец заголовка</a:t>
            </a:r>
          </a:p>
        </p:txBody>
      </p:sp>
      <p:sp>
        <p:nvSpPr>
          <p:cNvPr id="3" name="Вертикальный текст 2"/>
          <p:cNvSpPr>
            <a:spLocks noGrp="1"/>
          </p:cNvSpPr>
          <p:nvPr>
            <p:ph type="body" orient="vert" idx="1"/>
          </p:nvPr>
        </p:nvSpPr>
        <p:spPr>
          <a:xfrm>
            <a:off x="536575" y="274639"/>
            <a:ext cx="7078663" cy="5851525"/>
          </a:xfrm>
        </p:spPr>
        <p:txBody>
          <a:bodyPr vert="eaVert"/>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idx="1"/>
          </p:nvPr>
        </p:nvSpPr>
        <p:spPr/>
        <p:txBody>
          <a:body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2506" y="4406901"/>
            <a:ext cx="8420100" cy="1362075"/>
          </a:xfrm>
        </p:spPr>
        <p:txBody>
          <a:bodyPr anchor="t"/>
          <a:lstStyle>
            <a:lvl1pPr algn="l">
              <a:defRPr sz="4000" b="1" cap="all"/>
            </a:lvl1pPr>
          </a:lstStyle>
          <a:p>
            <a:r>
              <a:rPr lang="ru-RU" noProof="1"/>
              <a:t>Образец заголовка</a:t>
            </a:r>
          </a:p>
        </p:txBody>
      </p:sp>
      <p:sp>
        <p:nvSpPr>
          <p:cNvPr id="3" name="Текст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noProof="1"/>
              <a:t>Образец текста</a:t>
            </a:r>
          </a:p>
        </p:txBody>
      </p:sp>
      <p:sp>
        <p:nvSpPr>
          <p:cNvPr id="4" name="Замещающая дата 3"/>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ижний колонтитул 4"/>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омер слайда 5"/>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Объект 2"/>
          <p:cNvSpPr>
            <a:spLocks noGrp="1"/>
          </p:cNvSpPr>
          <p:nvPr>
            <p:ph sz="half" idx="1"/>
          </p:nvPr>
        </p:nvSpPr>
        <p:spPr>
          <a:xfrm>
            <a:off x="536575"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Объект 3"/>
          <p:cNvSpPr>
            <a:spLocks noGrp="1"/>
          </p:cNvSpPr>
          <p:nvPr>
            <p:ph sz="half" idx="2"/>
          </p:nvPr>
        </p:nvSpPr>
        <p:spPr>
          <a:xfrm>
            <a:off x="5448300" y="1600201"/>
            <a:ext cx="4746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4638"/>
            <a:ext cx="8915400" cy="1143000"/>
          </a:xfrm>
        </p:spPr>
        <p:txBody>
          <a:bodyPr/>
          <a:lstStyle>
            <a:lvl1pPr>
              <a:defRPr/>
            </a:lvl1pPr>
          </a:lstStyle>
          <a:p>
            <a:r>
              <a:rPr lang="ru-RU" noProof="1"/>
              <a:t>Образец заголовка</a:t>
            </a:r>
          </a:p>
        </p:txBody>
      </p:sp>
      <p:sp>
        <p:nvSpPr>
          <p:cNvPr id="3" name="Текст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4" name="Объект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5" name="Текст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noProof="1"/>
              <a:t>Образец текста</a:t>
            </a:r>
          </a:p>
        </p:txBody>
      </p:sp>
      <p:sp>
        <p:nvSpPr>
          <p:cNvPr id="6" name="Объект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7" name="Замещающая дата 6"/>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8" name="Замещающий нижний колонтитул 7"/>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9" name="Замещающий номер слайда 8"/>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noProof="1"/>
              <a:t>Образец заголовка</a:t>
            </a:r>
          </a:p>
        </p:txBody>
      </p:sp>
      <p:sp>
        <p:nvSpPr>
          <p:cNvPr id="3" name="Замещающая дата 2"/>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ижний колонтитул 3"/>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Замещающий номер слайда 4"/>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Замещающая дата 1"/>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3" name="Замещающий нижний колонтитул 2"/>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4" name="Замещающий номер слайда 3"/>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5300" y="273050"/>
            <a:ext cx="3259006" cy="1162050"/>
          </a:xfrm>
        </p:spPr>
        <p:txBody>
          <a:bodyPr anchor="b"/>
          <a:lstStyle>
            <a:lvl1pPr algn="l">
              <a:defRPr sz="2000" b="1"/>
            </a:lvl1pPr>
          </a:lstStyle>
          <a:p>
            <a:r>
              <a:rPr lang="ru-RU" noProof="1"/>
              <a:t>Образец заголовка</a:t>
            </a:r>
          </a:p>
        </p:txBody>
      </p:sp>
      <p:sp>
        <p:nvSpPr>
          <p:cNvPr id="3" name="Объект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noProof="1"/>
              <a:t>Образец текста</a:t>
            </a:r>
          </a:p>
          <a:p>
            <a:pPr lvl="1"/>
            <a:r>
              <a:rPr lang="ru-RU" noProof="1"/>
              <a:t>Второй уровень</a:t>
            </a:r>
          </a:p>
          <a:p>
            <a:pPr lvl="2"/>
            <a:r>
              <a:rPr lang="ru-RU" noProof="1"/>
              <a:t>Третий уровень</a:t>
            </a:r>
          </a:p>
          <a:p>
            <a:pPr lvl="3"/>
            <a:r>
              <a:rPr lang="ru-RU" noProof="1"/>
              <a:t>Четвертый уровень</a:t>
            </a:r>
          </a:p>
          <a:p>
            <a:pPr lvl="4"/>
            <a:r>
              <a:rPr lang="ru-RU" noProof="1"/>
              <a:t>Пятый уровень</a:t>
            </a:r>
          </a:p>
        </p:txBody>
      </p:sp>
      <p:sp>
        <p:nvSpPr>
          <p:cNvPr id="4" name="Текст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41645" y="4800600"/>
            <a:ext cx="5943600" cy="566738"/>
          </a:xfrm>
        </p:spPr>
        <p:txBody>
          <a:bodyPr anchor="b"/>
          <a:lstStyle>
            <a:lvl1pPr algn="l">
              <a:defRPr sz="2000" b="1"/>
            </a:lvl1pPr>
          </a:lstStyle>
          <a:p>
            <a:r>
              <a:rPr lang="ru-RU" noProof="1"/>
              <a:t>Образец заголовка</a:t>
            </a:r>
          </a:p>
        </p:txBody>
      </p:sp>
      <p:sp>
        <p:nvSpPr>
          <p:cNvPr id="3" name="Рисунок 2"/>
          <p:cNvSpPr>
            <a:spLocks noGrp="1"/>
          </p:cNvSpPr>
          <p:nvPr>
            <p:ph type="pic" idx="1"/>
          </p:nvPr>
        </p:nvSpPr>
        <p:spPr>
          <a:xfrm>
            <a:off x="1941645" y="612775"/>
            <a:ext cx="5943600" cy="4114800"/>
          </a:xfrm>
        </p:spPr>
        <p:txBody>
          <a:bodyPr vert="horz" wrap="square" lIns="91440" tIns="45720" rIns="91440" bIns="45720" numCol="1" rtlCol="0" anchor="t" anchorCtr="0" compatLnSpc="1">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Tx/>
              <a:buSzTx/>
              <a:buFont typeface="Arial" panose="020B0604020202020204" pitchFamily="34" charset="0"/>
              <a:buNone/>
              <a:defRPr/>
            </a:pPr>
            <a:endParaRPr kumimoji="0" lang="ru-RU" sz="3200" b="0" i="0" u="none" strike="noStrike" kern="1200" cap="none" spc="0" normalizeH="0" baseline="0" noProof="0">
              <a:ln>
                <a:noFill/>
              </a:ln>
              <a:solidFill>
                <a:schemeClr val="tx1"/>
              </a:solidFill>
              <a:effectLst/>
              <a:uLnTx/>
              <a:uFillTx/>
              <a:latin typeface="+mn-lt"/>
              <a:ea typeface="+mn-ea"/>
              <a:cs typeface="+mn-cs"/>
            </a:endParaRPr>
          </a:p>
        </p:txBody>
      </p:sp>
      <p:sp>
        <p:nvSpPr>
          <p:cNvPr id="4" name="Текст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noProof="1"/>
              <a:t>Образец текста</a:t>
            </a:r>
          </a:p>
        </p:txBody>
      </p:sp>
      <p:sp>
        <p:nvSpPr>
          <p:cNvPr id="5" name="Замещающая дата 4"/>
          <p:cNvSpPr>
            <a:spLocks noGrp="1"/>
          </p:cNvSpPr>
          <p:nvPr>
            <p:ph type="dt" sz="half" idx="10"/>
          </p:nvPr>
        </p:nvSpPr>
        <p:spPr/>
        <p:txBody>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Замещающий нижний колонтитул 5"/>
          <p:cNvSpPr>
            <a:spLocks noGrp="1"/>
          </p:cNvSpPr>
          <p:nvPr>
            <p:ph type="ftr"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7" name="Замещающий номер слайда 6"/>
          <p:cNvSpPr>
            <a:spLocks noGrp="1"/>
          </p:cNvSpPr>
          <p:nvPr>
            <p:ph type="sldNum" sz="quarter" idx="12"/>
          </p:nvPr>
        </p:nvSpPr>
        <p:spPr/>
        <p:txBody>
          <a:body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a:xfrm>
            <a:off x="495300" y="274638"/>
            <a:ext cx="8915400" cy="1143000"/>
          </a:xfrm>
          <a:prstGeom prst="rect">
            <a:avLst/>
          </a:prstGeom>
          <a:noFill/>
          <a:ln w="9525">
            <a:noFill/>
          </a:ln>
        </p:spPr>
        <p:txBody>
          <a:bodyPr anchor="ctr"/>
          <a:lstStyle/>
          <a:p>
            <a:pPr lvl="0"/>
            <a:r>
              <a:rPr lang="ru-RU" altLang="ru-RU" dirty="0"/>
              <a:t>Образец заголовка</a:t>
            </a:r>
          </a:p>
        </p:txBody>
      </p:sp>
      <p:sp>
        <p:nvSpPr>
          <p:cNvPr id="1027" name="Текст 2"/>
          <p:cNvSpPr>
            <a:spLocks noGrp="1"/>
          </p:cNvSpPr>
          <p:nvPr>
            <p:ph type="body"/>
          </p:nvPr>
        </p:nvSpPr>
        <p:spPr>
          <a:xfrm>
            <a:off x="495300" y="1600200"/>
            <a:ext cx="8915400" cy="4525963"/>
          </a:xfrm>
          <a:prstGeom prst="rect">
            <a:avLst/>
          </a:prstGeom>
          <a:noFill/>
          <a:ln w="9525">
            <a:noFill/>
          </a:ln>
        </p:spPr>
        <p:txBody>
          <a:bodyPr/>
          <a:lstStyle/>
          <a:p>
            <a:pPr lvl="0"/>
            <a:r>
              <a:rPr lang="ru-RU" altLang="ru-RU" dirty="0"/>
              <a:t>Образец текста</a:t>
            </a:r>
          </a:p>
          <a:p>
            <a:pPr lvl="1"/>
            <a:r>
              <a:rPr lang="ru-RU" altLang="ru-RU" dirty="0"/>
              <a:t>Второй уровень</a:t>
            </a:r>
          </a:p>
          <a:p>
            <a:pPr lvl="2"/>
            <a:r>
              <a:rPr lang="ru-RU" altLang="ru-RU" dirty="0"/>
              <a:t>Третий уровень</a:t>
            </a:r>
          </a:p>
          <a:p>
            <a:pPr lvl="3"/>
            <a:r>
              <a:rPr lang="ru-RU" altLang="ru-RU" dirty="0"/>
              <a:t>Четвертый уровень</a:t>
            </a:r>
          </a:p>
          <a:p>
            <a:pPr lvl="4"/>
            <a:r>
              <a:rPr lang="ru-RU" altLang="ru-RU" dirty="0"/>
              <a:t>Пятый уровень</a:t>
            </a:r>
          </a:p>
        </p:txBody>
      </p:sp>
      <p:sp>
        <p:nvSpPr>
          <p:cNvPr id="4" name="Дата 3"/>
          <p:cNvSpPr>
            <a:spLocks noGrp="1"/>
          </p:cNvSpPr>
          <p:nvPr>
            <p:ph type="dt" sz="half" idx="2"/>
          </p:nvPr>
        </p:nvSpPr>
        <p:spPr>
          <a:xfrm>
            <a:off x="495300" y="6356350"/>
            <a:ext cx="2311400" cy="365125"/>
          </a:xfrm>
          <a:prstGeom prst="rect">
            <a:avLst/>
          </a:prstGeom>
        </p:spPr>
        <p:txBody>
          <a:bodyPr vert="horz" wrap="square" lIns="91440" tIns="45720" rIns="91440" bIns="45720" numCol="1" anchor="ctr" anchorCtr="0" compatLnSpc="1"/>
          <a:lstStyle>
            <a:lvl1pPr>
              <a:defRPr sz="1200" smtClean="0">
                <a:solidFill>
                  <a:srgbClr val="898989"/>
                </a:solidFill>
              </a:defRPr>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5" name="Нижний колонтитул 4"/>
          <p:cNvSpPr>
            <a:spLocks noGrp="1"/>
          </p:cNvSpPr>
          <p:nvPr>
            <p:ph type="ftr" sz="quarter" idx="3"/>
          </p:nvPr>
        </p:nvSpPr>
        <p:spPr>
          <a:xfrm>
            <a:off x="3384550" y="6356350"/>
            <a:ext cx="3136900" cy="365125"/>
          </a:xfrm>
          <a:prstGeom prst="rect">
            <a:avLst/>
          </a:prstGeom>
        </p:spPr>
        <p:txBody>
          <a:bodyPr vert="horz" wrap="square" lIns="91440" tIns="45720" rIns="91440" bIns="45720" numCol="1" anchor="ctr" anchorCtr="0" compatLnSpc="1"/>
          <a:lstStyle>
            <a:lvl1pPr algn="ctr">
              <a:defRPr sz="1200" smtClean="0">
                <a:solidFill>
                  <a:srgbClr val="898989"/>
                </a:solidFill>
              </a:defRPr>
            </a:lvl1p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200" b="0" i="0" u="none" strike="noStrike" kern="1200" cap="none" spc="0" normalizeH="0" baseline="0" noProof="0">
              <a:ln>
                <a:noFill/>
              </a:ln>
              <a:solidFill>
                <a:srgbClr val="898989"/>
              </a:solidFill>
              <a:effectLst/>
              <a:uLnTx/>
              <a:uFillTx/>
              <a:latin typeface="Calibri" panose="020F0502020204030204" pitchFamily="34" charset="0"/>
              <a:ea typeface="+mn-ea"/>
              <a:cs typeface="Arial" panose="020B0604020202020204" pitchFamily="34" charset="0"/>
            </a:endParaRPr>
          </a:p>
        </p:txBody>
      </p:sp>
      <p:sp>
        <p:nvSpPr>
          <p:cNvPr id="6" name="Номер слайда 5"/>
          <p:cNvSpPr>
            <a:spLocks noGrp="1"/>
          </p:cNvSpPr>
          <p:nvPr>
            <p:ph type="sldNum" sz="quarter" idx="4"/>
          </p:nvPr>
        </p:nvSpPr>
        <p:spPr>
          <a:xfrm>
            <a:off x="7099300" y="6356350"/>
            <a:ext cx="2311400" cy="365125"/>
          </a:xfrm>
          <a:prstGeom prst="rect">
            <a:avLst/>
          </a:prstGeom>
        </p:spPr>
        <p:txBody>
          <a:bodyPr vert="horz" wrap="square" lIns="91440" tIns="45720" rIns="91440" bIns="45720" numCol="1" anchor="ctr" anchorCtr="0" compatLnSpc="1"/>
          <a:lstStyle>
            <a:lvl1pPr algn="r">
              <a:defRPr sz="1200">
                <a:solidFill>
                  <a:srgbClr val="898989"/>
                </a:solidFill>
              </a:defRPr>
            </a:lvl1pPr>
          </a:lstStyle>
          <a:p>
            <a:pPr lvl="0" eaLnBrk="1" hangingPunct="1"/>
            <a:fld id="{9A0DB2DC-4C9A-4742-B13C-FB6460FD3503}" type="slidenum">
              <a:rPr lang="ru-RU" altLang="ru-RU" dirty="0">
                <a:latin typeface="Calibri" panose="020F0502020204030204" pitchFamily="34" charset="0"/>
              </a:rPr>
              <a:pPr lvl="0" eaLnBrk="1" hangingPunct="1"/>
              <a:t>‹#›</a:t>
            </a:fld>
            <a:endParaRPr lang="ru-RU" altLang="ru-RU" dirty="0">
              <a:latin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anose="020F0502020204030204" pitchFamily="34" charset="0"/>
        </a:defRPr>
      </a:lvl2pPr>
      <a:lvl3pPr algn="ctr" rtl="0" eaLnBrk="0" fontAlgn="base" hangingPunct="0">
        <a:spcBef>
          <a:spcPct val="0"/>
        </a:spcBef>
        <a:spcAft>
          <a:spcPct val="0"/>
        </a:spcAft>
        <a:defRPr sz="4400">
          <a:solidFill>
            <a:schemeClr val="tx1"/>
          </a:solidFill>
          <a:latin typeface="Calibri" panose="020F0502020204030204" pitchFamily="34" charset="0"/>
        </a:defRPr>
      </a:lvl3pPr>
      <a:lvl4pPr algn="ctr" rtl="0" eaLnBrk="0" fontAlgn="base" hangingPunct="0">
        <a:spcBef>
          <a:spcPct val="0"/>
        </a:spcBef>
        <a:spcAft>
          <a:spcPct val="0"/>
        </a:spcAft>
        <a:defRPr sz="4400">
          <a:solidFill>
            <a:schemeClr val="tx1"/>
          </a:solidFill>
          <a:latin typeface="Calibri" panose="020F0502020204030204" pitchFamily="34" charset="0"/>
        </a:defRPr>
      </a:lvl4pPr>
      <a:lvl5pPr algn="ctr" rtl="0" eaLnBrk="0" fontAlgn="base" hangingPunct="0">
        <a:spcBef>
          <a:spcPct val="0"/>
        </a:spcBef>
        <a:spcAft>
          <a:spcPct val="0"/>
        </a:spcAft>
        <a:defRPr sz="4400">
          <a:solidFill>
            <a:schemeClr val="tx1"/>
          </a:solidFill>
          <a:latin typeface="Calibri" panose="020F0502020204030204" pitchFamily="34" charset="0"/>
        </a:defRPr>
      </a:lvl5pPr>
      <a:lvl6pPr marL="457200" algn="ctr" rtl="0" fontAlgn="base">
        <a:spcBef>
          <a:spcPct val="0"/>
        </a:spcBef>
        <a:spcAft>
          <a:spcPct val="0"/>
        </a:spcAft>
        <a:defRPr sz="4400">
          <a:solidFill>
            <a:schemeClr val="tx1"/>
          </a:solidFill>
          <a:latin typeface="Calibri" panose="020F0502020204030204" pitchFamily="34" charset="0"/>
        </a:defRPr>
      </a:lvl6pPr>
      <a:lvl7pPr marL="914400" algn="ctr" rtl="0" fontAlgn="base">
        <a:spcBef>
          <a:spcPct val="0"/>
        </a:spcBef>
        <a:spcAft>
          <a:spcPct val="0"/>
        </a:spcAft>
        <a:defRPr sz="4400">
          <a:solidFill>
            <a:schemeClr val="tx1"/>
          </a:solidFill>
          <a:latin typeface="Calibri" panose="020F0502020204030204" pitchFamily="34" charset="0"/>
        </a:defRPr>
      </a:lvl7pPr>
      <a:lvl8pPr marL="1371600" algn="ctr" rtl="0" fontAlgn="base">
        <a:spcBef>
          <a:spcPct val="0"/>
        </a:spcBef>
        <a:spcAft>
          <a:spcPct val="0"/>
        </a:spcAft>
        <a:defRPr sz="4400">
          <a:solidFill>
            <a:schemeClr val="tx1"/>
          </a:solidFill>
          <a:latin typeface="Calibri" panose="020F0502020204030204" pitchFamily="34" charset="0"/>
        </a:defRPr>
      </a:lvl8pPr>
      <a:lvl9pPr marL="1828800" algn="ctr"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806143" y="117475"/>
            <a:ext cx="15875" cy="6624638"/>
          </a:xfrm>
          <a:prstGeom prst="line">
            <a:avLst/>
          </a:prstGeom>
        </p:spPr>
        <p:style>
          <a:lnRef idx="1">
            <a:schemeClr val="accent1"/>
          </a:lnRef>
          <a:fillRef idx="0">
            <a:schemeClr val="accent1"/>
          </a:fillRef>
          <a:effectRef idx="0">
            <a:schemeClr val="accent1"/>
          </a:effectRef>
          <a:fontRef idx="minor">
            <a:schemeClr val="tx1"/>
          </a:fontRef>
        </p:style>
      </p:cxnSp>
      <p:graphicFrame>
        <p:nvGraphicFramePr>
          <p:cNvPr id="2056" name="Таблица 2055"/>
          <p:cNvGraphicFramePr/>
          <p:nvPr>
            <p:extLst>
              <p:ext uri="{D42A27DB-BD31-4B8C-83A1-F6EECF244321}">
                <p14:modId xmlns:p14="http://schemas.microsoft.com/office/powerpoint/2010/main" val="296188197"/>
              </p:ext>
            </p:extLst>
          </p:nvPr>
        </p:nvGraphicFramePr>
        <p:xfrm>
          <a:off x="344488" y="6392863"/>
          <a:ext cx="4465638" cy="347663"/>
        </p:xfrm>
        <a:graphic>
          <a:graphicData uri="http://schemas.openxmlformats.org/drawingml/2006/table">
            <a:tbl>
              <a:tblPr/>
              <a:tblGrid>
                <a:gridCol w="4465638">
                  <a:extLst>
                    <a:ext uri="{9D8B030D-6E8A-4147-A177-3AD203B41FA5}">
                      <a16:colId xmlns:a16="http://schemas.microsoft.com/office/drawing/2014/main" val="20000"/>
                    </a:ext>
                  </a:extLst>
                </a:gridCol>
              </a:tblGrid>
              <a:tr h="3476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ru-RU" altLang="x-none" sz="1200" b="1" i="1" dirty="0">
                          <a:solidFill>
                            <a:srgbClr val="002060"/>
                          </a:solidFill>
                          <a:latin typeface="Times New Roman" panose="02020603050405020304" pitchFamily="18" charset="0"/>
                          <a:cs typeface="Times New Roman" panose="02020603050405020304" pitchFamily="18" charset="0"/>
                        </a:rPr>
                        <a:t>Семей қ.</a:t>
                      </a:r>
                      <a:endParaRPr lang="en-US"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17" name="TextBox 7"/>
          <p:cNvSpPr txBox="1"/>
          <p:nvPr/>
        </p:nvSpPr>
        <p:spPr>
          <a:xfrm>
            <a:off x="128588" y="215900"/>
            <a:ext cx="4824413" cy="707886"/>
          </a:xfrm>
          <a:prstGeom prst="rect">
            <a:avLst/>
          </a:prstGeom>
          <a:noFill/>
          <a:ln w="9525">
            <a:noFill/>
          </a:ln>
        </p:spPr>
        <p:txBody>
          <a:bodyPr>
            <a:spAutoFit/>
          </a:bodyPr>
          <a:lstStyle/>
          <a:p>
            <a:pPr algn="ctr"/>
            <a:r>
              <a:rPr lang="ru-RU" altLang="ru-RU" sz="1400" b="1" dirty="0" err="1">
                <a:solidFill>
                  <a:srgbClr val="0070C0"/>
                </a:solidFill>
                <a:latin typeface="Times New Roman" panose="02020603050405020304" pitchFamily="18" charset="0"/>
                <a:cs typeface="Times New Roman" panose="02020603050405020304" pitchFamily="18" charset="0"/>
              </a:rPr>
              <a:t>Қазақстан</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Республикасының</a:t>
            </a:r>
            <a:r>
              <a:rPr lang="ru-RU" altLang="ru-RU" sz="1400" b="1" dirty="0">
                <a:solidFill>
                  <a:srgbClr val="0070C0"/>
                </a:solidFill>
                <a:latin typeface="Times New Roman" panose="02020603050405020304" pitchFamily="18" charset="0"/>
                <a:cs typeface="Times New Roman" panose="02020603050405020304" pitchFamily="18" charset="0"/>
              </a:rPr>
              <a:t> Экология, геология </a:t>
            </a:r>
            <a:r>
              <a:rPr lang="ru-RU" altLang="ru-RU" sz="1400" b="1" dirty="0" err="1">
                <a:solidFill>
                  <a:srgbClr val="0070C0"/>
                </a:solidFill>
                <a:latin typeface="Times New Roman" panose="02020603050405020304" pitchFamily="18" charset="0"/>
                <a:cs typeface="Times New Roman" panose="02020603050405020304" pitchFamily="18" charset="0"/>
              </a:rPr>
              <a:t>және</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табиғи</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ресурстар</a:t>
            </a:r>
            <a:r>
              <a:rPr lang="ru-RU" altLang="ru-RU" sz="1400" b="1" dirty="0">
                <a:solidFill>
                  <a:srgbClr val="0070C0"/>
                </a:solidFill>
                <a:latin typeface="Times New Roman" panose="02020603050405020304" pitchFamily="18" charset="0"/>
                <a:cs typeface="Times New Roman" panose="02020603050405020304" pitchFamily="18" charset="0"/>
              </a:rPr>
              <a:t> </a:t>
            </a:r>
            <a:r>
              <a:rPr lang="ru-RU" altLang="ru-RU" sz="1400" b="1" dirty="0" err="1">
                <a:solidFill>
                  <a:srgbClr val="0070C0"/>
                </a:solidFill>
                <a:latin typeface="Times New Roman" panose="02020603050405020304" pitchFamily="18" charset="0"/>
                <a:cs typeface="Times New Roman" panose="02020603050405020304" pitchFamily="18" charset="0"/>
              </a:rPr>
              <a:t>министрлігі</a:t>
            </a:r>
            <a:r>
              <a:rPr lang="ru-RU" altLang="ru-RU" sz="1400" b="1" dirty="0">
                <a:solidFill>
                  <a:srgbClr val="0070C0"/>
                </a:solidFill>
                <a:latin typeface="Times New Roman" panose="02020603050405020304" pitchFamily="18" charset="0"/>
                <a:cs typeface="Times New Roman" panose="02020603050405020304" pitchFamily="18" charset="0"/>
              </a:rPr>
              <a:t> </a:t>
            </a:r>
          </a:p>
          <a:p>
            <a:pPr algn="ctr"/>
            <a:r>
              <a:rPr lang="ru-RU" altLang="ru-RU" sz="1200" b="1" dirty="0">
                <a:solidFill>
                  <a:srgbClr val="0070C0"/>
                </a:solidFill>
                <a:latin typeface="Times New Roman" panose="02020603050405020304" pitchFamily="18" charset="0"/>
                <a:cs typeface="Times New Roman" panose="02020603050405020304" pitchFamily="18" charset="0"/>
              </a:rPr>
              <a:t>«КАЗГИДРОМЕТ» РМК</a:t>
            </a:r>
            <a:endParaRPr lang="ru-RU" altLang="ru-RU" sz="1200" b="1" dirty="0">
              <a:solidFill>
                <a:srgbClr val="0070C0"/>
              </a:solidFill>
              <a:latin typeface="Times New Roman" panose="02020603050405020304" pitchFamily="18" charset="0"/>
              <a:ea typeface="Times New Roman" panose="02020603050405020304" pitchFamily="18" charset="0"/>
            </a:endParaRPr>
          </a:p>
        </p:txBody>
      </p:sp>
      <p:pic>
        <p:nvPicPr>
          <p:cNvPr id="18" name="Рисунок 1"/>
          <p:cNvPicPr>
            <a:picLocks noChangeAspect="1"/>
          </p:cNvPicPr>
          <p:nvPr/>
        </p:nvPicPr>
        <p:blipFill>
          <a:blip r:embed="rId2" cstate="print"/>
          <a:srcRect t="17818" b="17471"/>
          <a:stretch>
            <a:fillRect/>
          </a:stretch>
        </p:blipFill>
        <p:spPr>
          <a:xfrm>
            <a:off x="1352600" y="1023798"/>
            <a:ext cx="2028825" cy="1312863"/>
          </a:xfrm>
          <a:prstGeom prst="rect">
            <a:avLst/>
          </a:prstGeom>
          <a:noFill/>
          <a:ln w="9525">
            <a:noFill/>
          </a:ln>
        </p:spPr>
      </p:pic>
      <p:graphicFrame>
        <p:nvGraphicFramePr>
          <p:cNvPr id="19" name="Таблица 18"/>
          <p:cNvGraphicFramePr/>
          <p:nvPr>
            <p:extLst>
              <p:ext uri="{D42A27DB-BD31-4B8C-83A1-F6EECF244321}">
                <p14:modId xmlns:p14="http://schemas.microsoft.com/office/powerpoint/2010/main" val="821112117"/>
              </p:ext>
            </p:extLst>
          </p:nvPr>
        </p:nvGraphicFramePr>
        <p:xfrm>
          <a:off x="307975" y="2588895"/>
          <a:ext cx="4465638" cy="2209800"/>
        </p:xfrm>
        <a:graphic>
          <a:graphicData uri="http://schemas.openxmlformats.org/drawingml/2006/table">
            <a:tbl>
              <a:tblPr/>
              <a:tblGrid>
                <a:gridCol w="4465638">
                  <a:extLst>
                    <a:ext uri="{9D8B030D-6E8A-4147-A177-3AD203B41FA5}">
                      <a16:colId xmlns:a16="http://schemas.microsoft.com/office/drawing/2014/main" val="20000"/>
                    </a:ext>
                  </a:extLst>
                </a:gridCol>
              </a:tblGrid>
              <a:tr h="19351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Семей қаласы</a:t>
                      </a:r>
                    </a:p>
                    <a:p>
                      <a:pPr lvl="0" algn="ctr" eaLnBrk="1" hangingPunct="1">
                        <a:buNone/>
                      </a:pPr>
                      <a:endParaRPr lang="ru-RU"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№267</a:t>
                      </a:r>
                      <a:r>
                        <a:rPr lang="kk-KZ" altLang="x-none" sz="1600" b="1" i="1" baseline="0" dirty="0">
                          <a:solidFill>
                            <a:srgbClr val="002060"/>
                          </a:solidFill>
                          <a:latin typeface="Times New Roman" panose="02020603050405020304" pitchFamily="18" charset="0"/>
                          <a:cs typeface="Times New Roman" panose="02020603050405020304" pitchFamily="18" charset="0"/>
                        </a:rPr>
                        <a:t> </a:t>
                      </a:r>
                      <a:r>
                        <a:rPr lang="kk-KZ" altLang="x-none" sz="1600" b="1" i="1" dirty="0">
                          <a:solidFill>
                            <a:srgbClr val="002060"/>
                          </a:solidFill>
                          <a:latin typeface="Times New Roman" panose="02020603050405020304" pitchFamily="18" charset="0"/>
                          <a:cs typeface="Times New Roman" panose="02020603050405020304" pitchFamily="18" charset="0"/>
                        </a:rPr>
                        <a:t>АУА БАССЕЙНІ ЖАҒДАЙЫНЫҢ</a:t>
                      </a:r>
                    </a:p>
                    <a:p>
                      <a:pPr lvl="0" algn="ctr" eaLnBrk="1" hangingPunct="1">
                        <a:buNone/>
                      </a:pPr>
                      <a:endParaRPr lang="kk-KZ" altLang="x-none" sz="16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r>
                        <a:rPr lang="kk-KZ" altLang="x-none" sz="1600" b="1" i="1" dirty="0">
                          <a:solidFill>
                            <a:srgbClr val="002060"/>
                          </a:solidFill>
                          <a:latin typeface="Times New Roman" panose="02020603050405020304" pitchFamily="18" charset="0"/>
                          <a:cs typeface="Times New Roman" panose="02020603050405020304" pitchFamily="18" charset="0"/>
                        </a:rPr>
                        <a:t>КҮНДЕЛІКТІ</a:t>
                      </a:r>
                      <a:r>
                        <a:rPr lang="kk-KZ" altLang="x-none" sz="1600" b="1" i="1" baseline="0" dirty="0">
                          <a:solidFill>
                            <a:srgbClr val="002060"/>
                          </a:solidFill>
                          <a:latin typeface="Times New Roman" panose="02020603050405020304" pitchFamily="18" charset="0"/>
                          <a:cs typeface="Times New Roman" panose="02020603050405020304" pitchFamily="18" charset="0"/>
                        </a:rPr>
                        <a:t> БЮЛЛЕТЕНІ</a:t>
                      </a:r>
                      <a:r>
                        <a:rPr lang="en-US" altLang="x-none" sz="1600" b="1" i="1" dirty="0">
                          <a:solidFill>
                            <a:srgbClr val="002060"/>
                          </a:solidFill>
                          <a:latin typeface="Times New Roman" panose="02020603050405020304" pitchFamily="18" charset="0"/>
                          <a:cs typeface="Times New Roman" panose="02020603050405020304" pitchFamily="18" charset="0"/>
                        </a:rPr>
                        <a:t> </a:t>
                      </a:r>
                    </a:p>
                    <a:p>
                      <a:pPr lvl="0" algn="ctr" eaLnBrk="1" hangingPunct="1">
                        <a:buNone/>
                      </a:pPr>
                      <a:endParaRPr lang="zh-CN"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400" b="1" i="1" dirty="0">
                        <a:solidFill>
                          <a:srgbClr val="002060"/>
                        </a:solidFill>
                        <a:latin typeface="Times New Roman" panose="02020603050405020304" pitchFamily="18" charset="0"/>
                        <a:cs typeface="Times New Roman" panose="02020603050405020304" pitchFamily="18" charset="0"/>
                      </a:endParaRPr>
                    </a:p>
                    <a:p>
                      <a:pPr lvl="0" algn="ctr" eaLnBrk="1" hangingPunct="1">
                        <a:buNone/>
                      </a:pPr>
                      <a:endParaRPr lang="en-US" altLang="x-none" sz="1100" dirty="0">
                        <a:solidFill>
                          <a:srgbClr val="000000"/>
                        </a:solidFill>
                        <a:latin typeface="Times New Roman" panose="02020603050405020304" pitchFamily="18" charset="0"/>
                        <a:cs typeface="Times New Roman" panose="02020603050405020304" pitchFamily="18" charset="0"/>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tabLst/>
                        <a:defRPr/>
                      </a:pPr>
                      <a:r>
                        <a:rPr lang="kk-KZ" altLang="zh-CN" sz="1200" b="1" i="1" dirty="0">
                          <a:solidFill>
                            <a:srgbClr val="002060"/>
                          </a:solidFill>
                          <a:latin typeface="Times New Roman" panose="02020603050405020304" pitchFamily="18" charset="0"/>
                          <a:cs typeface="Times New Roman" panose="02020603050405020304" pitchFamily="18" charset="0"/>
                        </a:rPr>
                        <a:t>2022</a:t>
                      </a:r>
                      <a:r>
                        <a:rPr lang="kk-KZ" altLang="zh-CN" sz="1200" b="1" i="1" baseline="0" dirty="0">
                          <a:solidFill>
                            <a:srgbClr val="002060"/>
                          </a:solidFill>
                          <a:latin typeface="Times New Roman" panose="02020603050405020304" pitchFamily="18" charset="0"/>
                          <a:cs typeface="Times New Roman" panose="02020603050405020304" pitchFamily="18" charset="0"/>
                        </a:rPr>
                        <a:t> жыл 24 қыркүйек</a:t>
                      </a:r>
                      <a:endParaRPr lang="zh-CN" altLang="x-none" sz="1200" b="1" i="1" dirty="0">
                        <a:solidFill>
                          <a:srgbClr val="002060"/>
                        </a:solidFill>
                        <a:latin typeface="Times New Roman" panose="02020603050405020304" pitchFamily="18" charset="0"/>
                        <a:cs typeface="Times New Roman" panose="02020603050405020304" pitchFamily="18" charset="0"/>
                      </a:endParaRPr>
                    </a:p>
                  </a:txBody>
                  <a:tcPr marL="114329" marR="114329"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bl>
          </a:graphicData>
        </a:graphic>
      </p:graphicFrame>
      <p:graphicFrame>
        <p:nvGraphicFramePr>
          <p:cNvPr id="24" name="Таблица 23"/>
          <p:cNvGraphicFramePr/>
          <p:nvPr>
            <p:extLst>
              <p:ext uri="{D42A27DB-BD31-4B8C-83A1-F6EECF244321}">
                <p14:modId xmlns:p14="http://schemas.microsoft.com/office/powerpoint/2010/main" val="1832269361"/>
              </p:ext>
            </p:extLst>
          </p:nvPr>
        </p:nvGraphicFramePr>
        <p:xfrm>
          <a:off x="4822018" y="6478734"/>
          <a:ext cx="4955395" cy="465878"/>
        </p:xfrm>
        <a:graphic>
          <a:graphicData uri="http://schemas.openxmlformats.org/drawingml/2006/table">
            <a:tbl>
              <a:tblPr/>
              <a:tblGrid>
                <a:gridCol w="4955395">
                  <a:extLst>
                    <a:ext uri="{9D8B030D-6E8A-4147-A177-3AD203B41FA5}">
                      <a16:colId xmlns:a16="http://schemas.microsoft.com/office/drawing/2014/main" val="20000"/>
                    </a:ext>
                  </a:extLst>
                </a:gridCol>
              </a:tblGrid>
              <a:tr h="310585">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r>
                        <a:rPr lang="ru-RU" sz="700" i="1" dirty="0">
                          <a:latin typeface="Times New Roman" panose="02020603050405020304" pitchFamily="18" charset="0"/>
                          <a:cs typeface="Times New Roman" panose="02020603050405020304" pitchFamily="18" charset="0"/>
                        </a:rPr>
                        <a:t>28.02.2015 ж. №168 "</a:t>
                      </a:r>
                      <a:r>
                        <a:rPr lang="ru-RU" sz="700" i="1" dirty="0" err="1">
                          <a:latin typeface="Times New Roman" panose="02020603050405020304" pitchFamily="18" charset="0"/>
                          <a:cs typeface="Times New Roman" panose="02020603050405020304" pitchFamily="18" charset="0"/>
                        </a:rPr>
                        <a:t>атмосфералық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ауаға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қатысты</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санитарлық-эпидемиологиялық</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ережелер</a:t>
                      </a:r>
                      <a:r>
                        <a:rPr lang="ru-RU" sz="700" i="1" dirty="0">
                          <a:latin typeface="Times New Roman" panose="02020603050405020304" pitchFamily="18" charset="0"/>
                          <a:cs typeface="Times New Roman" panose="02020603050405020304" pitchFamily="18" charset="0"/>
                        </a:rPr>
                        <a:t> мен </a:t>
                      </a:r>
                      <a:r>
                        <a:rPr lang="ru-RU" sz="700" i="1" dirty="0" err="1">
                          <a:latin typeface="Times New Roman" panose="02020603050405020304" pitchFamily="18" charset="0"/>
                          <a:cs typeface="Times New Roman" panose="02020603050405020304" pitchFamily="18" charset="0"/>
                        </a:rPr>
                        <a:t>нормаларға</a:t>
                      </a:r>
                      <a:r>
                        <a:rPr lang="ru-RU" sz="700" i="1" dirty="0">
                          <a:latin typeface="Times New Roman" panose="02020603050405020304" pitchFamily="18" charset="0"/>
                          <a:cs typeface="Times New Roman" panose="02020603050405020304" pitchFamily="18" charset="0"/>
                        </a:rPr>
                        <a:t>" </a:t>
                      </a:r>
                      <a:r>
                        <a:rPr lang="ru-RU" sz="700" i="1" dirty="0" err="1">
                          <a:latin typeface="Times New Roman" panose="02020603050405020304" pitchFamily="18" charset="0"/>
                          <a:cs typeface="Times New Roman" panose="02020603050405020304" pitchFamily="18" charset="0"/>
                        </a:rPr>
                        <a:t>сәйкес</a:t>
                      </a:r>
                      <a:r>
                        <a:rPr lang="ru-RU" sz="700" i="1" dirty="0">
                          <a:latin typeface="Times New Roman" panose="02020603050405020304" pitchFamily="18" charset="0"/>
                          <a:cs typeface="Times New Roman" panose="02020603050405020304" pitchFamily="18" charset="0"/>
                        </a:rPr>
                        <a:t> ШЖШ</a:t>
                      </a:r>
                      <a:endParaRPr lang="ru-RU" altLang="en-US" sz="700" i="1" dirty="0">
                        <a:solidFill>
                          <a:srgbClr val="000000"/>
                        </a:solidFill>
                        <a:latin typeface="Times New Roman" panose="02020603050405020304" pitchFamily="18" charset="0"/>
                        <a:ea typeface="Times New Roman" panose="02020603050405020304" pitchFamily="18"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15529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just" eaLnBrk="1" hangingPunct="1">
                        <a:buNone/>
                      </a:pPr>
                      <a:endParaRPr lang="ru-RU" altLang="en-US" sz="700" i="1" dirty="0">
                        <a:solidFill>
                          <a:srgbClr val="000000"/>
                        </a:solidFill>
                        <a:latin typeface="Calibri" panose="020F0502020204030204" pitchFamily="34" charset="0"/>
                      </a:endParaRPr>
                    </a:p>
                  </a:txBody>
                  <a:tcPr marL="0" marR="0" marT="0" marB="0">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14" name="Прямоугольник 21"/>
          <p:cNvSpPr/>
          <p:nvPr/>
        </p:nvSpPr>
        <p:spPr>
          <a:xfrm>
            <a:off x="4806143" y="3885322"/>
            <a:ext cx="4955395" cy="461665"/>
          </a:xfrm>
          <a:prstGeom prst="rect">
            <a:avLst/>
          </a:prstGeom>
          <a:noFill/>
          <a:ln w="9525">
            <a:noFill/>
          </a:ln>
        </p:spPr>
        <p:txBody>
          <a:bodyPr wrap="square">
            <a:spAutoFit/>
          </a:bodyPr>
          <a:lstStyle/>
          <a:p>
            <a:pPr algn="ctr"/>
            <a:r>
              <a:rPr lang="ru-RU" altLang="ru-RU" sz="1200" b="1" dirty="0">
                <a:latin typeface="Times New Roman" panose="02020603050405020304" pitchFamily="18" charset="0"/>
                <a:cs typeface="Times New Roman" panose="02020603050405020304" pitchFamily="18" charset="0"/>
              </a:rPr>
              <a:t>2022 </a:t>
            </a:r>
            <a:r>
              <a:rPr lang="ru-RU" altLang="ru-RU" sz="1200" b="1" dirty="0" err="1">
                <a:latin typeface="Times New Roman" panose="02020603050405020304" pitchFamily="18" charset="0"/>
                <a:cs typeface="Times New Roman" panose="02020603050405020304" pitchFamily="18" charset="0"/>
              </a:rPr>
              <a:t>жылғы</a:t>
            </a:r>
            <a:r>
              <a:rPr lang="ru-RU" altLang="ru-RU" sz="1200" b="1" dirty="0">
                <a:latin typeface="Times New Roman" panose="02020603050405020304" pitchFamily="18" charset="0"/>
                <a:cs typeface="Times New Roman" panose="02020603050405020304" pitchFamily="18" charset="0"/>
              </a:rPr>
              <a:t> 24 </a:t>
            </a:r>
            <a:r>
              <a:rPr lang="ru-RU" altLang="ru-RU" sz="1200" b="1" dirty="0" err="1">
                <a:latin typeface="Times New Roman" panose="02020603050405020304" pitchFamily="18" charset="0"/>
                <a:cs typeface="Times New Roman" panose="02020603050405020304" pitchFamily="18" charset="0"/>
              </a:rPr>
              <a:t>қыркүйектегі</a:t>
            </a:r>
            <a:r>
              <a:rPr lang="ru-RU" altLang="ru-RU" sz="1200" b="1" dirty="0">
                <a:latin typeface="Times New Roman" panose="02020603050405020304" pitchFamily="18" charset="0"/>
                <a:cs typeface="Times New Roman" panose="02020603050405020304" pitchFamily="18" charset="0"/>
              </a:rPr>
              <a:t> Семей қ. </a:t>
            </a:r>
            <a:r>
              <a:rPr lang="ru-RU" altLang="ru-RU" sz="1200" b="1" dirty="0" err="1">
                <a:latin typeface="Times New Roman" panose="02020603050405020304" pitchFamily="18" charset="0"/>
                <a:cs typeface="Times New Roman" panose="02020603050405020304" pitchFamily="18" charset="0"/>
              </a:rPr>
              <a:t>атмосфералық</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ауасының</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жағдайы</a:t>
            </a:r>
            <a:endParaRPr lang="ru-RU" altLang="ru-RU" sz="1200" b="1" dirty="0">
              <a:latin typeface="Times New Roman" panose="02020603050405020304" pitchFamily="18" charset="0"/>
              <a:cs typeface="Times New Roman" panose="02020603050405020304" pitchFamily="18" charset="0"/>
            </a:endParaRPr>
          </a:p>
        </p:txBody>
      </p:sp>
      <p:graphicFrame>
        <p:nvGraphicFramePr>
          <p:cNvPr id="15" name="Таблица 2">
            <a:extLst>
              <a:ext uri="{FF2B5EF4-FFF2-40B4-BE49-F238E27FC236}">
                <a16:creationId xmlns:a16="http://schemas.microsoft.com/office/drawing/2014/main" id="{94CC0974-E1E4-47F3-9A8B-49A879A3B96B}"/>
              </a:ext>
            </a:extLst>
          </p:cNvPr>
          <p:cNvGraphicFramePr>
            <a:graphicFrameLocks noGrp="1"/>
          </p:cNvGraphicFramePr>
          <p:nvPr>
            <p:extLst>
              <p:ext uri="{D42A27DB-BD31-4B8C-83A1-F6EECF244321}">
                <p14:modId xmlns:p14="http://schemas.microsoft.com/office/powerpoint/2010/main" val="3970432412"/>
              </p:ext>
            </p:extLst>
          </p:nvPr>
        </p:nvGraphicFramePr>
        <p:xfrm>
          <a:off x="4938308" y="4162321"/>
          <a:ext cx="4691064" cy="2271356"/>
        </p:xfrm>
        <a:graphic>
          <a:graphicData uri="http://schemas.openxmlformats.org/drawingml/2006/table">
            <a:tbl>
              <a:tblPr firstRow="1" bandRow="1">
                <a:tableStyleId>{5C22544A-7EE6-4342-B048-85BDC9FD1C3A}</a:tableStyleId>
              </a:tblPr>
              <a:tblGrid>
                <a:gridCol w="1805096">
                  <a:extLst>
                    <a:ext uri="{9D8B030D-6E8A-4147-A177-3AD203B41FA5}">
                      <a16:colId xmlns:a16="http://schemas.microsoft.com/office/drawing/2014/main" val="3583770891"/>
                    </a:ext>
                  </a:extLst>
                </a:gridCol>
                <a:gridCol w="1440160">
                  <a:extLst>
                    <a:ext uri="{9D8B030D-6E8A-4147-A177-3AD203B41FA5}">
                      <a16:colId xmlns:a16="http://schemas.microsoft.com/office/drawing/2014/main" val="1276116030"/>
                    </a:ext>
                  </a:extLst>
                </a:gridCol>
                <a:gridCol w="1445808">
                  <a:extLst>
                    <a:ext uri="{9D8B030D-6E8A-4147-A177-3AD203B41FA5}">
                      <a16:colId xmlns:a16="http://schemas.microsoft.com/office/drawing/2014/main" val="2096923049"/>
                    </a:ext>
                  </a:extLst>
                </a:gridCol>
              </a:tblGrid>
              <a:tr h="516984">
                <a:tc>
                  <a:txBody>
                    <a:bodyPr/>
                    <a:lstStyle/>
                    <a:p>
                      <a:pPr algn="ctr"/>
                      <a:r>
                        <a:rPr lang="ru-RU" sz="1000" dirty="0" err="1">
                          <a:solidFill>
                            <a:schemeClr val="tx1"/>
                          </a:solidFill>
                          <a:latin typeface="Times New Roman" panose="02020603050405020304" pitchFamily="18" charset="0"/>
                          <a:cs typeface="Times New Roman" panose="02020603050405020304" pitchFamily="18" charset="0"/>
                        </a:rPr>
                        <a:t>Ластаушы</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Факт </a:t>
                      </a:r>
                      <a:r>
                        <a:rPr lang="ru-RU" sz="1000" dirty="0" err="1">
                          <a:solidFill>
                            <a:schemeClr val="tx1"/>
                          </a:solidFill>
                          <a:latin typeface="Times New Roman" panose="02020603050405020304" pitchFamily="18" charset="0"/>
                          <a:cs typeface="Times New Roman" panose="02020603050405020304" pitchFamily="18" charset="0"/>
                        </a:rPr>
                        <a:t>концентрациясы</a:t>
                      </a:r>
                      <a:r>
                        <a:rPr lang="ru-RU" sz="1000" dirty="0">
                          <a:solidFill>
                            <a:schemeClr val="tx1"/>
                          </a:solidFill>
                          <a:latin typeface="Times New Roman" panose="02020603050405020304" pitchFamily="18" charset="0"/>
                          <a:cs typeface="Times New Roman" panose="02020603050405020304" pitchFamily="18" charset="0"/>
                        </a:rPr>
                        <a:t>, мкг/м3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ШЖШ асу </a:t>
                      </a:r>
                      <a:r>
                        <a:rPr lang="ru-RU" sz="1000" dirty="0" err="1">
                          <a:solidFill>
                            <a:schemeClr val="tx1"/>
                          </a:solidFill>
                          <a:latin typeface="Times New Roman" panose="02020603050405020304" pitchFamily="18" charset="0"/>
                          <a:cs typeface="Times New Roman" panose="02020603050405020304" pitchFamily="18" charset="0"/>
                        </a:rPr>
                        <a:t>еселігі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611334865"/>
                  </a:ext>
                </a:extLst>
              </a:tr>
              <a:tr h="25637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a:t>
                      </a:r>
                      <a:r>
                        <a:rPr lang="ru-RU" sz="1000" dirty="0">
                          <a:solidFill>
                            <a:schemeClr val="tx1"/>
                          </a:solidFill>
                          <a:latin typeface="Times New Roman" panose="02020603050405020304" pitchFamily="18" charset="0"/>
                          <a:cs typeface="Times New Roman" panose="02020603050405020304" pitchFamily="18" charset="0"/>
                        </a:rPr>
                        <a:t> РМ-2,5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13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lang="ru-RU" sz="1000" dirty="0">
                          <a:solidFill>
                            <a:schemeClr val="tx1"/>
                          </a:solidFill>
                          <a:latin typeface="Times New Roman" panose="02020603050405020304" pitchFamily="18" charset="0"/>
                          <a:cs typeface="Times New Roman" panose="02020603050405020304" pitchFamily="18" charset="0"/>
                        </a:rPr>
                        <a:t>0,08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0001"/>
                  </a:ext>
                </a:extLst>
              </a:tr>
              <a:tr h="244390">
                <a:tc>
                  <a:txBody>
                    <a:bodyPr/>
                    <a:lstStyle/>
                    <a:p>
                      <a:r>
                        <a:rPr lang="ru-RU" sz="1000" dirty="0" err="1">
                          <a:solidFill>
                            <a:schemeClr val="tx1"/>
                          </a:solidFill>
                          <a:latin typeface="Times New Roman" panose="02020603050405020304" pitchFamily="18" charset="0"/>
                          <a:cs typeface="Times New Roman" panose="02020603050405020304" pitchFamily="18" charset="0"/>
                        </a:rPr>
                        <a:t>Қалқыма</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бөлшектер</a:t>
                      </a:r>
                      <a:r>
                        <a:rPr lang="ru-RU" sz="1000" dirty="0">
                          <a:solidFill>
                            <a:schemeClr val="tx1"/>
                          </a:solidFill>
                          <a:latin typeface="Times New Roman" panose="02020603050405020304" pitchFamily="18" charset="0"/>
                          <a:cs typeface="Times New Roman" panose="02020603050405020304" pitchFamily="18" charset="0"/>
                        </a:rPr>
                        <a:t> РМ-10</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73</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988232626"/>
                  </a:ext>
                </a:extLst>
              </a:tr>
              <a:tr h="244390">
                <a:tc>
                  <a:txBody>
                    <a:bodyPr/>
                    <a:lstStyle/>
                    <a:p>
                      <a:r>
                        <a:rPr lang="ru-RU" sz="1000" dirty="0" err="1">
                          <a:solidFill>
                            <a:schemeClr val="tx1"/>
                          </a:solidFill>
                          <a:latin typeface="Times New Roman" panose="02020603050405020304" pitchFamily="18" charset="0"/>
                          <a:cs typeface="Times New Roman" panose="02020603050405020304" pitchFamily="18" charset="0"/>
                        </a:rPr>
                        <a:t>Күкірт</a:t>
                      </a:r>
                      <a:r>
                        <a:rPr lang="ru-RU" sz="1000" dirty="0">
                          <a:solidFill>
                            <a:schemeClr val="tx1"/>
                          </a:solidFill>
                          <a:latin typeface="Times New Roman" panose="02020603050405020304" pitchFamily="18" charset="0"/>
                          <a:cs typeface="Times New Roman" panose="02020603050405020304" pitchFamily="18" charset="0"/>
                        </a:rPr>
                        <a:t>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0,05</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0010825"/>
                  </a:ext>
                </a:extLst>
              </a:tr>
              <a:tr h="244390">
                <a:tc>
                  <a:txBody>
                    <a:bodyPr/>
                    <a:lstStyle/>
                    <a:p>
                      <a:r>
                        <a:rPr lang="kk-KZ" sz="1000" dirty="0">
                          <a:solidFill>
                            <a:schemeClr val="tx1"/>
                          </a:solidFill>
                          <a:latin typeface="Times New Roman" panose="02020603050405020304" pitchFamily="18" charset="0"/>
                          <a:cs typeface="Times New Roman" panose="02020603050405020304" pitchFamily="18" charset="0"/>
                        </a:rPr>
                        <a:t>Көміртек 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882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990536008"/>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диоксиді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237</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1,2</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79239550"/>
                  </a:ext>
                </a:extLst>
              </a:tr>
              <a:tr h="244390">
                <a:tc>
                  <a:txBody>
                    <a:bodyPr/>
                    <a:lstStyle/>
                    <a:p>
                      <a:r>
                        <a:rPr lang="ru-RU" sz="1000" dirty="0">
                          <a:solidFill>
                            <a:schemeClr val="tx1"/>
                          </a:solidFill>
                          <a:latin typeface="Times New Roman" panose="02020603050405020304" pitchFamily="18" charset="0"/>
                          <a:cs typeface="Times New Roman" panose="02020603050405020304" pitchFamily="18" charset="0"/>
                        </a:rPr>
                        <a:t>Азот </a:t>
                      </a:r>
                      <a:r>
                        <a:rPr lang="ru-RU" sz="1000" dirty="0" err="1">
                          <a:solidFill>
                            <a:schemeClr val="tx1"/>
                          </a:solidFill>
                          <a:latin typeface="Times New Roman" panose="02020603050405020304" pitchFamily="18" charset="0"/>
                          <a:cs typeface="Times New Roman" panose="02020603050405020304" pitchFamily="18" charset="0"/>
                        </a:rPr>
                        <a:t>оксиді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34</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0,1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0178899"/>
                  </a:ext>
                </a:extLst>
              </a:tr>
              <a:tr h="244390">
                <a:tc>
                  <a:txBody>
                    <a:bodyPr/>
                    <a:lstStyle/>
                    <a:p>
                      <a:r>
                        <a:rPr lang="kk-KZ" sz="1000" dirty="0">
                          <a:solidFill>
                            <a:schemeClr val="tx1"/>
                          </a:solidFill>
                          <a:latin typeface="Times New Roman" panose="02020603050405020304" pitchFamily="18" charset="0"/>
                          <a:cs typeface="Times New Roman" panose="02020603050405020304" pitchFamily="18" charset="0"/>
                        </a:rPr>
                        <a:t>Күкіртсутегі</a:t>
                      </a:r>
                      <a:endParaRPr lang="ru-RU" sz="1000" dirty="0">
                        <a:solidFill>
                          <a:schemeClr val="tx1"/>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9</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rtl="0" fontAlgn="ctr"/>
                      <a:r>
                        <a:rPr lang="ru-RU" sz="1000" b="0" i="0" u="none" strike="noStrike" dirty="0">
                          <a:solidFill>
                            <a:srgbClr val="000000"/>
                          </a:solidFill>
                          <a:effectLst/>
                          <a:latin typeface="Times New Roman" panose="02020603050405020304" pitchFamily="18" charset="0"/>
                        </a:rPr>
                        <a:t>1,1</a:t>
                      </a:r>
                    </a:p>
                  </a:txBody>
                  <a:tcPr marL="9525" marR="9525" marT="9525"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1613162"/>
                  </a:ext>
                </a:extLst>
              </a:tr>
            </a:tbl>
          </a:graphicData>
        </a:graphic>
      </p:graphicFrame>
      <p:sp>
        <p:nvSpPr>
          <p:cNvPr id="16" name="Прямоугольник 15"/>
          <p:cNvSpPr/>
          <p:nvPr/>
        </p:nvSpPr>
        <p:spPr>
          <a:xfrm>
            <a:off x="4827453" y="178389"/>
            <a:ext cx="4908111" cy="2123658"/>
          </a:xfrm>
          <a:prstGeom prst="rect">
            <a:avLst/>
          </a:prstGeom>
        </p:spPr>
        <p:txBody>
          <a:bodyPr wrap="square">
            <a:spAutoFit/>
          </a:bodyPr>
          <a:lstStyle/>
          <a:p>
            <a:pPr lvl="0" indent="185738" algn="ctr"/>
            <a:r>
              <a:rPr lang="kk-KZ" altLang="ru-RU" sz="1200" b="1" dirty="0">
                <a:latin typeface="Times New Roman" panose="02020603050405020304" pitchFamily="18" charset="0"/>
                <a:cs typeface="Times New Roman" panose="02020603050405020304" pitchFamily="18" charset="0"/>
              </a:rPr>
              <a:t>Семей</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қаласы</a:t>
            </a:r>
            <a:r>
              <a:rPr lang="ru-RU" altLang="ru-RU" sz="1200" b="1" dirty="0">
                <a:latin typeface="Times New Roman" panose="02020603050405020304" pitchFamily="18" charset="0"/>
                <a:cs typeface="Times New Roman" panose="02020603050405020304" pitchFamily="18" charset="0"/>
              </a:rPr>
              <a:t> </a:t>
            </a:r>
            <a:r>
              <a:rPr lang="ru-RU" altLang="ru-RU" sz="1200" b="1" dirty="0" err="1">
                <a:latin typeface="Times New Roman" panose="02020603050405020304" pitchFamily="18" charset="0"/>
                <a:cs typeface="Times New Roman" panose="02020603050405020304" pitchFamily="18" charset="0"/>
              </a:rPr>
              <a:t>бойынша</a:t>
            </a:r>
            <a:r>
              <a:rPr lang="ru-RU" altLang="ru-RU" sz="1200" b="1" dirty="0">
                <a:latin typeface="Times New Roman" panose="02020603050405020304" pitchFamily="18" charset="0"/>
                <a:cs typeface="Times New Roman" panose="02020603050405020304" pitchFamily="18" charset="0"/>
              </a:rPr>
              <a:t> 25 </a:t>
            </a:r>
            <a:r>
              <a:rPr lang="ru-RU" altLang="ru-RU" sz="1200" b="1" dirty="0" err="1">
                <a:latin typeface="Times New Roman" panose="02020603050405020304" pitchFamily="18" charset="0"/>
                <a:cs typeface="Times New Roman" panose="02020603050405020304" pitchFamily="18" charset="0"/>
              </a:rPr>
              <a:t>қыркүйекке</a:t>
            </a:r>
            <a:endParaRPr lang="ru-RU" altLang="ru-RU" sz="1200" b="1" dirty="0">
              <a:latin typeface="Times New Roman" panose="02020603050405020304" pitchFamily="18" charset="0"/>
              <a:cs typeface="Times New Roman" panose="02020603050405020304" pitchFamily="18" charset="0"/>
            </a:endParaRPr>
          </a:p>
          <a:p>
            <a:pPr lvl="0" indent="185738" algn="ctr"/>
            <a:r>
              <a:rPr lang="ru-RU" altLang="ru-RU" sz="1200" b="1" dirty="0">
                <a:solidFill>
                  <a:prstClr val="black"/>
                </a:solidFill>
                <a:latin typeface="Times New Roman" panose="02020603050405020304" pitchFamily="18" charset="0"/>
                <a:cs typeface="Times New Roman" panose="02020603050405020304" pitchFamily="18" charset="0"/>
              </a:rPr>
              <a:t> </a:t>
            </a:r>
            <a:r>
              <a:rPr lang="kk-KZ" altLang="ru-RU" sz="1200" b="1" dirty="0">
                <a:solidFill>
                  <a:prstClr val="black"/>
                </a:solidFill>
                <a:latin typeface="Times New Roman" panose="02020603050405020304" pitchFamily="18" charset="0"/>
                <a:cs typeface="Times New Roman" panose="02020603050405020304" pitchFamily="18" charset="0"/>
              </a:rPr>
              <a:t>арналған ауа-райы болжамы</a:t>
            </a:r>
            <a:endParaRPr lang="ru-RU" altLang="ru-RU" sz="1200" b="1" dirty="0">
              <a:solidFill>
                <a:prstClr val="black"/>
              </a:solidFill>
              <a:latin typeface="Times New Roman" panose="02020603050405020304" pitchFamily="18" charset="0"/>
              <a:cs typeface="Times New Roman" panose="02020603050405020304" pitchFamily="18" charset="0"/>
            </a:endParaRPr>
          </a:p>
          <a:p>
            <a:pPr lvl="0" algn="ctr"/>
            <a:r>
              <a:rPr lang="ru-RU" altLang="ru-RU" sz="1200" b="1" dirty="0">
                <a:solidFill>
                  <a:prstClr val="black"/>
                </a:solidFill>
                <a:latin typeface="Times New Roman" panose="02020603050405020304" pitchFamily="18" charset="0"/>
                <a:cs typeface="Times New Roman" panose="02020603050405020304" pitchFamily="18" charset="0"/>
              </a:rPr>
              <a:t>2022 ж. 24 </a:t>
            </a:r>
            <a:r>
              <a:rPr lang="kk-KZ" sz="1200" b="1" dirty="0">
                <a:solidFill>
                  <a:srgbClr val="000000"/>
                </a:solidFill>
                <a:latin typeface="Times New Roman" panose="02020603050405020304" pitchFamily="18" charset="0"/>
                <a:cs typeface="Times New Roman" panose="02020603050405020304" pitchFamily="18" charset="0"/>
                <a:sym typeface="+mn-ea"/>
              </a:rPr>
              <a:t>қыркүйектің</a:t>
            </a:r>
            <a:r>
              <a:rPr lang="kk-KZ" altLang="ru-RU" sz="1200" b="1" dirty="0">
                <a:solidFill>
                  <a:prstClr val="black"/>
                </a:solidFill>
                <a:latin typeface="Times New Roman" panose="02020603050405020304" pitchFamily="18" charset="0"/>
                <a:cs typeface="Times New Roman" panose="02020603050405020304" pitchFamily="18" charset="0"/>
              </a:rPr>
              <a:t>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бастап</a:t>
            </a:r>
            <a:r>
              <a:rPr lang="ru-RU" altLang="ru-RU" sz="1200" b="1" dirty="0">
                <a:solidFill>
                  <a:prstClr val="black"/>
                </a:solidFill>
                <a:latin typeface="Times New Roman" panose="02020603050405020304" pitchFamily="18" charset="0"/>
                <a:cs typeface="Times New Roman" panose="02020603050405020304" pitchFamily="18" charset="0"/>
              </a:rPr>
              <a:t> 25 </a:t>
            </a:r>
            <a:r>
              <a:rPr lang="kk-KZ" sz="1200" b="1" dirty="0">
                <a:solidFill>
                  <a:srgbClr val="000000"/>
                </a:solidFill>
                <a:latin typeface="Times New Roman" panose="02020603050405020304" pitchFamily="18" charset="0"/>
                <a:cs typeface="Times New Roman" panose="02020603050405020304" pitchFamily="18" charset="0"/>
                <a:sym typeface="+mn-ea"/>
              </a:rPr>
              <a:t>қыркүйектің</a:t>
            </a:r>
            <a:r>
              <a:rPr lang="kk-KZ" altLang="ru-RU" sz="1200" b="1" dirty="0">
                <a:solidFill>
                  <a:prstClr val="black"/>
                </a:solidFill>
                <a:latin typeface="Times New Roman" panose="02020603050405020304" pitchFamily="18" charset="0"/>
                <a:cs typeface="Times New Roman" panose="02020603050405020304" pitchFamily="18" charset="0"/>
              </a:rPr>
              <a:t> </a:t>
            </a:r>
            <a:r>
              <a:rPr lang="ru-RU" altLang="ru-RU" sz="1200" b="1" dirty="0">
                <a:solidFill>
                  <a:prstClr val="black"/>
                </a:solidFill>
                <a:latin typeface="Times New Roman" panose="02020603050405020304" pitchFamily="18" charset="0"/>
                <a:cs typeface="Times New Roman" panose="02020603050405020304" pitchFamily="18" charset="0"/>
              </a:rPr>
              <a:t>21 с. </a:t>
            </a:r>
            <a:r>
              <a:rPr lang="ru-RU" altLang="ru-RU" sz="1200" b="1" dirty="0" err="1">
                <a:solidFill>
                  <a:prstClr val="black"/>
                </a:solidFill>
                <a:latin typeface="Times New Roman" panose="02020603050405020304" pitchFamily="18" charset="0"/>
                <a:cs typeface="Times New Roman" panose="02020603050405020304" pitchFamily="18" charset="0"/>
              </a:rPr>
              <a:t>дейін</a:t>
            </a:r>
            <a:r>
              <a:rPr lang="ru-RU" altLang="ru-RU" sz="1200" b="1" dirty="0">
                <a:solidFill>
                  <a:prstClr val="black"/>
                </a:solidFill>
                <a:latin typeface="Times New Roman" panose="02020603050405020304" pitchFamily="18" charset="0"/>
                <a:cs typeface="Times New Roman" panose="02020603050405020304" pitchFamily="18" charset="0"/>
              </a:rPr>
              <a:t> </a:t>
            </a:r>
          </a:p>
          <a:p>
            <a:pPr indent="185738" algn="just"/>
            <a:r>
              <a:rPr lang="kk-KZ" sz="1200" dirty="0">
                <a:solidFill>
                  <a:prstClr val="black"/>
                </a:solidFill>
                <a:latin typeface="Times New Roman" pitchFamily="18" charset="0"/>
                <a:cs typeface="Times New Roman" pitchFamily="18" charset="0"/>
              </a:rPr>
              <a:t> Жауын-шашынсыз.</a:t>
            </a:r>
            <a:r>
              <a:rPr lang="kk-KZ" sz="1200" dirty="0">
                <a:latin typeface="Times New Roman" panose="02020603050405020304" pitchFamily="18" charset="0"/>
                <a:cs typeface="Times New Roman" panose="02020603050405020304" pitchFamily="18" charset="0"/>
              </a:rPr>
              <a:t> Жел солтүстік-батыстан 2-7 </a:t>
            </a:r>
            <a:r>
              <a:rPr lang="kk-KZ" sz="1200" dirty="0">
                <a:solidFill>
                  <a:prstClr val="black"/>
                </a:solidFill>
                <a:latin typeface="Times New Roman" pitchFamily="18" charset="0"/>
                <a:cs typeface="Times New Roman" pitchFamily="18" charset="0"/>
              </a:rPr>
              <a:t>м/с. Ауа температурасы түнде 5-7°, күндіз 25-27°</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жылы</a:t>
            </a:r>
            <a:r>
              <a:rPr lang="kk-KZ" sz="1200" dirty="0">
                <a:solidFill>
                  <a:prstClr val="black"/>
                </a:solidFill>
                <a:latin typeface="Times New Roman" pitchFamily="18" charset="0"/>
                <a:cs typeface="Times New Roman" pitchFamily="18" charset="0"/>
              </a:rPr>
              <a:t> болады.</a:t>
            </a:r>
            <a:r>
              <a:rPr lang="kk-KZ" sz="1200" b="1" dirty="0">
                <a:solidFill>
                  <a:srgbClr val="000000"/>
                </a:solidFill>
                <a:latin typeface="Times New Roman" panose="02020603050405020304" pitchFamily="18" charset="0"/>
                <a:cs typeface="Times New Roman" panose="02020603050405020304" pitchFamily="18" charset="0"/>
                <a:sym typeface="+mn-ea"/>
              </a:rPr>
              <a:t> </a:t>
            </a:r>
          </a:p>
          <a:p>
            <a:pPr lvl="0" indent="185738" algn="ctr"/>
            <a:endParaRPr lang="kk-KZ"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ctr"/>
            <a:r>
              <a:rPr lang="kk-KZ" sz="1200" b="1" dirty="0">
                <a:solidFill>
                  <a:srgbClr val="000000"/>
                </a:solidFill>
                <a:latin typeface="Times New Roman" panose="02020603050405020304" pitchFamily="18" charset="0"/>
                <a:cs typeface="Times New Roman" panose="02020603050405020304" pitchFamily="18" charset="0"/>
                <a:sym typeface="+mn-ea"/>
              </a:rPr>
              <a:t>26 қыркүйекке</a:t>
            </a:r>
          </a:p>
          <a:p>
            <a:pPr lvl="0" indent="185738" algn="ctr"/>
            <a:r>
              <a:rPr lang="ru-RU" sz="1200" b="1" dirty="0">
                <a:solidFill>
                  <a:srgbClr val="000000"/>
                </a:solidFill>
                <a:latin typeface="Times New Roman" panose="02020603050405020304" pitchFamily="18" charset="0"/>
                <a:cs typeface="Times New Roman" panose="02020603050405020304" pitchFamily="18" charset="0"/>
                <a:sym typeface="+mn-ea"/>
              </a:rPr>
              <a:t>2022 ж. 25 </a:t>
            </a:r>
            <a:r>
              <a:rPr lang="kk-KZ" sz="1200" b="1" dirty="0">
                <a:solidFill>
                  <a:srgbClr val="000000"/>
                </a:solidFill>
                <a:latin typeface="Times New Roman" panose="02020603050405020304" pitchFamily="18" charset="0"/>
                <a:cs typeface="Times New Roman" panose="02020603050405020304" pitchFamily="18" charset="0"/>
                <a:sym typeface="+mn-ea"/>
              </a:rPr>
              <a:t>қыркүйектің</a:t>
            </a:r>
            <a:r>
              <a:rPr lang="kk-KZ" altLang="ru-RU" sz="1200" b="1" dirty="0">
                <a:solidFill>
                  <a:prstClr val="black"/>
                </a:solidFill>
                <a:latin typeface="Times New Roman" panose="02020603050405020304" pitchFamily="18" charset="0"/>
                <a:cs typeface="Times New Roman" panose="02020603050405020304" pitchFamily="18" charset="0"/>
              </a:rPr>
              <a:t> </a:t>
            </a:r>
            <a:r>
              <a:rPr lang="ru-RU" sz="1200" b="1" dirty="0">
                <a:solidFill>
                  <a:srgbClr val="000000"/>
                </a:solidFill>
                <a:latin typeface="Times New Roman" panose="02020603050405020304" pitchFamily="18" charset="0"/>
                <a:cs typeface="Times New Roman" panose="02020603050405020304" pitchFamily="18" charset="0"/>
              </a:rPr>
              <a:t>21 с. </a:t>
            </a:r>
            <a:r>
              <a:rPr lang="ru-RU" sz="1200" b="1" dirty="0" err="1">
                <a:solidFill>
                  <a:srgbClr val="000000"/>
                </a:solidFill>
                <a:latin typeface="Times New Roman" panose="02020603050405020304" pitchFamily="18" charset="0"/>
                <a:cs typeface="Times New Roman" panose="02020603050405020304" pitchFamily="18" charset="0"/>
                <a:sym typeface="+mn-ea"/>
              </a:rPr>
              <a:t>бастап</a:t>
            </a:r>
            <a:r>
              <a:rPr lang="ru-RU" sz="1200" b="1" dirty="0">
                <a:solidFill>
                  <a:srgbClr val="000000"/>
                </a:solidFill>
                <a:latin typeface="Times New Roman" panose="02020603050405020304" pitchFamily="18" charset="0"/>
                <a:cs typeface="Times New Roman" panose="02020603050405020304" pitchFamily="18" charset="0"/>
                <a:sym typeface="+mn-ea"/>
              </a:rPr>
              <a:t> 26 </a:t>
            </a:r>
            <a:r>
              <a:rPr lang="kk-KZ" sz="1200" b="1" dirty="0">
                <a:solidFill>
                  <a:srgbClr val="000000"/>
                </a:solidFill>
                <a:latin typeface="Times New Roman" panose="02020603050405020304" pitchFamily="18" charset="0"/>
                <a:cs typeface="Times New Roman" panose="02020603050405020304" pitchFamily="18" charset="0"/>
                <a:sym typeface="+mn-ea"/>
              </a:rPr>
              <a:t>қыркүйектің</a:t>
            </a:r>
            <a:r>
              <a:rPr lang="ru-RU" sz="1200" b="1" dirty="0">
                <a:solidFill>
                  <a:srgbClr val="000000"/>
                </a:solidFill>
                <a:latin typeface="Times New Roman" panose="02020603050405020304" pitchFamily="18" charset="0"/>
                <a:cs typeface="Times New Roman" panose="02020603050405020304" pitchFamily="18" charset="0"/>
                <a:sym typeface="+mn-ea"/>
              </a:rPr>
              <a:t> 09 с. </a:t>
            </a:r>
            <a:r>
              <a:rPr lang="ru-RU" sz="1200" b="1" dirty="0" err="1">
                <a:solidFill>
                  <a:srgbClr val="000000"/>
                </a:solidFill>
                <a:latin typeface="Times New Roman" panose="02020603050405020304" pitchFamily="18" charset="0"/>
                <a:cs typeface="Times New Roman" panose="02020603050405020304" pitchFamily="18" charset="0"/>
                <a:sym typeface="+mn-ea"/>
              </a:rPr>
              <a:t>дейін</a:t>
            </a:r>
            <a:endParaRPr lang="en-US" sz="1200" b="1" dirty="0">
              <a:solidFill>
                <a:srgbClr val="000000"/>
              </a:solidFill>
              <a:latin typeface="Times New Roman" panose="02020603050405020304" pitchFamily="18" charset="0"/>
              <a:cs typeface="Times New Roman" panose="02020603050405020304" pitchFamily="18" charset="0"/>
              <a:sym typeface="+mn-ea"/>
            </a:endParaRPr>
          </a:p>
          <a:p>
            <a:pPr lvl="0" indent="185738" algn="just" fontAlgn="auto">
              <a:spcBef>
                <a:spcPts val="0"/>
              </a:spcBef>
              <a:spcAft>
                <a:spcPts val="0"/>
              </a:spcAft>
              <a:defRPr/>
            </a:pPr>
            <a:r>
              <a:rPr lang="kk-KZ" sz="1200" dirty="0">
                <a:solidFill>
                  <a:prstClr val="black"/>
                </a:solidFill>
                <a:latin typeface="Times New Roman" pitchFamily="18" charset="0"/>
                <a:cs typeface="Times New Roman" pitchFamily="18" charset="0"/>
              </a:rPr>
              <a:t>Жауын-шашынсыз. Жел оңт</a:t>
            </a:r>
            <a:r>
              <a:rPr lang="kk-KZ" sz="1200" dirty="0">
                <a:latin typeface="Times New Roman" panose="02020603050405020304" pitchFamily="18" charset="0"/>
                <a:cs typeface="Times New Roman" panose="02020603050405020304" pitchFamily="18" charset="0"/>
              </a:rPr>
              <a:t>үстік-шығыстан</a:t>
            </a:r>
            <a:r>
              <a:rPr lang="kk-KZ" sz="1200" dirty="0">
                <a:solidFill>
                  <a:prstClr val="black"/>
                </a:solidFill>
                <a:latin typeface="Times New Roman" pitchFamily="18" charset="0"/>
                <a:cs typeface="Times New Roman" pitchFamily="18" charset="0"/>
              </a:rPr>
              <a:t> 2-7 м/с. </a:t>
            </a:r>
            <a:r>
              <a:rPr lang="ru-RU" sz="1200" dirty="0" err="1">
                <a:solidFill>
                  <a:prstClr val="black"/>
                </a:solidFill>
                <a:latin typeface="Times New Roman" pitchFamily="18" charset="0"/>
                <a:cs typeface="Times New Roman" pitchFamily="18" charset="0"/>
              </a:rPr>
              <a:t>Ауа</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температурасы</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түнде</a:t>
            </a:r>
            <a:r>
              <a:rPr lang="ru-RU" sz="1200" dirty="0">
                <a:solidFill>
                  <a:prstClr val="black"/>
                </a:solidFill>
                <a:latin typeface="Times New Roman" pitchFamily="18" charset="0"/>
                <a:cs typeface="Times New Roman" pitchFamily="18" charset="0"/>
              </a:rPr>
              <a:t> 5-7° </a:t>
            </a:r>
            <a:r>
              <a:rPr lang="ru-RU" sz="1200" dirty="0" err="1">
                <a:solidFill>
                  <a:prstClr val="black"/>
                </a:solidFill>
                <a:latin typeface="Times New Roman" pitchFamily="18" charset="0"/>
                <a:cs typeface="Times New Roman" pitchFamily="18" charset="0"/>
              </a:rPr>
              <a:t>жылы</a:t>
            </a:r>
            <a:r>
              <a:rPr lang="ru-RU" sz="1200" dirty="0">
                <a:solidFill>
                  <a:prstClr val="black"/>
                </a:solidFill>
                <a:latin typeface="Times New Roman" pitchFamily="18" charset="0"/>
                <a:cs typeface="Times New Roman" pitchFamily="18" charset="0"/>
              </a:rPr>
              <a:t> </a:t>
            </a:r>
            <a:r>
              <a:rPr lang="ru-RU" sz="1200" dirty="0" err="1">
                <a:solidFill>
                  <a:prstClr val="black"/>
                </a:solidFill>
                <a:latin typeface="Times New Roman" pitchFamily="18" charset="0"/>
                <a:cs typeface="Times New Roman" pitchFamily="18" charset="0"/>
              </a:rPr>
              <a:t>болады</a:t>
            </a:r>
            <a:r>
              <a:rPr lang="ru-RU" sz="1200" dirty="0">
                <a:solidFill>
                  <a:prstClr val="black"/>
                </a:solidFill>
                <a:latin typeface="Times New Roman" pitchFamily="18" charset="0"/>
                <a:cs typeface="Times New Roman" pitchFamily="18" charset="0"/>
              </a:rPr>
              <a:t>.</a:t>
            </a:r>
            <a:endParaRPr lang="kk-KZ" sz="1200" dirty="0">
              <a:solidFill>
                <a:prstClr val="black"/>
              </a:solidFill>
              <a:latin typeface="Times New Roman" pitchFamily="18" charset="0"/>
              <a:cs typeface="Times New Roman" pitchFamily="18" charset="0"/>
            </a:endParaRPr>
          </a:p>
          <a:p>
            <a:pPr lvl="0" indent="185738" algn="just" fontAlgn="auto">
              <a:spcBef>
                <a:spcPts val="0"/>
              </a:spcBef>
              <a:spcAft>
                <a:spcPts val="0"/>
              </a:spcAft>
              <a:defRPr/>
            </a:pPr>
            <a:endParaRPr lang="kk-KZ" sz="1200" dirty="0">
              <a:solidFill>
                <a:prstClr val="black"/>
              </a:solidFill>
              <a:latin typeface="Times New Roman" pitchFamily="18" charset="0"/>
              <a:cs typeface="Times New Roman" pitchFamily="18" charset="0"/>
            </a:endParaRPr>
          </a:p>
        </p:txBody>
      </p:sp>
      <p:sp>
        <p:nvSpPr>
          <p:cNvPr id="22" name="TextBox 13"/>
          <p:cNvSpPr txBox="1"/>
          <p:nvPr/>
        </p:nvSpPr>
        <p:spPr>
          <a:xfrm>
            <a:off x="4941423" y="2322395"/>
            <a:ext cx="4680169" cy="830997"/>
          </a:xfrm>
          <a:prstGeom prst="rect">
            <a:avLst/>
          </a:prstGeom>
          <a:solidFill>
            <a:schemeClr val="accent6"/>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lvl="0" algn="just"/>
            <a:r>
              <a:rPr lang="ru-RU" sz="1200" dirty="0">
                <a:solidFill>
                  <a:prstClr val="black"/>
                </a:solidFill>
                <a:latin typeface="Times New Roman" panose="02020603050405020304" pitchFamily="18" charset="0"/>
                <a:cs typeface="Times New Roman" panose="02020603050405020304" pitchFamily="18" charset="0"/>
              </a:rPr>
              <a:t>    25 </a:t>
            </a:r>
            <a:r>
              <a:rPr lang="ru-RU" sz="1200" dirty="0" err="1">
                <a:solidFill>
                  <a:prstClr val="black"/>
                </a:solidFill>
                <a:latin typeface="Times New Roman" panose="02020603050405020304" pitchFamily="18" charset="0"/>
                <a:cs typeface="Times New Roman" panose="02020603050405020304" pitchFamily="18" charset="0"/>
              </a:rPr>
              <a:t>қыркүйекте</a:t>
            </a:r>
            <a:r>
              <a:rPr lang="kk-KZ" sz="1200" dirty="0">
                <a:solidFill>
                  <a:prstClr val="black"/>
                </a:solidFill>
                <a:latin typeface="Times New Roman" panose="02020603050405020304" pitchFamily="18" charset="0"/>
                <a:cs typeface="Times New Roman" panose="02020603050405020304" pitchFamily="18" charset="0"/>
              </a:rPr>
              <a:t> 2022 жылдың метеорологиялық жағдайлар қала атмосферасында ластаушы заттардың жиналуына ықпал етеді. Жалпы қала бойынша ауаның ластану деңгейі жоғары болады деп күтілуде.</a:t>
            </a:r>
          </a:p>
        </p:txBody>
      </p:sp>
      <p:sp>
        <p:nvSpPr>
          <p:cNvPr id="23" name="TextBox 13"/>
          <p:cNvSpPr txBox="1"/>
          <p:nvPr/>
        </p:nvSpPr>
        <p:spPr>
          <a:xfrm>
            <a:off x="4970845" y="3436780"/>
            <a:ext cx="4680169" cy="276999"/>
          </a:xfrm>
          <a:prstGeom prst="rect">
            <a:avLst/>
          </a:prstGeom>
          <a:solidFill>
            <a:schemeClr val="accent6"/>
          </a:solidFill>
        </p:spPr>
        <p:style>
          <a:lnRef idx="3">
            <a:schemeClr val="lt1"/>
          </a:lnRef>
          <a:fillRef idx="1">
            <a:schemeClr val="accent6"/>
          </a:fillRef>
          <a:effectRef idx="1">
            <a:schemeClr val="accent6"/>
          </a:effectRef>
          <a:fontRef idx="minor">
            <a:schemeClr val="lt1"/>
          </a:fontRef>
        </p:style>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r>
              <a:rPr lang="ru-RU" sz="1200" dirty="0">
                <a:solidFill>
                  <a:prstClr val="black"/>
                </a:solidFill>
                <a:latin typeface="Times New Roman" panose="02020603050405020304" pitchFamily="18" charset="0"/>
                <a:cs typeface="Times New Roman" panose="02020603050405020304" pitchFamily="18" charset="0"/>
              </a:rPr>
              <a:t>2-дәрежелі ҚМЖ </a:t>
            </a:r>
            <a:r>
              <a:rPr lang="ru-RU" sz="1200" dirty="0" err="1">
                <a:solidFill>
                  <a:prstClr val="black"/>
                </a:solidFill>
                <a:latin typeface="Times New Roman" panose="02020603050405020304" pitchFamily="18" charset="0"/>
                <a:cs typeface="Times New Roman" panose="02020603050405020304" pitchFamily="18" charset="0"/>
              </a:rPr>
              <a:t>ескертуі</a:t>
            </a:r>
            <a:r>
              <a:rPr lang="ru-RU" sz="1200" dirty="0">
                <a:solidFill>
                  <a:prstClr val="black"/>
                </a:solidFill>
                <a:latin typeface="Times New Roman" panose="02020603050405020304" pitchFamily="18" charset="0"/>
                <a:cs typeface="Times New Roman" panose="02020603050405020304" pitchFamily="18" charset="0"/>
              </a:rPr>
              <a:t> </a:t>
            </a:r>
            <a:r>
              <a:rPr lang="ru-RU" sz="1200" dirty="0" err="1">
                <a:solidFill>
                  <a:prstClr val="black"/>
                </a:solidFill>
                <a:latin typeface="Times New Roman" panose="02020603050405020304" pitchFamily="18" charset="0"/>
                <a:cs typeface="Times New Roman" panose="02020603050405020304" pitchFamily="18" charset="0"/>
              </a:rPr>
              <a:t>жарияланады</a:t>
            </a:r>
            <a:r>
              <a:rPr lang="ru-RU" sz="1200" dirty="0">
                <a:solidFill>
                  <a:prstClr val="black"/>
                </a:solidFill>
                <a:latin typeface="Times New Roman" panose="02020603050405020304" pitchFamily="18" charset="0"/>
                <a:cs typeface="Times New Roman" panose="02020603050405020304" pitchFamily="18" charset="0"/>
              </a:rPr>
              <a:t>.</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28588" y="115888"/>
            <a:ext cx="9648825" cy="662622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ru-RU" altLang="en-US" sz="1800" b="0" i="0" u="none" strike="noStrike" kern="1200" cap="none" spc="0" normalizeH="0" baseline="0" noProof="0">
              <a:ln>
                <a:noFill/>
              </a:ln>
              <a:solidFill>
                <a:srgbClr val="FFFFFF"/>
              </a:solidFill>
              <a:effectLst/>
              <a:uLnTx/>
              <a:uFillTx/>
              <a:latin typeface="+mn-lt"/>
              <a:ea typeface="+mn-ea"/>
              <a:cs typeface="Arial" panose="020B0604020202020204" pitchFamily="34" charset="0"/>
            </a:endParaRPr>
          </a:p>
        </p:txBody>
      </p:sp>
      <p:cxnSp>
        <p:nvCxnSpPr>
          <p:cNvPr id="13" name="Прямая соединительная линия 12"/>
          <p:cNvCxnSpPr>
            <a:cxnSpLocks noChangeAspect="1"/>
          </p:cNvCxnSpPr>
          <p:nvPr/>
        </p:nvCxnSpPr>
        <p:spPr>
          <a:xfrm>
            <a:off x="4937125" y="115888"/>
            <a:ext cx="15875" cy="6624638"/>
          </a:xfrm>
          <a:prstGeom prst="line">
            <a:avLst/>
          </a:prstGeom>
        </p:spPr>
        <p:style>
          <a:lnRef idx="1">
            <a:schemeClr val="accent1"/>
          </a:lnRef>
          <a:fillRef idx="0">
            <a:schemeClr val="accent1"/>
          </a:fillRef>
          <a:effectRef idx="0">
            <a:schemeClr val="accent1"/>
          </a:effectRef>
          <a:fontRef idx="minor">
            <a:schemeClr val="tx1"/>
          </a:fontRef>
        </p:style>
      </p:cxnSp>
      <p:grpSp>
        <p:nvGrpSpPr>
          <p:cNvPr id="6" name="Группа 5"/>
          <p:cNvGrpSpPr/>
          <p:nvPr/>
        </p:nvGrpSpPr>
        <p:grpSpPr>
          <a:xfrm>
            <a:off x="254361" y="172228"/>
            <a:ext cx="4857332" cy="907969"/>
            <a:chOff x="95668" y="246083"/>
            <a:chExt cx="4857332" cy="907969"/>
          </a:xfrm>
        </p:grpSpPr>
        <p:sp>
          <p:nvSpPr>
            <p:cNvPr id="16" name="TextBox 15">
              <a:extLst>
                <a:ext uri="{FF2B5EF4-FFF2-40B4-BE49-F238E27FC236}">
                  <a16:creationId xmlns:a16="http://schemas.microsoft.com/office/drawing/2014/main" id="{E1A8E3C0-CFA9-44DB-A7DD-D1427BEBA2CE}"/>
                </a:ext>
              </a:extLst>
            </p:cNvPr>
            <p:cNvSpPr txBox="1"/>
            <p:nvPr/>
          </p:nvSpPr>
          <p:spPr>
            <a:xfrm>
              <a:off x="317284" y="246083"/>
              <a:ext cx="4635716" cy="523220"/>
            </a:xfrm>
            <a:prstGeom prst="rect">
              <a:avLst/>
            </a:prstGeom>
            <a:noFill/>
          </p:spPr>
          <p:txBody>
            <a:bodyPr wrap="square">
              <a:spAutoFit/>
            </a:bodyPr>
            <a:lstStyle/>
            <a:p>
              <a:pPr algn="ctr"/>
              <a:r>
                <a:rPr lang="ru-RU" sz="1400" b="1" dirty="0">
                  <a:solidFill>
                    <a:srgbClr val="000000"/>
                  </a:solidFill>
                  <a:latin typeface="Times New Roman" pitchFamily="18" charset="0"/>
                  <a:cs typeface="Times New Roman" pitchFamily="18" charset="0"/>
                  <a:sym typeface="+mn-ea"/>
                </a:rPr>
                <a:t>ҚМЖ КЗІНДЕГІ ХАЛЫҚҚА АРНАЛҒАН ҰСЫНЫСТАР</a:t>
              </a:r>
              <a:endParaRPr lang="ru-RU" sz="1400" b="1" dirty="0"/>
            </a:p>
          </p:txBody>
        </p:sp>
        <p:sp>
          <p:nvSpPr>
            <p:cNvPr id="17" name="TextBox 16">
              <a:extLst>
                <a:ext uri="{FF2B5EF4-FFF2-40B4-BE49-F238E27FC236}">
                  <a16:creationId xmlns:a16="http://schemas.microsoft.com/office/drawing/2014/main" id="{A749C2F8-23C3-4A95-A976-9FB1B6BA7313}"/>
                </a:ext>
              </a:extLst>
            </p:cNvPr>
            <p:cNvSpPr txBox="1"/>
            <p:nvPr/>
          </p:nvSpPr>
          <p:spPr>
            <a:xfrm>
              <a:off x="95668" y="877053"/>
              <a:ext cx="4810180" cy="276999"/>
            </a:xfrm>
            <a:prstGeom prst="rect">
              <a:avLst/>
            </a:prstGeom>
            <a:noFill/>
          </p:spPr>
          <p:txBody>
            <a:bodyPr wrap="square">
              <a:spAutoFit/>
            </a:bodyPr>
            <a:lstStyle/>
            <a:p>
              <a:pPr algn="just">
                <a:spcAft>
                  <a:spcPts val="0"/>
                </a:spcAft>
              </a:pPr>
              <a:endParaRPr lang="ru-RU" sz="1200" dirty="0">
                <a:latin typeface="Times New Roman" panose="02020603050405020304" pitchFamily="18" charset="0"/>
                <a:ea typeface="Times New Roman" panose="02020603050405020304" pitchFamily="18" charset="0"/>
                <a:cs typeface="Times New Roman" panose="02020603050405020304" pitchFamily="18" charset="0"/>
              </a:endParaRPr>
            </a:p>
          </p:txBody>
        </p:sp>
      </p:grpSp>
      <p:sp>
        <p:nvSpPr>
          <p:cNvPr id="22" name="Прямоугольник 26"/>
          <p:cNvSpPr/>
          <p:nvPr/>
        </p:nvSpPr>
        <p:spPr>
          <a:xfrm>
            <a:off x="254361" y="4587619"/>
            <a:ext cx="4661089" cy="1200329"/>
          </a:xfrm>
          <a:prstGeom prst="rect">
            <a:avLst/>
          </a:prstGeom>
          <a:noFill/>
          <a:ln w="9525">
            <a:noFill/>
          </a:ln>
        </p:spPr>
        <p:txBody>
          <a:bodyPr wrap="square">
            <a:spAutoFit/>
          </a:bodyPr>
          <a:lstStyle/>
          <a:p>
            <a:pPr algn="just"/>
            <a:r>
              <a:rPr lang="ru-RU" altLang="ru-RU" sz="1200" dirty="0">
                <a:solidFill>
                  <a:srgbClr val="000000"/>
                </a:solidFill>
                <a:latin typeface="Times New Roman" panose="02020603050405020304" pitchFamily="18" charset="0"/>
                <a:cs typeface="Times New Roman" panose="02020603050405020304" pitchFamily="18" charset="0"/>
              </a:rPr>
              <a:t>Семей </a:t>
            </a:r>
            <a:r>
              <a:rPr lang="ru-RU" altLang="ru-RU" sz="1200" dirty="0" err="1">
                <a:solidFill>
                  <a:srgbClr val="000000"/>
                </a:solidFill>
                <a:latin typeface="Times New Roman" panose="02020603050405020304" pitchFamily="18" charset="0"/>
                <a:cs typeface="Times New Roman" panose="02020603050405020304" pitchFamily="18" charset="0"/>
              </a:rPr>
              <a:t>қаласында</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атмосфералық</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ауаның</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ластану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деңгейін</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4 </a:t>
            </a:r>
            <a:r>
              <a:rPr lang="ru-RU" altLang="ru-RU" sz="1200" dirty="0" err="1">
                <a:solidFill>
                  <a:srgbClr val="000000"/>
                </a:solidFill>
                <a:latin typeface="Times New Roman" panose="02020603050405020304" pitchFamily="18" charset="0"/>
                <a:cs typeface="Times New Roman" panose="02020603050405020304" pitchFamily="18" charset="0"/>
              </a:rPr>
              <a:t>бақылау</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бекетінде</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жүргізіледі</a:t>
            </a:r>
            <a:r>
              <a:rPr lang="ru-RU" altLang="ru-RU" sz="1200" dirty="0">
                <a:solidFill>
                  <a:srgbClr val="000000"/>
                </a:solidFill>
                <a:latin typeface="Times New Roman" panose="02020603050405020304" pitchFamily="18" charset="0"/>
                <a:cs typeface="Times New Roman" panose="02020603050405020304" pitchFamily="18" charset="0"/>
              </a:rPr>
              <a:t>:</a:t>
            </a:r>
          </a:p>
          <a:p>
            <a:pPr algn="just"/>
            <a:r>
              <a:rPr lang="ru-RU" altLang="ru-RU" sz="1200" dirty="0">
                <a:solidFill>
                  <a:srgbClr val="000000"/>
                </a:solidFill>
                <a:latin typeface="Times New Roman" panose="02020603050405020304" pitchFamily="18" charset="0"/>
                <a:cs typeface="Times New Roman" panose="02020603050405020304" pitchFamily="18" charset="0"/>
              </a:rPr>
              <a:t>№ 2 </a:t>
            </a:r>
            <a:r>
              <a:rPr lang="ru-RU" altLang="ru-RU" sz="1200" dirty="0" err="1">
                <a:solidFill>
                  <a:srgbClr val="000000"/>
                </a:solidFill>
                <a:latin typeface="Times New Roman" panose="02020603050405020304" pitchFamily="18" charset="0"/>
                <a:cs typeface="Times New Roman" panose="02020603050405020304" pitchFamily="18" charset="0"/>
              </a:rPr>
              <a:t>бекет</a:t>
            </a:r>
            <a:r>
              <a:rPr lang="ru-RU" altLang="ru-RU" sz="1200" dirty="0">
                <a:solidFill>
                  <a:srgbClr val="000000"/>
                </a:solidFill>
                <a:latin typeface="Times New Roman" panose="02020603050405020304" pitchFamily="18" charset="0"/>
                <a:cs typeface="Times New Roman" panose="02020603050405020304" pitchFamily="18" charset="0"/>
              </a:rPr>
              <a:t> – </a:t>
            </a:r>
            <a:r>
              <a:rPr lang="ru-RU" altLang="ru-RU" sz="1200" dirty="0" err="1">
                <a:solidFill>
                  <a:srgbClr val="000000"/>
                </a:solidFill>
                <a:latin typeface="Times New Roman" panose="02020603050405020304" pitchFamily="18" charset="0"/>
                <a:cs typeface="Times New Roman" panose="02020603050405020304" pitchFamily="18" charset="0"/>
              </a:rPr>
              <a:t>Рысқұлов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27</a:t>
            </a:r>
          </a:p>
          <a:p>
            <a:pPr algn="just"/>
            <a:r>
              <a:rPr lang="ru-RU" altLang="ru-RU" sz="1200" dirty="0">
                <a:solidFill>
                  <a:srgbClr val="000000"/>
                </a:solidFill>
                <a:latin typeface="Times New Roman" panose="02020603050405020304" pitchFamily="18" charset="0"/>
                <a:cs typeface="Times New Roman" panose="02020603050405020304" pitchFamily="18" charset="0"/>
              </a:rPr>
              <a:t>№ 4 бекет-343 квартал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13/2</a:t>
            </a:r>
          </a:p>
          <a:p>
            <a:pPr algn="just"/>
            <a:r>
              <a:rPr lang="ru-RU" altLang="ru-RU" sz="1200" dirty="0">
                <a:solidFill>
                  <a:srgbClr val="000000"/>
                </a:solidFill>
                <a:latin typeface="Times New Roman" panose="02020603050405020304" pitchFamily="18" charset="0"/>
                <a:cs typeface="Times New Roman" panose="02020603050405020304" pitchFamily="18" charset="0"/>
              </a:rPr>
              <a:t>№ 1 </a:t>
            </a:r>
            <a:r>
              <a:rPr lang="ru-RU" altLang="ru-RU" sz="1200" dirty="0" err="1">
                <a:solidFill>
                  <a:srgbClr val="000000"/>
                </a:solidFill>
                <a:latin typeface="Times New Roman" panose="02020603050405020304" pitchFamily="18" charset="0"/>
                <a:cs typeface="Times New Roman" panose="02020603050405020304" pitchFamily="18" charset="0"/>
              </a:rPr>
              <a:t>Бекет-Найманбаев</a:t>
            </a:r>
            <a:r>
              <a:rPr lang="ru-RU" altLang="ru-RU" sz="1200" dirty="0">
                <a:solidFill>
                  <a:srgbClr val="000000"/>
                </a:solidFill>
                <a:latin typeface="Times New Roman" panose="02020603050405020304" pitchFamily="18" charset="0"/>
                <a:cs typeface="Times New Roman" panose="02020603050405020304" pitchFamily="18" charset="0"/>
              </a:rPr>
              <a:t>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18</a:t>
            </a:r>
          </a:p>
          <a:p>
            <a:pPr algn="just"/>
            <a:r>
              <a:rPr lang="ru-RU" altLang="ru-RU" sz="1200" dirty="0">
                <a:solidFill>
                  <a:srgbClr val="000000"/>
                </a:solidFill>
                <a:latin typeface="Times New Roman" panose="02020603050405020304" pitchFamily="18" charset="0"/>
                <a:cs typeface="Times New Roman" panose="02020603050405020304" pitchFamily="18" charset="0"/>
              </a:rPr>
              <a:t>№ 3 </a:t>
            </a:r>
            <a:r>
              <a:rPr lang="ru-RU" altLang="ru-RU" sz="1200" dirty="0" err="1">
                <a:solidFill>
                  <a:srgbClr val="000000"/>
                </a:solidFill>
                <a:latin typeface="Times New Roman" panose="02020603050405020304" pitchFamily="18" charset="0"/>
                <a:cs typeface="Times New Roman" panose="02020603050405020304" pitchFamily="18" charset="0"/>
              </a:rPr>
              <a:t>бекет-аэрологиялық</a:t>
            </a:r>
            <a:r>
              <a:rPr lang="ru-RU" altLang="ru-RU" sz="1200" dirty="0">
                <a:solidFill>
                  <a:srgbClr val="000000"/>
                </a:solidFill>
                <a:latin typeface="Times New Roman" panose="02020603050405020304" pitchFamily="18" charset="0"/>
                <a:cs typeface="Times New Roman" panose="02020603050405020304" pitchFamily="18" charset="0"/>
              </a:rPr>
              <a:t> станция </a:t>
            </a:r>
            <a:r>
              <a:rPr lang="ru-RU" altLang="ru-RU" sz="1200" dirty="0" err="1">
                <a:solidFill>
                  <a:srgbClr val="000000"/>
                </a:solidFill>
                <a:latin typeface="Times New Roman" panose="02020603050405020304" pitchFamily="18" charset="0"/>
                <a:cs typeface="Times New Roman" panose="02020603050405020304" pitchFamily="18" charset="0"/>
              </a:rPr>
              <a:t>көшесі</a:t>
            </a:r>
            <a:r>
              <a:rPr lang="ru-RU" altLang="ru-RU" sz="1200" dirty="0">
                <a:solidFill>
                  <a:srgbClr val="000000"/>
                </a:solidFill>
                <a:latin typeface="Times New Roman" panose="02020603050405020304" pitchFamily="18" charset="0"/>
                <a:cs typeface="Times New Roman" panose="02020603050405020304" pitchFamily="18" charset="0"/>
              </a:rPr>
              <a:t>, 1</a:t>
            </a:r>
            <a:endParaRPr lang="ru-RU" altLang="ru-RU" sz="1200" dirty="0">
              <a:latin typeface="Times New Roman" panose="02020603050405020304" pitchFamily="18" charset="0"/>
              <a:ea typeface="Times New Roman" panose="02020603050405020304" pitchFamily="18" charset="0"/>
            </a:endParaRPr>
          </a:p>
        </p:txBody>
      </p:sp>
      <p:sp>
        <p:nvSpPr>
          <p:cNvPr id="23" name="Прямоугольник 13"/>
          <p:cNvSpPr/>
          <p:nvPr/>
        </p:nvSpPr>
        <p:spPr>
          <a:xfrm>
            <a:off x="4937126" y="77152"/>
            <a:ext cx="4840288" cy="461963"/>
          </a:xfrm>
          <a:prstGeom prst="rect">
            <a:avLst/>
          </a:prstGeom>
          <a:noFill/>
          <a:ln w="9525">
            <a:noFill/>
          </a:ln>
        </p:spPr>
        <p:txBody>
          <a:bodyPr wrap="square">
            <a:spAutoFit/>
          </a:bodyPr>
          <a:lstStyle/>
          <a:p>
            <a:pPr algn="ctr" eaLnBrk="0" hangingPunct="0"/>
            <a:r>
              <a:rPr lang="ru-RU" altLang="ru-RU" sz="1200" i="1" dirty="0">
                <a:latin typeface="Times New Roman" panose="02020603050405020304" pitchFamily="18" charset="0"/>
                <a:cs typeface="Times New Roman" panose="02020603050405020304" pitchFamily="18" charset="0"/>
              </a:rPr>
              <a:t>«Р» </a:t>
            </a:r>
            <a:r>
              <a:rPr lang="ru-RU" altLang="ru-RU" sz="1200" i="1" dirty="0" err="1">
                <a:latin typeface="Times New Roman" panose="02020603050405020304" pitchFamily="18" charset="0"/>
                <a:cs typeface="Times New Roman" panose="02020603050405020304" pitchFamily="18" charset="0"/>
              </a:rPr>
              <a:t>параметрі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қала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бойынша</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ауаның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ластануының</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жалпыланған</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көрсеткіші</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болып</a:t>
            </a:r>
            <a:r>
              <a:rPr lang="ru-RU" altLang="ru-RU" sz="1200" i="1" dirty="0">
                <a:latin typeface="Times New Roman" panose="02020603050405020304" pitchFamily="18" charset="0"/>
                <a:cs typeface="Times New Roman" panose="02020603050405020304" pitchFamily="18" charset="0"/>
              </a:rPr>
              <a:t> </a:t>
            </a:r>
            <a:r>
              <a:rPr lang="ru-RU" altLang="ru-RU" sz="1200" i="1" dirty="0" err="1">
                <a:latin typeface="Times New Roman" panose="02020603050405020304" pitchFamily="18" charset="0"/>
                <a:cs typeface="Times New Roman" panose="02020603050405020304" pitchFamily="18" charset="0"/>
              </a:rPr>
              <a:t>табылады</a:t>
            </a:r>
            <a:r>
              <a:rPr lang="ru-RU" altLang="ru-RU" sz="1200" i="1" dirty="0">
                <a:latin typeface="Times New Roman" panose="02020603050405020304" pitchFamily="18" charset="0"/>
                <a:cs typeface="Times New Roman" panose="02020603050405020304" pitchFamily="18" charset="0"/>
              </a:rPr>
              <a:t>.</a:t>
            </a:r>
            <a:endParaRPr lang="ru-RU" altLang="ru-RU" sz="1200" dirty="0"/>
          </a:p>
        </p:txBody>
      </p:sp>
      <p:grpSp>
        <p:nvGrpSpPr>
          <p:cNvPr id="25" name="Группа 24"/>
          <p:cNvGrpSpPr/>
          <p:nvPr/>
        </p:nvGrpSpPr>
        <p:grpSpPr>
          <a:xfrm>
            <a:off x="5175120" y="4343553"/>
            <a:ext cx="4305072" cy="1283671"/>
            <a:chOff x="517463" y="3799939"/>
            <a:chExt cx="4305072" cy="1407920"/>
          </a:xfrm>
        </p:grpSpPr>
        <p:sp>
          <p:nvSpPr>
            <p:cNvPr id="27" name="Прямоугольник 8"/>
            <p:cNvSpPr/>
            <p:nvPr/>
          </p:nvSpPr>
          <p:spPr>
            <a:xfrm>
              <a:off x="517463" y="3992618"/>
              <a:ext cx="2165978" cy="1215241"/>
            </a:xfrm>
            <a:prstGeom prst="rect">
              <a:avLst/>
            </a:prstGeom>
            <a:noFill/>
            <a:ln w="9525">
              <a:noFill/>
            </a:ln>
          </p:spPr>
          <p:txBody>
            <a:bodyPr wrap="none" anchor="ctr">
              <a:spAutoFit/>
            </a:bodyPr>
            <a:lstStyle/>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kk-KZ" altLang="ru-RU" sz="1200" i="1" dirty="0">
                <a:solidFill>
                  <a:srgbClr val="000000"/>
                </a:solidFill>
                <a:latin typeface="Times New Roman" panose="02020603050405020304" pitchFamily="18" charset="0"/>
                <a:cs typeface="Times New Roman" panose="02020603050405020304" pitchFamily="18" charset="0"/>
              </a:endParaRPr>
            </a:p>
            <a:p>
              <a:pPr algn="ctr"/>
              <a:endParaRPr lang="ru-RU" altLang="ru-RU" sz="1200" i="1" dirty="0">
                <a:latin typeface="Times New Roman" panose="02020603050405020304" pitchFamily="18" charset="0"/>
                <a:cs typeface="Times New Roman" panose="02020603050405020304" pitchFamily="18" charset="0"/>
              </a:endParaRPr>
            </a:p>
            <a:p>
              <a:pPr algn="ctr"/>
              <a:r>
                <a:rPr lang="ru-RU" altLang="ru-RU" sz="1000" i="1" dirty="0" err="1">
                  <a:latin typeface="Times New Roman" panose="02020603050405020304" pitchFamily="18" charset="0"/>
                  <a:cs typeface="Times New Roman" panose="02020603050405020304" pitchFamily="18" charset="0"/>
                </a:rPr>
                <a:t>Нұр-сұлтан</a:t>
              </a:r>
              <a:r>
                <a:rPr lang="ru-RU" altLang="ru-RU" sz="1000" i="1" dirty="0">
                  <a:latin typeface="Times New Roman" panose="02020603050405020304" pitchFamily="18" charset="0"/>
                  <a:cs typeface="Times New Roman" panose="02020603050405020304" pitchFamily="18" charset="0"/>
                </a:rPr>
                <a:t> қ., </a:t>
              </a:r>
              <a:r>
                <a:rPr lang="ru-RU" altLang="ru-RU" sz="1000" i="1" dirty="0" err="1">
                  <a:latin typeface="Times New Roman" panose="02020603050405020304" pitchFamily="18" charset="0"/>
                  <a:cs typeface="Times New Roman" panose="02020603050405020304" pitchFamily="18" charset="0"/>
                </a:rPr>
                <a:t>Мәңгілік</a:t>
              </a:r>
              <a:r>
                <a:rPr lang="ru-RU" altLang="ru-RU" sz="1000" i="1" dirty="0">
                  <a:latin typeface="Times New Roman" panose="02020603050405020304" pitchFamily="18" charset="0"/>
                  <a:cs typeface="Times New Roman" panose="02020603050405020304" pitchFamily="18" charset="0"/>
                </a:rPr>
                <a:t> ел к-</a:t>
              </a:r>
              <a:r>
                <a:rPr lang="ru-RU" altLang="ru-RU" sz="1000" i="1" dirty="0" err="1">
                  <a:latin typeface="Times New Roman" panose="02020603050405020304" pitchFamily="18" charset="0"/>
                  <a:cs typeface="Times New Roman" panose="02020603050405020304" pitchFamily="18" charset="0"/>
                </a:rPr>
                <a:t>сі</a:t>
              </a:r>
              <a:r>
                <a:rPr lang="ru-RU" altLang="ru-RU" sz="1000" i="1" dirty="0">
                  <a:latin typeface="Times New Roman" panose="02020603050405020304" pitchFamily="18" charset="0"/>
                  <a:cs typeface="Times New Roman" panose="02020603050405020304" pitchFamily="18" charset="0"/>
                </a:rPr>
                <a:t>, 11/1</a:t>
              </a: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a:p>
              <a:pPr algn="ctr"/>
              <a:endParaRPr lang="ru-RU" altLang="ru-RU" sz="1000" i="1" dirty="0">
                <a:solidFill>
                  <a:srgbClr val="000000"/>
                </a:solidFill>
                <a:latin typeface="Times New Roman" panose="02020603050405020304" pitchFamily="18" charset="0"/>
                <a:ea typeface="Times New Roman" panose="02020603050405020304" pitchFamily="18" charset="0"/>
              </a:endParaRPr>
            </a:p>
          </p:txBody>
        </p:sp>
        <p:sp>
          <p:nvSpPr>
            <p:cNvPr id="28" name="Прямоугольник 20"/>
            <p:cNvSpPr/>
            <p:nvPr/>
          </p:nvSpPr>
          <p:spPr>
            <a:xfrm>
              <a:off x="531522" y="3799939"/>
              <a:ext cx="4291013" cy="1113971"/>
            </a:xfrm>
            <a:prstGeom prst="rect">
              <a:avLst/>
            </a:prstGeom>
            <a:noFill/>
            <a:ln w="9525">
              <a:noFill/>
            </a:ln>
          </p:spPr>
          <p:txBody>
            <a:bodyPr>
              <a:spAutoFit/>
            </a:bodyPr>
            <a:lstStyle/>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endParaRPr lang="ru-RU" altLang="ru-RU" sz="1200" b="1" i="1" dirty="0">
                <a:solidFill>
                  <a:srgbClr val="000000"/>
                </a:solidFill>
                <a:latin typeface="Times New Roman" panose="02020603050405020304" pitchFamily="18" charset="0"/>
                <a:cs typeface="Times New Roman" panose="02020603050405020304" pitchFamily="18" charset="0"/>
              </a:endParaRPr>
            </a:p>
            <a:p>
              <a:r>
                <a:rPr lang="ru-RU" altLang="ru-RU" sz="1200" b="1" i="1" dirty="0" err="1">
                  <a:solidFill>
                    <a:srgbClr val="000000"/>
                  </a:solidFill>
                  <a:latin typeface="Times New Roman" panose="02020603050405020304" pitchFamily="18" charset="0"/>
                  <a:cs typeface="Times New Roman" panose="02020603050405020304" pitchFamily="18" charset="0"/>
                </a:rPr>
                <a:t>Байланыстар</a:t>
              </a:r>
              <a:r>
                <a:rPr lang="ru-RU" altLang="ru-RU" sz="1200" b="1" i="1" dirty="0">
                  <a:solidFill>
                    <a:srgbClr val="000000"/>
                  </a:solidFill>
                  <a:latin typeface="Times New Roman" panose="02020603050405020304" pitchFamily="18" charset="0"/>
                  <a:cs typeface="Times New Roman" panose="02020603050405020304" pitchFamily="18" charset="0"/>
                </a:rPr>
                <a:t>:</a:t>
              </a:r>
              <a:endParaRPr lang="ru-RU" altLang="ru-RU" sz="1200" b="1" i="1" dirty="0">
                <a:solidFill>
                  <a:srgbClr val="000000"/>
                </a:solidFill>
                <a:latin typeface="Times New Roman" panose="02020603050405020304" pitchFamily="18" charset="0"/>
                <a:ea typeface="Times New Roman" panose="02020603050405020304" pitchFamily="18" charset="0"/>
              </a:endParaRPr>
            </a:p>
            <a:p>
              <a:endParaRPr lang="ru-RU" altLang="ru-RU" sz="1200" b="1" i="1" dirty="0">
                <a:solidFill>
                  <a:srgbClr val="000000"/>
                </a:solidFill>
                <a:latin typeface="Times New Roman" panose="02020603050405020304" pitchFamily="18" charset="0"/>
                <a:ea typeface="Times New Roman" panose="02020603050405020304" pitchFamily="18" charset="0"/>
              </a:endParaRPr>
            </a:p>
          </p:txBody>
        </p:sp>
      </p:grpSp>
      <p:sp>
        <p:nvSpPr>
          <p:cNvPr id="29" name="Прямоугольник 11"/>
          <p:cNvSpPr/>
          <p:nvPr/>
        </p:nvSpPr>
        <p:spPr>
          <a:xfrm>
            <a:off x="4953000" y="6482217"/>
            <a:ext cx="4846088" cy="246221"/>
          </a:xfrm>
          <a:prstGeom prst="rect">
            <a:avLst/>
          </a:prstGeom>
          <a:noFill/>
          <a:ln w="9525">
            <a:noFill/>
          </a:ln>
        </p:spPr>
        <p:txBody>
          <a:bodyPr wrap="square">
            <a:spAutoFit/>
          </a:bodyPr>
          <a:lstStyle/>
          <a:p>
            <a:pPr eaLnBrk="0" hangingPunct="0"/>
            <a:r>
              <a:rPr lang="ru-RU" altLang="en-US" sz="1000" b="1" i="1" dirty="0" err="1">
                <a:solidFill>
                  <a:srgbClr val="17375E"/>
                </a:solidFill>
                <a:latin typeface="Times New Roman" panose="02020603050405020304" pitchFamily="18" charset="0"/>
                <a:cs typeface="Times New Roman" panose="02020603050405020304" pitchFamily="18" charset="0"/>
              </a:rPr>
              <a:t>Ақпаратты</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пайдаланған</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кезде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Қазгидромет</a:t>
            </a:r>
            <a:r>
              <a:rPr lang="ru-RU" altLang="en-US" sz="1000" b="1" i="1" dirty="0">
                <a:solidFill>
                  <a:srgbClr val="17375E"/>
                </a:solidFill>
                <a:latin typeface="Times New Roman" panose="02020603050405020304" pitchFamily="18" charset="0"/>
                <a:cs typeface="Times New Roman" panose="02020603050405020304" pitchFamily="18" charset="0"/>
              </a:rPr>
              <a:t>" РМК-</a:t>
            </a:r>
            <a:r>
              <a:rPr lang="ru-RU" altLang="en-US" sz="1000" b="1" i="1" dirty="0" err="1">
                <a:solidFill>
                  <a:srgbClr val="17375E"/>
                </a:solidFill>
                <a:latin typeface="Times New Roman" panose="02020603050405020304" pitchFamily="18" charset="0"/>
                <a:cs typeface="Times New Roman" panose="02020603050405020304" pitchFamily="18" charset="0"/>
              </a:rPr>
              <a:t>ға</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сілтеме</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жасау</a:t>
            </a:r>
            <a:r>
              <a:rPr lang="ru-RU" altLang="en-US" sz="1000" b="1" i="1" dirty="0">
                <a:solidFill>
                  <a:srgbClr val="17375E"/>
                </a:solidFill>
                <a:latin typeface="Times New Roman" panose="02020603050405020304" pitchFamily="18" charset="0"/>
                <a:cs typeface="Times New Roman" panose="02020603050405020304" pitchFamily="18" charset="0"/>
              </a:rPr>
              <a:t> </a:t>
            </a:r>
            <a:r>
              <a:rPr lang="ru-RU" altLang="en-US" sz="1000" b="1" i="1" dirty="0" err="1">
                <a:solidFill>
                  <a:srgbClr val="17375E"/>
                </a:solidFill>
                <a:latin typeface="Times New Roman" panose="02020603050405020304" pitchFamily="18" charset="0"/>
                <a:cs typeface="Times New Roman" panose="02020603050405020304" pitchFamily="18" charset="0"/>
              </a:rPr>
              <a:t>міндетті</a:t>
            </a:r>
            <a:endParaRPr lang="ru-RU" altLang="en-US" sz="1000" b="1" i="1" dirty="0">
              <a:solidFill>
                <a:srgbClr val="17375E"/>
              </a:solidFill>
              <a:latin typeface="Times New Roman" panose="02020603050405020304" pitchFamily="18" charset="0"/>
              <a:ea typeface="Times New Roman" panose="02020603050405020304" pitchFamily="18" charset="0"/>
            </a:endParaRPr>
          </a:p>
        </p:txBody>
      </p:sp>
      <p:sp>
        <p:nvSpPr>
          <p:cNvPr id="19" name="Прямоугольник 1"/>
          <p:cNvSpPr/>
          <p:nvPr/>
        </p:nvSpPr>
        <p:spPr>
          <a:xfrm>
            <a:off x="5051452" y="6248494"/>
            <a:ext cx="4521389" cy="307777"/>
          </a:xfrm>
          <a:prstGeom prst="rect">
            <a:avLst/>
          </a:prstGeom>
          <a:solidFill>
            <a:schemeClr val="bg1"/>
          </a:solidFill>
          <a:ln w="9525">
            <a:noFill/>
          </a:ln>
        </p:spPr>
        <p:txBody>
          <a:bodyPr wrap="square">
            <a:spAutoFit/>
          </a:bodyPr>
          <a:lstStyle/>
          <a:p>
            <a:pPr eaLnBrk="0" hangingPunct="0"/>
            <a:r>
              <a:rPr lang="kk-KZ" altLang="ru-RU" sz="1400" b="1" i="1" dirty="0">
                <a:solidFill>
                  <a:srgbClr val="000000"/>
                </a:solidFill>
                <a:latin typeface="Times New Roman" panose="02020603050405020304" pitchFamily="18" charset="0"/>
                <a:cs typeface="Times New Roman" panose="02020603050405020304" pitchFamily="18" charset="0"/>
              </a:rPr>
              <a:t>Дайындаған</a:t>
            </a:r>
            <a:r>
              <a:rPr lang="en-US" altLang="ru-RU" sz="1400" b="1" i="1" dirty="0">
                <a:solidFill>
                  <a:srgbClr val="000000"/>
                </a:solidFill>
                <a:latin typeface="Times New Roman" panose="02020603050405020304" pitchFamily="18" charset="0"/>
                <a:cs typeface="Times New Roman" panose="02020603050405020304" pitchFamily="18" charset="0"/>
              </a:rPr>
              <a:t>:</a:t>
            </a:r>
            <a:r>
              <a:rPr lang="ru-RU" altLang="ru-RU" sz="1400" b="1" i="1" dirty="0">
                <a:solidFill>
                  <a:srgbClr val="000000"/>
                </a:solidFill>
                <a:latin typeface="Times New Roman" panose="02020603050405020304" pitchFamily="18" charset="0"/>
                <a:cs typeface="Times New Roman" panose="02020603050405020304" pitchFamily="18" charset="0"/>
              </a:rPr>
              <a:t> </a:t>
            </a:r>
            <a:r>
              <a:rPr lang="kk-KZ" altLang="ru-RU" sz="1400" b="1" i="1" dirty="0">
                <a:solidFill>
                  <a:srgbClr val="000000"/>
                </a:solidFill>
                <a:latin typeface="Times New Roman" panose="02020603050405020304" pitchFamily="18" charset="0"/>
                <a:cs typeface="Times New Roman" panose="02020603050405020304" pitchFamily="18" charset="0"/>
              </a:rPr>
              <a:t>Кадылбекова А.</a:t>
            </a:r>
            <a:endParaRPr lang="ru-RU" sz="1400" b="1" i="1" dirty="0">
              <a:solidFill>
                <a:srgbClr val="000000"/>
              </a:solidFill>
              <a:latin typeface="Times New Roman" panose="02020603050405020304" pitchFamily="18" charset="0"/>
              <a:ea typeface="Times New Roman" panose="02020603050405020304" pitchFamily="18" charset="0"/>
            </a:endParaRPr>
          </a:p>
        </p:txBody>
      </p:sp>
      <p:graphicFrame>
        <p:nvGraphicFramePr>
          <p:cNvPr id="20" name="Таблица 19"/>
          <p:cNvGraphicFramePr/>
          <p:nvPr>
            <p:extLst>
              <p:ext uri="{D42A27DB-BD31-4B8C-83A1-F6EECF244321}">
                <p14:modId xmlns:p14="http://schemas.microsoft.com/office/powerpoint/2010/main" val="1089779243"/>
              </p:ext>
            </p:extLst>
          </p:nvPr>
        </p:nvGraphicFramePr>
        <p:xfrm>
          <a:off x="5246643" y="524646"/>
          <a:ext cx="4167505" cy="772416"/>
        </p:xfrm>
        <a:graphic>
          <a:graphicData uri="http://schemas.openxmlformats.org/drawingml/2006/table">
            <a:tbl>
              <a:tblPr/>
              <a:tblGrid>
                <a:gridCol w="1068600">
                  <a:extLst>
                    <a:ext uri="{9D8B030D-6E8A-4147-A177-3AD203B41FA5}">
                      <a16:colId xmlns:a16="http://schemas.microsoft.com/office/drawing/2014/main" val="20000"/>
                    </a:ext>
                  </a:extLst>
                </a:gridCol>
                <a:gridCol w="3098905">
                  <a:extLst>
                    <a:ext uri="{9D8B030D-6E8A-4147-A177-3AD203B41FA5}">
                      <a16:colId xmlns:a16="http://schemas.microsoft.com/office/drawing/2014/main" val="20001"/>
                    </a:ext>
                  </a:extLst>
                </a:gridCol>
              </a:tblGrid>
              <a:tr h="129938">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sz="1000" dirty="0">
                          <a:latin typeface="Times New Roman" panose="02020603050405020304" pitchFamily="18" charset="0"/>
                        </a:rPr>
                        <a:t>Р</a:t>
                      </a:r>
                      <a:endParaRPr lang="ru-RU" altLang="en-US" sz="1000" dirty="0">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Ластану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дәрежесін</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анықтау</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07435">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Р &lt; 0,17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err="1">
                          <a:solidFill>
                            <a:srgbClr val="000000"/>
                          </a:solidFill>
                          <a:latin typeface="Times New Roman" panose="02020603050405020304" pitchFamily="18" charset="0"/>
                          <a:ea typeface="+mn-ea"/>
                          <a:cs typeface="+mn-cs"/>
                        </a:rPr>
                        <a:t>төмен</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91364">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0,17 ≤ Р &lt; 0,27</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көтеріңкі</a:t>
                      </a:r>
                      <a:endParaRPr lang="ru-RU" altLang="en-US"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112394">
                <a:tc>
                  <a:txBody>
                    <a:bodyPr/>
                    <a:lstStyle/>
                    <a:p>
                      <a:pPr algn="ctr">
                        <a:lnSpc>
                          <a:spcPct val="107000"/>
                        </a:lnSpc>
                        <a:spcAft>
                          <a:spcPts val="0"/>
                        </a:spcAft>
                      </a:pPr>
                      <a:r>
                        <a:rPr lang="ru-RU" sz="1000">
                          <a:effectLst/>
                          <a:latin typeface="Times New Roman" panose="02020603050405020304" pitchFamily="18" charset="0"/>
                          <a:ea typeface="Calibri" panose="020F0502020204030204" pitchFamily="34" charset="0"/>
                          <a:cs typeface="Times New Roman" panose="02020603050405020304" pitchFamily="18" charset="0"/>
                        </a:rPr>
                        <a:t>0,27 ≤ Р &lt; 0,33</a:t>
                      </a:r>
                      <a:endParaRPr lang="ru-RU" sz="10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solidFill>
                        <a:srgbClr val="000000"/>
                      </a:solidFill>
                      <a:prstDash val="solid"/>
                      <a:headEnd type="none" w="med" len="med"/>
                      <a:tailEnd type="none" w="med" len="med"/>
                    </a:lnL>
                    <a:lnR w="6350" cap="flat" cmpd="sng" algn="ctr">
                      <a:solidFill>
                        <a:srgbClr val="000000"/>
                      </a:solidFill>
                      <a:prstDash val="solid"/>
                      <a:roun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err="1">
                          <a:solidFill>
                            <a:srgbClr val="000000"/>
                          </a:solidFill>
                          <a:latin typeface="Times New Roman" panose="02020603050405020304" pitchFamily="18" charset="0"/>
                        </a:rPr>
                        <a:t>жоғары</a:t>
                      </a:r>
                      <a:endParaRPr lang="ru-RU" sz="1000" dirty="0">
                        <a:solidFill>
                          <a:srgbClr val="000000"/>
                        </a:solidFill>
                        <a:latin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128565">
                <a:tc>
                  <a:txBody>
                    <a:bodyPr/>
                    <a:lstStyle/>
                    <a:p>
                      <a:pPr algn="ctr">
                        <a:lnSpc>
                          <a:spcPct val="107000"/>
                        </a:lnSpc>
                        <a:spcAft>
                          <a:spcPts val="0"/>
                        </a:spcAft>
                      </a:pPr>
                      <a:r>
                        <a:rPr lang="ru-RU" sz="1000" dirty="0">
                          <a:effectLst/>
                          <a:latin typeface="Times New Roman" panose="02020603050405020304" pitchFamily="18" charset="0"/>
                          <a:ea typeface="Calibri" panose="020F0502020204030204" pitchFamily="34" charset="0"/>
                          <a:cs typeface="Times New Roman" panose="02020603050405020304" pitchFamily="18" charset="0"/>
                        </a:rPr>
                        <a:t>Р ≥ 0,33</a:t>
                      </a:r>
                      <a:endParaRPr lang="ru-RU"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algn="ctr"/>
                      <a:r>
                        <a:rPr lang="kk-KZ" sz="1000" dirty="0">
                          <a:latin typeface="Times New Roman" panose="02020603050405020304" pitchFamily="18" charset="0"/>
                          <a:cs typeface="Times New Roman" panose="02020603050405020304" pitchFamily="18" charset="0"/>
                        </a:rPr>
                        <a:t>өте жоғары</a:t>
                      </a:r>
                      <a:endParaRPr lang="ru-RU" sz="1000" dirty="0">
                        <a:latin typeface="Times New Roman" panose="02020603050405020304" pitchFamily="18" charset="0"/>
                        <a:cs typeface="Times New Roman" panose="02020603050405020304" pitchFamily="18" charset="0"/>
                      </a:endParaRPr>
                    </a:p>
                  </a:txBody>
                  <a:tcPr marL="0" marR="0" marT="0" marB="0" anchor="ctr">
                    <a:lnL w="6350" cap="flat" cmpd="sng" algn="ctr">
                      <a:solidFill>
                        <a:srgbClr val="000000"/>
                      </a:solidFill>
                      <a:prstDash val="solid"/>
                      <a:round/>
                      <a:headEnd type="none" w="med" len="med"/>
                      <a:tailEnd type="none" w="med" len="med"/>
                    </a:lnL>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32" name="Прямоугольник 31"/>
          <p:cNvSpPr/>
          <p:nvPr/>
        </p:nvSpPr>
        <p:spPr>
          <a:xfrm>
            <a:off x="4961057" y="1265581"/>
            <a:ext cx="4827954" cy="830997"/>
          </a:xfrm>
          <a:prstGeom prst="rect">
            <a:avLst/>
          </a:prstGeom>
          <a:noFill/>
          <a:ln w="9525">
            <a:noFill/>
          </a:ln>
        </p:spPr>
        <p:txBody>
          <a:bodyPr wrap="square">
            <a:spAutoFit/>
          </a:bodyPr>
          <a:lstStyle>
            <a:defPPr>
              <a:defRPr lang="ru-RU"/>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9pPr>
          </a:lstStyle>
          <a:p>
            <a:pPr algn="just"/>
            <a:r>
              <a:rPr lang="kk-KZ" altLang="ru-RU" sz="800" i="1" dirty="0">
                <a:solidFill>
                  <a:srgbClr val="000000"/>
                </a:solidFill>
                <a:latin typeface="Times New Roman" panose="02020603050405020304" pitchFamily="18" charset="0"/>
                <a:cs typeface="Times New Roman" panose="02020603050405020304" pitchFamily="18" charset="0"/>
              </a:rPr>
              <a:t>*Жалпы қала бойынша ауаның ластануының жалпыланған көрсеткішін есептеу және ЖМҚ дәрежесін анықтау "қолайсыз метеорологиялық жағдайлар туралы ақпаратты ұсыну ережесінде, осындай ақпараттың құрамы мен мазмұнына қойылатын талаптарда, оны жариялау және мүдделі тұлғаларға ұсыну тәртібінде"келтірілген нұсқауларға сәйкес жүргізіледі.</a:t>
            </a:r>
          </a:p>
          <a:p>
            <a:pPr algn="just"/>
            <a:r>
              <a:rPr lang="kk-KZ" altLang="ru-RU" sz="800" i="1" dirty="0">
                <a:solidFill>
                  <a:srgbClr val="000000"/>
                </a:solidFill>
                <a:latin typeface="Times New Roman" panose="02020603050405020304" pitchFamily="18" charset="0"/>
                <a:cs typeface="Times New Roman" panose="02020603050405020304" pitchFamily="18" charset="0"/>
              </a:rPr>
              <a:t>ҚР әрбір қаласы үшін "Р" параметрінің градациясы жеке болып табылады, көпжылдық деректер негізінде есептеледі.</a:t>
            </a:r>
            <a:endParaRPr lang="ru-RU" altLang="ru-RU" sz="800" i="1" dirty="0">
              <a:solidFill>
                <a:srgbClr val="000000"/>
              </a:solidFill>
              <a:latin typeface="Times New Roman" panose="02020603050405020304" pitchFamily="18" charset="0"/>
              <a:cs typeface="Times New Roman" panose="02020603050405020304" pitchFamily="18" charset="0"/>
            </a:endParaRPr>
          </a:p>
        </p:txBody>
      </p:sp>
      <p:sp>
        <p:nvSpPr>
          <p:cNvPr id="33" name="Прямоугольник 32"/>
          <p:cNvSpPr/>
          <p:nvPr/>
        </p:nvSpPr>
        <p:spPr>
          <a:xfrm>
            <a:off x="4953000" y="1957076"/>
            <a:ext cx="4803732" cy="369332"/>
          </a:xfrm>
          <a:prstGeom prst="rect">
            <a:avLst/>
          </a:prstGeom>
        </p:spPr>
        <p:txBody>
          <a:bodyPr wrap="square">
            <a:spAutoFit/>
          </a:bodyPr>
          <a:lstStyle/>
          <a:p>
            <a:pPr algn="ctr" eaLnBrk="0" hangingPunct="0"/>
            <a:r>
              <a:rPr lang="ru-RU" sz="1200" i="1" dirty="0" err="1">
                <a:latin typeface="Times New Roman" panose="02020603050405020304" pitchFamily="18" charset="0"/>
                <a:cs typeface="Times New Roman" panose="02020603050405020304" pitchFamily="18" charset="0"/>
              </a:rPr>
              <a:t>Әртүрлі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дәрежедегі</a:t>
            </a:r>
            <a:r>
              <a:rPr lang="ru-RU" sz="1200" i="1" dirty="0">
                <a:latin typeface="Times New Roman" panose="02020603050405020304" pitchFamily="18" charset="0"/>
                <a:cs typeface="Times New Roman" panose="02020603050405020304" pitchFamily="18" charset="0"/>
              </a:rPr>
              <a:t> ҚМЖ </a:t>
            </a:r>
            <a:r>
              <a:rPr lang="ru-RU" sz="1200" i="1" dirty="0" err="1">
                <a:latin typeface="Times New Roman" panose="02020603050405020304" pitchFamily="18" charset="0"/>
                <a:cs typeface="Times New Roman" panose="02020603050405020304" pitchFamily="18" charset="0"/>
              </a:rPr>
              <a:t>туралы</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ескертулерді</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ұсыну</a:t>
            </a:r>
            <a:r>
              <a:rPr lang="ru-RU" sz="1200" i="1" dirty="0">
                <a:latin typeface="Times New Roman" panose="02020603050405020304" pitchFamily="18" charset="0"/>
                <a:cs typeface="Times New Roman" panose="02020603050405020304" pitchFamily="18" charset="0"/>
              </a:rPr>
              <a:t> </a:t>
            </a:r>
            <a:r>
              <a:rPr lang="ru-RU" sz="1200" i="1" dirty="0" err="1">
                <a:latin typeface="Times New Roman" panose="02020603050405020304" pitchFamily="18" charset="0"/>
                <a:cs typeface="Times New Roman" panose="02020603050405020304" pitchFamily="18" charset="0"/>
              </a:rPr>
              <a:t>шарттары</a:t>
            </a:r>
            <a:r>
              <a:rPr lang="ru-RU" dirty="0">
                <a:latin typeface="Times New Roman" panose="02020603050405020304" pitchFamily="18" charset="0"/>
                <a:cs typeface="Times New Roman" panose="02020603050405020304" pitchFamily="18" charset="0"/>
              </a:rPr>
              <a:t> </a:t>
            </a:r>
            <a:endParaRPr lang="ru-RU" altLang="ru-RU" dirty="0">
              <a:latin typeface="Times New Roman" panose="02020603050405020304" pitchFamily="18" charset="0"/>
              <a:cs typeface="Times New Roman" panose="02020603050405020304" pitchFamily="18" charset="0"/>
            </a:endParaRPr>
          </a:p>
        </p:txBody>
      </p:sp>
      <p:graphicFrame>
        <p:nvGraphicFramePr>
          <p:cNvPr id="34" name="Таблица 33"/>
          <p:cNvGraphicFramePr/>
          <p:nvPr>
            <p:extLst>
              <p:ext uri="{D42A27DB-BD31-4B8C-83A1-F6EECF244321}">
                <p14:modId xmlns:p14="http://schemas.microsoft.com/office/powerpoint/2010/main" val="2244748275"/>
              </p:ext>
            </p:extLst>
          </p:nvPr>
        </p:nvGraphicFramePr>
        <p:xfrm>
          <a:off x="5071962" y="2295234"/>
          <a:ext cx="4606143" cy="2107132"/>
        </p:xfrm>
        <a:graphic>
          <a:graphicData uri="http://schemas.openxmlformats.org/drawingml/2006/table">
            <a:tbl>
              <a:tblPr/>
              <a:tblGrid>
                <a:gridCol w="848019">
                  <a:extLst>
                    <a:ext uri="{9D8B030D-6E8A-4147-A177-3AD203B41FA5}">
                      <a16:colId xmlns:a16="http://schemas.microsoft.com/office/drawing/2014/main" val="20000"/>
                    </a:ext>
                  </a:extLst>
                </a:gridCol>
                <a:gridCol w="3758124">
                  <a:extLst>
                    <a:ext uri="{9D8B030D-6E8A-4147-A177-3AD203B41FA5}">
                      <a16:colId xmlns:a16="http://schemas.microsoft.com/office/drawing/2014/main" val="20001"/>
                    </a:ext>
                  </a:extLst>
                </a:gridCol>
              </a:tblGrid>
              <a:tr h="287452">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sz="1000" dirty="0">
                          <a:solidFill>
                            <a:srgbClr val="000000"/>
                          </a:solidFill>
                          <a:latin typeface="Times New Roman" panose="02020603050405020304" pitchFamily="18" charset="0"/>
                        </a:rPr>
                        <a:t>ҚМЖ</a:t>
                      </a:r>
                    </a:p>
                    <a:p>
                      <a:pPr lvl="0" algn="ctr" eaLnBrk="1" fontAlgn="ctr" hangingPunct="1">
                        <a:buNone/>
                      </a:pPr>
                      <a:r>
                        <a:rPr lang="ru-RU" sz="1000" dirty="0" err="1">
                          <a:solidFill>
                            <a:srgbClr val="000000"/>
                          </a:solidFill>
                          <a:latin typeface="Times New Roman" panose="02020603050405020304" pitchFamily="18" charset="0"/>
                        </a:rPr>
                        <a:t>дәрежесі</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algn="ctr" eaLnBrk="1" fontAlgn="ctr" hangingPunct="1">
                        <a:buNone/>
                      </a:pPr>
                      <a:r>
                        <a:rPr lang="ru-RU" altLang="en-US" sz="1000" dirty="0" err="1">
                          <a:solidFill>
                            <a:srgbClr val="000000"/>
                          </a:solidFill>
                          <a:latin typeface="Times New Roman" panose="02020603050405020304" pitchFamily="18" charset="0"/>
                        </a:rPr>
                        <a:t>Ескерту</a:t>
                      </a:r>
                      <a:r>
                        <a:rPr lang="ru-RU" altLang="en-US" sz="1000" dirty="0">
                          <a:solidFill>
                            <a:srgbClr val="000000"/>
                          </a:solidFill>
                          <a:latin typeface="Times New Roman" panose="02020603050405020304" pitchFamily="18" charset="0"/>
                        </a:rPr>
                        <a:t> </a:t>
                      </a:r>
                      <a:r>
                        <a:rPr lang="ru-RU" altLang="en-US" sz="1000" dirty="0" err="1">
                          <a:solidFill>
                            <a:srgbClr val="000000"/>
                          </a:solidFill>
                          <a:latin typeface="Times New Roman" panose="02020603050405020304" pitchFamily="18" charset="0"/>
                        </a:rPr>
                        <a:t>шарттары</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87932">
                <a:tc>
                  <a:txBody>
                    <a:bodyPr/>
                    <a:lstStyle/>
                    <a:p>
                      <a:pPr marL="0" marR="0" lvl="0" indent="0" algn="ctr" defTabSz="914400" rtl="0" eaLnBrk="1" fontAlgn="b" latinLnBrk="0" hangingPunct="1">
                        <a:lnSpc>
                          <a:spcPct val="100000"/>
                        </a:lnSpc>
                        <a:spcBef>
                          <a:spcPct val="0"/>
                        </a:spcBef>
                        <a:spcAft>
                          <a:spcPct val="0"/>
                        </a:spcAft>
                        <a:buClrTx/>
                        <a:buSzTx/>
                        <a:buFont typeface="Arial" panose="020B0604020202020204" pitchFamily="34" charset="0"/>
                        <a:buNone/>
                        <a:defRPr/>
                      </a:pPr>
                      <a:r>
                        <a:rPr lang="ru-RU" sz="1000" b="0" i="0" u="none" kern="1200" baseline="0" dirty="0">
                          <a:solidFill>
                            <a:srgbClr val="000000"/>
                          </a:solidFill>
                          <a:latin typeface="Times New Roman" panose="02020603050405020304" pitchFamily="18" charset="0"/>
                          <a:ea typeface="+mn-ea"/>
                          <a:cs typeface="+mn-cs"/>
                        </a:rPr>
                        <a:t>1 </a:t>
                      </a:r>
                      <a:r>
                        <a:rPr lang="ru-RU" sz="1000" b="0" i="0" u="none" kern="1200" baseline="0" dirty="0" err="1">
                          <a:solidFill>
                            <a:srgbClr val="000000"/>
                          </a:solidFill>
                          <a:latin typeface="Times New Roman" panose="02020603050405020304" pitchFamily="18" charset="0"/>
                          <a:ea typeface="+mn-ea"/>
                          <a:cs typeface="+mn-cs"/>
                        </a:rPr>
                        <a:t>дәреже</a:t>
                      </a:r>
                      <a:endParaRPr lang="ru-RU" altLang="en-US" sz="1000" b="0" i="0" u="none" kern="1200" baseline="0" dirty="0">
                        <a:solidFill>
                          <a:srgbClr val="000000"/>
                        </a:solidFill>
                        <a:latin typeface="Times New Roman" panose="02020603050405020304" pitchFamily="18" charset="0"/>
                        <a:ea typeface="+mn-ea"/>
                        <a:cs typeface="+mn-cs"/>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жоғары дәрежені көрсетсе, сондай-ақ барлық немесе көптеген посттарда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1ПДК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&lt; 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latin typeface="Times New Roman" panose="02020603050405020304" pitchFamily="18" charset="0"/>
                          <a:cs typeface="Times New Roman" panose="02020603050405020304" pitchFamily="18" charset="0"/>
                        </a:rPr>
                        <a:t>немесе </a:t>
                      </a:r>
                      <a:r>
                        <a:rPr lang="ru-RU" sz="1000" dirty="0">
                          <a:latin typeface="Times New Roman" panose="02020603050405020304" pitchFamily="18" charset="0"/>
                          <a:cs typeface="Times New Roman" panose="02020603050405020304" pitchFamily="18" charset="0"/>
                        </a:rPr>
                        <a:t>СИ ≥ 3ПДКм.р. </a:t>
                      </a:r>
                      <a:r>
                        <a:rPr lang="kk-KZ" sz="1000" dirty="0">
                          <a:solidFill>
                            <a:schemeClr val="tx1"/>
                          </a:solidFill>
                          <a:latin typeface="Times New Roman" panose="02020603050405020304" pitchFamily="18" charset="0"/>
                        </a:rPr>
                        <a:t>шарты орындалса;</a:t>
                      </a:r>
                      <a:endParaRPr lang="ru-RU" sz="1000" kern="1200" baseline="-25000" dirty="0">
                        <a:solidFill>
                          <a:schemeClr val="tx1"/>
                        </a:solidFill>
                        <a:effectLst/>
                        <a:latin typeface="Times New Roman" panose="02020603050405020304" pitchFamily="18" charset="0"/>
                        <a:ea typeface="+mn-ea"/>
                        <a:cs typeface="Times New Roman" panose="02020603050405020304" pitchFamily="18" charset="0"/>
                      </a:endParaRPr>
                    </a:p>
                    <a:p>
                      <a:pPr marL="0" marR="0" lvl="0" indent="0" algn="l" defTabSz="914400" rtl="0" eaLnBrk="1" fontAlgn="b" latinLnBrk="0" hangingPunct="1">
                        <a:lnSpc>
                          <a:spcPct val="100000"/>
                        </a:lnSpc>
                        <a:spcBef>
                          <a:spcPct val="0"/>
                        </a:spcBef>
                        <a:spcAft>
                          <a:spcPct val="0"/>
                        </a:spcAft>
                        <a:buClrTx/>
                        <a:buSzTx/>
                        <a:buFont typeface="Arial" panose="020B0604020202020204" pitchFamily="34" charset="0"/>
                        <a:buNone/>
                        <a:tabLst/>
                        <a:defRPr/>
                      </a:pPr>
                      <a:r>
                        <a:rPr lang="kk-KZ" altLang="en-US" sz="1000" b="0" i="0" u="none" kern="1200" baseline="0" dirty="0">
                          <a:solidFill>
                            <a:schemeClr val="tx1"/>
                          </a:solidFill>
                          <a:latin typeface="Times New Roman" panose="02020603050405020304" pitchFamily="18" charset="0"/>
                          <a:ea typeface="+mn-ea"/>
                          <a:cs typeface="+mn-cs"/>
                        </a:rPr>
                        <a:t>Егер "</a:t>
                      </a:r>
                      <a:r>
                        <a:rPr lang="en-US" altLang="en-US" sz="1000" b="0" i="0" u="none" kern="1200" baseline="0" dirty="0">
                          <a:solidFill>
                            <a:schemeClr val="tx1"/>
                          </a:solidFill>
                          <a:latin typeface="Times New Roman" panose="02020603050405020304" pitchFamily="18" charset="0"/>
                          <a:ea typeface="+mn-ea"/>
                          <a:cs typeface="+mn-cs"/>
                        </a:rPr>
                        <a:t>P" </a:t>
                      </a:r>
                      <a:r>
                        <a:rPr lang="kk-KZ" altLang="en-US" sz="1000" b="0" i="0" u="none" kern="1200" baseline="0" dirty="0">
                          <a:solidFill>
                            <a:schemeClr val="tx1"/>
                          </a:solidFill>
                          <a:latin typeface="Times New Roman" panose="02020603050405020304" pitchFamily="18" charset="0"/>
                          <a:ea typeface="+mn-ea"/>
                          <a:cs typeface="+mn-cs"/>
                        </a:rPr>
                        <a:t>параметрі өте жоғары дәрежеде болса, бірақ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&lt;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 </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ru-RU" sz="1000" dirty="0">
                          <a:solidFill>
                            <a:srgbClr val="000000"/>
                          </a:solidFill>
                          <a:latin typeface="Times New Roman" panose="02020603050405020304" pitchFamily="18" charset="0"/>
                        </a:rPr>
                        <a:t>2 </a:t>
                      </a:r>
                      <a:r>
                        <a:rPr lang="ru-RU" sz="1000" dirty="0" err="1">
                          <a:solidFill>
                            <a:srgbClr val="000000"/>
                          </a:solidFill>
                          <a:latin typeface="Times New Roman" panose="02020603050405020304" pitchFamily="18" charset="0"/>
                        </a:rPr>
                        <a:t>дәреже</a:t>
                      </a:r>
                      <a:endParaRPr lang="ru-RU" altLang="en-US"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3ПДК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43966">
                <a:tc>
                  <a:txBody>
                    <a:bodyPr/>
                    <a:lstStyle/>
                    <a:p>
                      <a:pPr marL="0" marR="0" lvl="0" indent="0" algn="ctr" defTabSz="914400" rtl="0" eaLnBrk="1" fontAlgn="b" latinLnBrk="0" hangingPunct="1">
                        <a:lnSpc>
                          <a:spcPct val="100000"/>
                        </a:lnSpc>
                        <a:spcBef>
                          <a:spcPts val="0"/>
                        </a:spcBef>
                        <a:spcAft>
                          <a:spcPts val="0"/>
                        </a:spcAft>
                        <a:buClrTx/>
                        <a:buSzTx/>
                        <a:buFontTx/>
                        <a:buNone/>
                        <a:defRPr/>
                      </a:pPr>
                      <a:r>
                        <a:rPr lang="kk-KZ" sz="1000" dirty="0">
                          <a:solidFill>
                            <a:srgbClr val="000000"/>
                          </a:solidFill>
                          <a:latin typeface="Times New Roman" panose="02020603050405020304" pitchFamily="18" charset="0"/>
                        </a:rPr>
                        <a:t>3</a:t>
                      </a:r>
                      <a:r>
                        <a:rPr lang="kk-KZ" sz="1000" baseline="0" dirty="0">
                          <a:solidFill>
                            <a:srgbClr val="000000"/>
                          </a:solidFill>
                          <a:latin typeface="Times New Roman" panose="02020603050405020304" pitchFamily="18" charset="0"/>
                        </a:rPr>
                        <a:t> дәреже</a:t>
                      </a:r>
                      <a:endParaRPr lang="ru-RU" sz="1000" dirty="0">
                        <a:solidFill>
                          <a:srgbClr val="000000"/>
                        </a:solidFill>
                        <a:latin typeface="Times New Roman" panose="02020603050405020304" pitchFamily="18" charset="0"/>
                      </a:endParaRPr>
                    </a:p>
                  </a:txBody>
                  <a:tcPr marL="0" marR="0" marT="0" marB="0" anchor="ctr">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kk-KZ" altLang="en-US" sz="1000" b="0" i="0" u="none" kern="1200" baseline="0" dirty="0">
                          <a:solidFill>
                            <a:schemeClr val="tx1"/>
                          </a:solidFill>
                          <a:latin typeface="Times New Roman" panose="02020603050405020304" pitchFamily="18" charset="0"/>
                          <a:ea typeface="+mn-ea"/>
                          <a:cs typeface="+mn-cs"/>
                        </a:rPr>
                        <a:t>Егер екі күн қатарынан немесе одан да көп уақыт ішінде "Р" параметрі өте жоғары дәрежені көрсетсе, сондай-ақ барлық немесе посттардың басым бөлігінде </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СИ </a:t>
                      </a:r>
                      <a:r>
                        <a:rPr lang="ru-RU" sz="1000" dirty="0">
                          <a:latin typeface="Times New Roman" panose="02020603050405020304" pitchFamily="18" charset="0"/>
                          <a:cs typeface="Times New Roman" panose="02020603050405020304" pitchFamily="18" charset="0"/>
                        </a:rPr>
                        <a:t>≥</a:t>
                      </a:r>
                      <a:r>
                        <a:rPr lang="ru-RU" sz="1000" kern="1200" dirty="0">
                          <a:solidFill>
                            <a:schemeClr val="tx1"/>
                          </a:solidFill>
                          <a:effectLst/>
                          <a:latin typeface="Times New Roman" panose="02020603050405020304" pitchFamily="18" charset="0"/>
                          <a:ea typeface="+mn-ea"/>
                          <a:cs typeface="Times New Roman" panose="02020603050405020304" pitchFamily="18" charset="0"/>
                        </a:rPr>
                        <a:t> 5ПДК</a:t>
                      </a:r>
                      <a:r>
                        <a:rPr lang="ru-RU" sz="1000" kern="1200" baseline="-25000" dirty="0">
                          <a:solidFill>
                            <a:schemeClr val="tx1"/>
                          </a:solidFill>
                          <a:effectLst/>
                          <a:latin typeface="Times New Roman" panose="02020603050405020304" pitchFamily="18" charset="0"/>
                          <a:ea typeface="+mn-ea"/>
                          <a:cs typeface="Times New Roman" panose="02020603050405020304" pitchFamily="18" charset="0"/>
                        </a:rPr>
                        <a:t>м.р. </a:t>
                      </a:r>
                      <a:r>
                        <a:rPr lang="kk-KZ" sz="1000" dirty="0">
                          <a:solidFill>
                            <a:schemeClr val="tx1"/>
                          </a:solidFill>
                          <a:latin typeface="Times New Roman" panose="02020603050405020304" pitchFamily="18" charset="0"/>
                        </a:rPr>
                        <a:t>шарты орындалса.</a:t>
                      </a:r>
                    </a:p>
                  </a:txBody>
                  <a:tcPr marL="0" marR="0" marT="0" marB="0" anchor="ctr">
                    <a:lnL w="6350" cap="flat" cmpd="sng" algn="ctr">
                      <a:solidFill>
                        <a:srgbClr val="000000"/>
                      </a:solidFill>
                      <a:prstDash val="solid"/>
                      <a:round/>
                      <a:headEnd type="none" w="med" len="med"/>
                      <a:tailEnd type="none" w="med" len="med"/>
                    </a:lnL>
                    <a:lnT w="6350" cap="flat" cmpd="sng">
                      <a:solidFill>
                        <a:srgbClr val="000000"/>
                      </a:solidFill>
                      <a:prstDash val="soli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35" name="TextBox 34"/>
          <p:cNvSpPr txBox="1"/>
          <p:nvPr/>
        </p:nvSpPr>
        <p:spPr>
          <a:xfrm>
            <a:off x="4960998" y="4364529"/>
            <a:ext cx="4808416" cy="338554"/>
          </a:xfrm>
          <a:prstGeom prst="rect">
            <a:avLst/>
          </a:prstGeom>
          <a:noFill/>
        </p:spPr>
        <p:txBody>
          <a:bodyPr wrap="square" rtlCol="0">
            <a:spAutoFit/>
          </a:bodyPr>
          <a:lstStyle/>
          <a:p>
            <a:pPr lvl="0" algn="just"/>
            <a:r>
              <a:rPr lang="kk-KZ" sz="800" i="1" dirty="0">
                <a:latin typeface="Times New Roman" panose="02020603050405020304" pitchFamily="18" charset="0"/>
              </a:rPr>
              <a:t>*Ағымдағы және болжамды синоптикалық жағдай және қолайсыз метеорологиялық жағдайлар кешені атмосферада ластаушы заттардың одан әрі жиналуына ықпал етеді</a:t>
            </a:r>
            <a:endParaRPr lang="ru-RU" dirty="0"/>
          </a:p>
        </p:txBody>
      </p:sp>
      <p:graphicFrame>
        <p:nvGraphicFramePr>
          <p:cNvPr id="21" name="Таблица 20"/>
          <p:cNvGraphicFramePr/>
          <p:nvPr>
            <p:extLst>
              <p:ext uri="{D42A27DB-BD31-4B8C-83A1-F6EECF244321}">
                <p14:modId xmlns:p14="http://schemas.microsoft.com/office/powerpoint/2010/main" val="2201033848"/>
              </p:ext>
            </p:extLst>
          </p:nvPr>
        </p:nvGraphicFramePr>
        <p:xfrm>
          <a:off x="5147082" y="5359216"/>
          <a:ext cx="4035777" cy="792592"/>
        </p:xfrm>
        <a:graphic>
          <a:graphicData uri="http://schemas.openxmlformats.org/drawingml/2006/table">
            <a:tbl>
              <a:tblPr/>
              <a:tblGrid>
                <a:gridCol w="2017889">
                  <a:extLst>
                    <a:ext uri="{9D8B030D-6E8A-4147-A177-3AD203B41FA5}">
                      <a16:colId xmlns:a16="http://schemas.microsoft.com/office/drawing/2014/main" val="20000"/>
                    </a:ext>
                  </a:extLst>
                </a:gridCol>
                <a:gridCol w="2017888">
                  <a:extLst>
                    <a:ext uri="{9D8B030D-6E8A-4147-A177-3AD203B41FA5}">
                      <a16:colId xmlns:a16="http://schemas.microsoft.com/office/drawing/2014/main" val="20001"/>
                    </a:ext>
                  </a:extLst>
                </a:gridCol>
              </a:tblGrid>
              <a:tr h="336550">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endParaRPr sz="800" dirty="0">
                        <a:latin typeface="Times New Roman" panose="02020603050405020304" pitchFamily="18" charset="0"/>
                        <a:cs typeface="Times New Roman" panose="02020603050405020304" pitchFamily="18" charset="0"/>
                      </a:endParaRPr>
                    </a:p>
                    <a:p>
                      <a:pPr lvl="0" eaLnBrk="1" hangingPunct="1">
                        <a:buNone/>
                      </a:pPr>
                      <a:endParaRPr lang="kk-KZ" sz="800" dirty="0">
                        <a:latin typeface="Times New Roman" panose="02020603050405020304" pitchFamily="18" charset="0"/>
                        <a:cs typeface="Times New Roman" panose="02020603050405020304" pitchFamily="18" charset="0"/>
                      </a:endParaRPr>
                    </a:p>
                    <a:p>
                      <a:pPr lvl="0" eaLnBrk="1" hangingPunct="1">
                        <a:buNone/>
                      </a:pPr>
                      <a:r>
                        <a:rPr lang="ru-RU" altLang="en-US" sz="800" dirty="0" err="1">
                          <a:latin typeface="Times New Roman" panose="02020603050405020304" pitchFamily="18" charset="0"/>
                          <a:ea typeface="Times New Roman" panose="02020603050405020304" pitchFamily="18" charset="0"/>
                        </a:rPr>
                        <a:t>Баспасөз</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қызметі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79-83-3</a:t>
                      </a:r>
                      <a:r>
                        <a:rPr lang="ru-RU" sz="800" dirty="0">
                          <a:latin typeface="Times New Roman" panose="02020603050405020304" pitchFamily="18" charset="0"/>
                          <a:cs typeface="Times New Roman" panose="02020603050405020304" pitchFamily="18" charset="0"/>
                        </a:rPr>
                        <a:t>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 </a:t>
                      </a:r>
                      <a:r>
                        <a:rPr lang="en-US" altLang="x-none" sz="800" b="1" dirty="0">
                          <a:latin typeface="Times New Roman" panose="02020603050405020304" pitchFamily="18" charset="0"/>
                          <a:cs typeface="Times New Roman" panose="02020603050405020304" pitchFamily="18" charset="0"/>
                          <a:hlinkClick r:id="" action="ppaction://noaction"/>
                        </a:rPr>
                        <a:t>info@meteo.kz</a:t>
                      </a:r>
                      <a:endParaRPr lang="en-US" altLang="x-none" sz="800" b="1" dirty="0">
                        <a:latin typeface="Times New Roman" panose="02020603050405020304" pitchFamily="18" charset="0"/>
                        <a:cs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0"/>
                  </a:ext>
                </a:extLst>
              </a:tr>
              <a:tr h="334963">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lang="ru-RU" altLang="en-US" sz="800" dirty="0" err="1">
                          <a:latin typeface="Times New Roman" panose="02020603050405020304" pitchFamily="18" charset="0"/>
                          <a:ea typeface="Times New Roman" panose="02020603050405020304" pitchFamily="18" charset="0"/>
                        </a:rPr>
                        <a:t>Халықаралық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ынтымақтастық</a:t>
                      </a:r>
                      <a:r>
                        <a:rPr lang="ru-RU" altLang="en-US" sz="800" dirty="0">
                          <a:latin typeface="Times New Roman" panose="02020603050405020304" pitchFamily="18" charset="0"/>
                          <a:ea typeface="Times New Roman" panose="02020603050405020304" pitchFamily="18" charset="0"/>
                        </a:rPr>
                        <a:t> </a:t>
                      </a:r>
                      <a:r>
                        <a:rPr lang="ru-RU" altLang="en-US" sz="800" dirty="0" err="1">
                          <a:latin typeface="Times New Roman" panose="02020603050405020304" pitchFamily="18" charset="0"/>
                          <a:ea typeface="Times New Roman" panose="02020603050405020304" pitchFamily="18" charset="0"/>
                        </a:rPr>
                        <a:t>бөлімі</a:t>
                      </a:r>
                      <a:endParaRPr lang="ru-RU" altLang="en-US"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tc>
                  <a:txBody>
                    <a:bodyPr/>
                    <a:lstStyle>
                      <a:lvl1pPr marL="0" lvl="0" indent="0" algn="l" defTabSz="914400" rtl="0" eaLnBrk="0" fontAlgn="base" latinLnBrk="0" hangingPunct="0">
                        <a:lnSpc>
                          <a:spcPct val="100000"/>
                        </a:lnSpc>
                        <a:spcBef>
                          <a:spcPct val="0"/>
                        </a:spcBef>
                        <a:spcAft>
                          <a:spcPct val="0"/>
                        </a:spcAft>
                        <a:buFont typeface="Arial" panose="020B0604020202020204" pitchFamily="34" charset="0"/>
                        <a:buNone/>
                        <a:defRPr sz="1800" b="0" i="0" u="none" kern="1200" baseline="0">
                          <a:solidFill>
                            <a:schemeClr val="tx1"/>
                          </a:solidFill>
                          <a:latin typeface="Calibri" panose="020F0502020204030204" pitchFamily="34" charset="0"/>
                          <a:ea typeface="+mn-ea"/>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Calibri" panose="020F0502020204030204" pitchFamily="34" charset="0"/>
                          <a:ea typeface="+mn-ea"/>
                          <a:cs typeface="+mn-cs"/>
                        </a:defRPr>
                      </a:lvl5pPr>
                    </a:lstStyle>
                    <a:p>
                      <a:pPr lvl="0" eaLnBrk="1" hangingPunct="1">
                        <a:buNone/>
                      </a:pPr>
                      <a:r>
                        <a:rPr sz="800" dirty="0">
                          <a:latin typeface="Times New Roman" panose="02020603050405020304" pitchFamily="18" charset="0"/>
                          <a:cs typeface="Times New Roman" panose="02020603050405020304" pitchFamily="18" charset="0"/>
                        </a:rPr>
                        <a:t>Тел.: +7 (7172) 79-83-</a:t>
                      </a:r>
                      <a:r>
                        <a:rPr lang="en-US" sz="800" dirty="0">
                          <a:latin typeface="Times New Roman" panose="02020603050405020304" pitchFamily="18" charset="0"/>
                          <a:cs typeface="Times New Roman" panose="02020603050405020304" pitchFamily="18" charset="0"/>
                        </a:rPr>
                        <a:t>26</a:t>
                      </a:r>
                      <a:r>
                        <a:rPr sz="800" dirty="0">
                          <a:latin typeface="Times New Roman" panose="02020603050405020304" pitchFamily="18" charset="0"/>
                          <a:cs typeface="Times New Roman" panose="02020603050405020304" pitchFamily="18" charset="0"/>
                        </a:rPr>
                        <a:t>, 79-83-</a:t>
                      </a:r>
                      <a:r>
                        <a:rPr lang="en-US" sz="800" dirty="0">
                          <a:latin typeface="Times New Roman" panose="02020603050405020304" pitchFamily="18" charset="0"/>
                          <a:cs typeface="Times New Roman" panose="02020603050405020304" pitchFamily="18" charset="0"/>
                        </a:rPr>
                        <a:t>83</a:t>
                      </a:r>
                      <a:endParaRPr sz="800" dirty="0">
                        <a:latin typeface="Times New Roman" panose="02020603050405020304" pitchFamily="18" charset="0"/>
                        <a:cs typeface="Times New Roman" panose="02020603050405020304" pitchFamily="18" charset="0"/>
                      </a:endParaRPr>
                    </a:p>
                    <a:p>
                      <a:pPr lvl="0" eaLnBrk="1" hangingPunct="1">
                        <a:buNone/>
                      </a:pPr>
                      <a:r>
                        <a:rPr lang="en-US" altLang="x-none" sz="800" dirty="0">
                          <a:latin typeface="Times New Roman" panose="02020603050405020304" pitchFamily="18" charset="0"/>
                          <a:cs typeface="Times New Roman" panose="02020603050405020304" pitchFamily="18" charset="0"/>
                        </a:rPr>
                        <a:t>E-mail</a:t>
                      </a:r>
                      <a:r>
                        <a:rPr lang="en-US" altLang="x-none" sz="800">
                          <a:latin typeface="Times New Roman" panose="02020603050405020304" pitchFamily="18" charset="0"/>
                          <a:cs typeface="Times New Roman" panose="02020603050405020304" pitchFamily="18" charset="0"/>
                        </a:rPr>
                        <a:t>: </a:t>
                      </a:r>
                      <a:r>
                        <a:rPr lang="en-US" altLang="x-none" sz="800" b="1">
                          <a:latin typeface="Times New Roman" panose="02020603050405020304" pitchFamily="18" charset="0"/>
                          <a:cs typeface="Times New Roman" panose="02020603050405020304" pitchFamily="18" charset="0"/>
                        </a:rPr>
                        <a:t>ukpp@meteo.kz</a:t>
                      </a:r>
                      <a:endParaRPr lang="en-US" altLang="x-none" sz="800" dirty="0">
                        <a:latin typeface="Times New Roman" panose="02020603050405020304" pitchFamily="18" charset="0"/>
                        <a:ea typeface="Times New Roman" panose="02020603050405020304" pitchFamily="18" charset="0"/>
                      </a:endParaRPr>
                    </a:p>
                  </a:txBody>
                  <a:tcPr marT="45748" marB="45748" anchor="ctr">
                    <a:lnL>
                      <a:noFill/>
                    </a:lnL>
                    <a:lnR>
                      <a:noFill/>
                    </a:lnR>
                    <a:lnT>
                      <a:noFill/>
                    </a:lnT>
                    <a:lnB>
                      <a:noFill/>
                    </a:lnB>
                    <a:lnTlToBr>
                      <a:noFill/>
                    </a:lnTlToBr>
                    <a:lnBlToTr>
                      <a:noFill/>
                    </a:lnBlToTr>
                    <a:noFill/>
                  </a:tcPr>
                </a:tc>
                <a:extLst>
                  <a:ext uri="{0D108BD9-81ED-4DB2-BD59-A6C34878D82A}">
                    <a16:rowId xmlns:a16="http://schemas.microsoft.com/office/drawing/2014/main" val="10001"/>
                  </a:ext>
                </a:extLst>
              </a:tr>
            </a:tbl>
          </a:graphicData>
        </a:graphic>
      </p:graphicFrame>
      <p:sp>
        <p:nvSpPr>
          <p:cNvPr id="2" name="Объект 2">
            <a:extLst>
              <a:ext uri="{FF2B5EF4-FFF2-40B4-BE49-F238E27FC236}">
                <a16:creationId xmlns:a16="http://schemas.microsoft.com/office/drawing/2014/main" id="{406F5E12-5547-358C-00B3-68C5EA5FA89C}"/>
              </a:ext>
            </a:extLst>
          </p:cNvPr>
          <p:cNvSpPr txBox="1">
            <a:spLocks/>
          </p:cNvSpPr>
          <p:nvPr/>
        </p:nvSpPr>
        <p:spPr>
          <a:xfrm>
            <a:off x="159975" y="910854"/>
            <a:ext cx="4677696" cy="201158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just"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ru-RU" sz="1200" b="0" i="0" u="none" strike="noStrike" kern="1200" cap="none" spc="0" normalizeH="0" baseline="0" noProof="0">
                <a:ln>
                  <a:noFill/>
                </a:ln>
                <a:solidFill>
                  <a:sysClr val="windowText" lastClr="000000"/>
                </a:solidFill>
                <a:effectLst/>
                <a:uLnTx/>
                <a:uFillTx/>
                <a:latin typeface="Times New Roman" panose="02020603050405020304" pitchFamily="18" charset="0"/>
                <a:ea typeface="+mn-ea"/>
                <a:cs typeface="Times New Roman" panose="02020603050405020304" pitchFamily="18" charset="0"/>
              </a:rPr>
              <a:t>-ашық ауада, әсіресе автотрассалардың немесе басқа да ластану көздерінің жанында болу уақытын қысқарту. Балалар мен жүкті әйелдер ұзақ серуендеуден бас тартуы керек;</a:t>
            </a:r>
            <a:br>
              <a:rPr kumimoji="0" lang="ru-RU" sz="1200" b="0" i="0" u="none" strike="noStrike" kern="1200" cap="none" spc="0" normalizeH="0" baseline="0" noProof="0">
                <a:ln>
                  <a:noFill/>
                </a:ln>
                <a:solidFill>
                  <a:sysClr val="windowText" lastClr="000000"/>
                </a:solidFill>
                <a:effectLst/>
                <a:uLnTx/>
                <a:uFillTx/>
                <a:latin typeface="Times New Roman" panose="02020603050405020304" pitchFamily="18" charset="0"/>
                <a:ea typeface="+mn-ea"/>
                <a:cs typeface="Times New Roman" panose="02020603050405020304" pitchFamily="18" charset="0"/>
              </a:rPr>
            </a:br>
            <a:r>
              <a:rPr kumimoji="0" lang="ru-RU" sz="1200" b="0" i="0" u="none" strike="noStrike" kern="1200" cap="none" spc="0" normalizeH="0" baseline="0" noProof="0">
                <a:ln>
                  <a:noFill/>
                </a:ln>
                <a:solidFill>
                  <a:sysClr val="windowText" lastClr="000000"/>
                </a:solidFill>
                <a:effectLst/>
                <a:uLnTx/>
                <a:uFillTx/>
                <a:latin typeface="Times New Roman" panose="02020603050405020304" pitchFamily="18" charset="0"/>
                <a:ea typeface="+mn-ea"/>
                <a:cs typeface="Times New Roman" panose="02020603050405020304" pitchFamily="18" charset="0"/>
              </a:rPr>
              <a:t>- өкпенің, жүрек-қан тамырлары, аллергиялық аурулардың созылмалы ауруларынан зардап шегетін адамдарда ашық ауада болған кезде өзімен бірге қажетті дәрілік препараттар болуы қажет;</a:t>
            </a:r>
            <a:br>
              <a:rPr kumimoji="0" lang="ru-RU" sz="1200" b="0" i="0" u="none" strike="noStrike" kern="1200" cap="none" spc="0" normalizeH="0" baseline="0" noProof="0">
                <a:ln>
                  <a:noFill/>
                </a:ln>
                <a:solidFill>
                  <a:sysClr val="windowText" lastClr="000000"/>
                </a:solidFill>
                <a:effectLst/>
                <a:uLnTx/>
                <a:uFillTx/>
                <a:latin typeface="Times New Roman" panose="02020603050405020304" pitchFamily="18" charset="0"/>
                <a:ea typeface="+mn-ea"/>
                <a:cs typeface="Times New Roman" panose="02020603050405020304" pitchFamily="18" charset="0"/>
              </a:rPr>
            </a:br>
            <a:r>
              <a:rPr kumimoji="0" lang="ru-RU" sz="1200" b="0" i="0" u="none" strike="noStrike" kern="1200" cap="none" spc="0" normalizeH="0" baseline="0" noProof="0">
                <a:ln>
                  <a:noFill/>
                </a:ln>
                <a:solidFill>
                  <a:sysClr val="windowText" lastClr="000000"/>
                </a:solidFill>
                <a:effectLst/>
                <a:uLnTx/>
                <a:uFillTx/>
                <a:latin typeface="Times New Roman" panose="02020603050405020304" pitchFamily="18" charset="0"/>
                <a:ea typeface="+mn-ea"/>
                <a:cs typeface="Times New Roman" panose="02020603050405020304" pitchFamily="18" charset="0"/>
              </a:rPr>
              <a:t>- ашық ауада физикалық белсенділікті шектеңіз. Жабық спорт кешендерінде дене шынықтыру және спортпен айналысу.</a:t>
            </a:r>
            <a:endParaRPr kumimoji="0" lang="ru-RU" sz="1200" b="0" i="0" u="none" strike="noStrike" kern="1200" cap="none" spc="0" normalizeH="0" baseline="0" noProof="0" dirty="0">
              <a:ln>
                <a:noFill/>
              </a:ln>
              <a:solidFill>
                <a:sysClr val="windowText" lastClr="000000"/>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4028445"/>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16400</TotalTime>
  <Words>637</Words>
  <Application>Microsoft Office PowerPoint</Application>
  <PresentationFormat>Лист A4 (210x297 мм)</PresentationFormat>
  <Paragraphs>99</Paragraphs>
  <Slides>2</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2</vt:i4>
      </vt:variant>
    </vt:vector>
  </HeadingPairs>
  <TitlesOfParts>
    <vt:vector size="6" baseType="lpstr">
      <vt:lpstr>Arial</vt:lpstr>
      <vt:lpstr>Calibri</vt:lpstr>
      <vt:lpstr>Times New Roman</vt:lpstr>
      <vt:lpstr>Тема Office</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Ольга Корнюхова</dc:creator>
  <cp:lastModifiedBy>Moldir Kabdualieva</cp:lastModifiedBy>
  <cp:revision>2462</cp:revision>
  <cp:lastPrinted>2021-07-01T03:56:27Z</cp:lastPrinted>
  <dcterms:created xsi:type="dcterms:W3CDTF">2018-03-27T06:03:00Z</dcterms:created>
  <dcterms:modified xsi:type="dcterms:W3CDTF">2022-09-24T06:57:37Z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1049-11.2.0.9144</vt:lpwstr>
  </property>
</Properties>
</file>