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6F5E020-3BE3-431B-9484-FFAB468E02D4}" v="1" dt="2022-09-24T07:22:20.85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E6F5E020-3BE3-431B-9484-FFAB468E02D4}"/>
    <pc:docChg chg="modSld">
      <pc:chgData name="Moldir Kabdualieva" userId="df42278df007c026" providerId="LiveId" clId="{E6F5E020-3BE3-431B-9484-FFAB468E02D4}" dt="2022-09-24T07:22:29.940" v="16" actId="20577"/>
      <pc:docMkLst>
        <pc:docMk/>
      </pc:docMkLst>
      <pc:sldChg chg="modSp">
        <pc:chgData name="Moldir Kabdualieva" userId="df42278df007c026" providerId="LiveId" clId="{E6F5E020-3BE3-431B-9484-FFAB468E02D4}" dt="2022-09-24T07:22:20.858" v="0"/>
        <pc:sldMkLst>
          <pc:docMk/>
          <pc:sldMk cId="0" sldId="261"/>
        </pc:sldMkLst>
        <pc:graphicFrameChg chg="mod">
          <ac:chgData name="Moldir Kabdualieva" userId="df42278df007c026" providerId="LiveId" clId="{E6F5E020-3BE3-431B-9484-FFAB468E02D4}" dt="2022-09-24T07:22:20.858" v="0"/>
          <ac:graphicFrameMkLst>
            <pc:docMk/>
            <pc:sldMk cId="0" sldId="261"/>
            <ac:graphicFrameMk id="15" creationId="{94CC0974-E1E4-47F3-9A8B-49A879A3B96B}"/>
          </ac:graphicFrameMkLst>
        </pc:graphicFrameChg>
      </pc:sldChg>
      <pc:sldChg chg="modSp mod">
        <pc:chgData name="Moldir Kabdualieva" userId="df42278df007c026" providerId="LiveId" clId="{E6F5E020-3BE3-431B-9484-FFAB468E02D4}" dt="2022-09-24T07:22:29.940" v="16" actId="20577"/>
        <pc:sldMkLst>
          <pc:docMk/>
          <pc:sldMk cId="334028445" sldId="265"/>
        </pc:sldMkLst>
        <pc:spChg chg="mod">
          <ac:chgData name="Moldir Kabdualieva" userId="df42278df007c026" providerId="LiveId" clId="{E6F5E020-3BE3-431B-9484-FFAB468E02D4}" dt="2022-09-24T07:22:29.940" v="16" actId="20577"/>
          <ac:spMkLst>
            <pc:docMk/>
            <pc:sldMk cId="334028445" sldId="265"/>
            <ac:spMk id="19"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8984"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67513848"/>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Теміртау</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074615812"/>
              </p:ext>
            </p:extLst>
          </p:nvPr>
        </p:nvGraphicFramePr>
        <p:xfrm>
          <a:off x="307975" y="2564904"/>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5947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№267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zh-CN" sz="1400" b="1" i="1" dirty="0" err="1">
                          <a:solidFill>
                            <a:srgbClr val="002060"/>
                          </a:solidFill>
                          <a:latin typeface="Times New Roman" panose="02020603050405020304" pitchFamily="18" charset="0"/>
                          <a:cs typeface="Times New Roman" panose="02020603050405020304" pitchFamily="18" charset="0"/>
                        </a:rPr>
                        <a:t>Теміртау</a:t>
                      </a:r>
                      <a:r>
                        <a:rPr lang="kk-KZ" altLang="zh-CN" sz="1400" b="1" i="1" dirty="0">
                          <a:solidFill>
                            <a:srgbClr val="002060"/>
                          </a:solidFill>
                          <a:latin typeface="Times New Roman" panose="02020603050405020304" pitchFamily="18" charset="0"/>
                          <a:cs typeface="Times New Roman" panose="02020603050405020304" pitchFamily="18" charset="0"/>
                        </a:rPr>
                        <a:t> қ.</a:t>
                      </a: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3769083823"/>
              </p:ext>
            </p:extLst>
          </p:nvPr>
        </p:nvGraphicFramePr>
        <p:xfrm>
          <a:off x="5093494" y="6580141"/>
          <a:ext cx="4730750" cy="213360"/>
        </p:xfrm>
        <a:graphic>
          <a:graphicData uri="http://schemas.openxmlformats.org/drawingml/2006/table">
            <a:tbl>
              <a:tblPr/>
              <a:tblGrid>
                <a:gridCol w="4730750">
                  <a:extLst>
                    <a:ext uri="{9D8B030D-6E8A-4147-A177-3AD203B41FA5}">
                      <a16:colId xmlns:a16="http://schemas.microsoft.com/office/drawing/2014/main" val="20000"/>
                    </a:ext>
                  </a:extLst>
                </a:gridCol>
              </a:tblGrid>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sz="700" i="1" dirty="0">
                          <a:latin typeface="Times New Roman" panose="02020603050405020304" pitchFamily="18" charset="0"/>
                          <a:cs typeface="Times New Roman" panose="02020603050405020304" pitchFamily="18" charset="0"/>
                        </a:rPr>
                        <a:t>ПДК согласно «Санитарно-эпидемиологическим правилам и нормам к атмосферному воздуху» от 28.02.2015г №168</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0605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46504" y="3789040"/>
            <a:ext cx="4930910"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kk-KZ" altLang="ru-RU" sz="1200" b="1" dirty="0">
                <a:solidFill>
                  <a:srgbClr val="000000"/>
                </a:solidFill>
                <a:latin typeface="Times New Roman" panose="02020603050405020304" pitchFamily="18" charset="0"/>
                <a:cs typeface="Times New Roman" panose="02020603050405020304" pitchFamily="18" charset="0"/>
              </a:rPr>
              <a:t>қыркүйек </a:t>
            </a:r>
            <a:r>
              <a:rPr lang="ru-RU" altLang="ru-RU" sz="1200" b="1" dirty="0" err="1">
                <a:latin typeface="Times New Roman" panose="02020603050405020304" pitchFamily="18" charset="0"/>
                <a:cs typeface="Times New Roman" panose="02020603050405020304" pitchFamily="18" charset="0"/>
              </a:rPr>
              <a:t>Теміртау</a:t>
            </a:r>
            <a:r>
              <a:rPr lang="ru-RU" altLang="ru-RU" sz="1200" b="1" dirty="0">
                <a:latin typeface="Times New Roman" panose="02020603050405020304" pitchFamily="18" charset="0"/>
                <a:cs typeface="Times New Roman" panose="02020603050405020304" pitchFamily="18" charset="0"/>
              </a:rPr>
              <a:t>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r>
              <a:rPr lang="ru-RU" altLang="ru-RU" sz="1200" b="1" dirty="0">
                <a:latin typeface="Times New Roman" panose="02020603050405020304" pitchFamily="18" charset="0"/>
                <a:cs typeface="Times New Roman" panose="02020603050405020304" pitchFamily="18" charset="0"/>
              </a:rPr>
              <a:t> </a:t>
            </a: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2059707700"/>
              </p:ext>
            </p:extLst>
          </p:nvPr>
        </p:nvGraphicFramePr>
        <p:xfrm>
          <a:off x="4880993" y="4084276"/>
          <a:ext cx="4840520" cy="2499360"/>
        </p:xfrm>
        <a:graphic>
          <a:graphicData uri="http://schemas.openxmlformats.org/drawingml/2006/table">
            <a:tbl>
              <a:tblPr firstRow="1" bandRow="1">
                <a:tableStyleId>{5C22544A-7EE6-4342-B048-85BDC9FD1C3A}</a:tableStyleId>
              </a:tblPr>
              <a:tblGrid>
                <a:gridCol w="1964407">
                  <a:extLst>
                    <a:ext uri="{9D8B030D-6E8A-4147-A177-3AD203B41FA5}">
                      <a16:colId xmlns:a16="http://schemas.microsoft.com/office/drawing/2014/main" val="3583770891"/>
                    </a:ext>
                  </a:extLst>
                </a:gridCol>
                <a:gridCol w="1430305">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37076">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56</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38701">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1439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Диоксид азота</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183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b"/>
                      <a:r>
                        <a:rPr lang="ru-RU" sz="1000" b="0" i="0" u="none" strike="noStrike" dirty="0">
                          <a:solidFill>
                            <a:srgbClr val="000000"/>
                          </a:solidFill>
                          <a:effectLst/>
                          <a:latin typeface="Times New Roman" panose="02020603050405020304" pitchFamily="18" charset="0"/>
                        </a:rPr>
                        <a:t>0,9</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04227911"/>
                  </a:ext>
                </a:extLst>
              </a:tr>
              <a:tr h="238701">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1097977"/>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11</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1,3</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233118408"/>
                  </a:ext>
                </a:extLst>
              </a:tr>
              <a:tr h="238701">
                <a:tc>
                  <a:txBody>
                    <a:bodyPr/>
                    <a:lstStyle/>
                    <a:p>
                      <a:r>
                        <a:rPr lang="kk-KZ" sz="1000" dirty="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12</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fontAlgn="b"/>
                      <a:r>
                        <a:rPr lang="ru-RU" sz="1000" b="0" i="0" u="none" strike="noStrike" dirty="0">
                          <a:solidFill>
                            <a:srgbClr val="000000"/>
                          </a:solidFill>
                          <a:effectLst/>
                          <a:latin typeface="Times New Roman" panose="02020603050405020304" pitchFamily="18" charset="0"/>
                        </a:rPr>
                        <a:t>0,06</a:t>
                      </a:r>
                    </a:p>
                  </a:txBody>
                  <a:tcPr marL="9525" marR="9525" marT="9525"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1713089"/>
                  </a:ext>
                </a:extLst>
              </a:tr>
            </a:tbl>
          </a:graphicData>
        </a:graphic>
      </p:graphicFrame>
      <p:sp>
        <p:nvSpPr>
          <p:cNvPr id="20" name="Прямоугольник 19"/>
          <p:cNvSpPr/>
          <p:nvPr/>
        </p:nvSpPr>
        <p:spPr>
          <a:xfrm>
            <a:off x="4797468" y="128385"/>
            <a:ext cx="4979946" cy="1785104"/>
          </a:xfrm>
          <a:prstGeom prst="rect">
            <a:avLst/>
          </a:prstGeom>
        </p:spPr>
        <p:txBody>
          <a:bodyPr wrap="square">
            <a:spAutoFit/>
          </a:bodyPr>
          <a:lstStyle/>
          <a:p>
            <a:pPr lvl="0" algn="ctr"/>
            <a:r>
              <a:rPr lang="ru-RU" altLang="ru-RU" sz="1100" b="1" dirty="0" err="1">
                <a:latin typeface="Times New Roman" panose="02020603050405020304" pitchFamily="18" charset="0"/>
                <a:cs typeface="Times New Roman" panose="02020603050405020304" pitchFamily="18" charset="0"/>
              </a:rPr>
              <a:t>Теміртау</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қаласы</a:t>
            </a:r>
            <a:r>
              <a:rPr lang="ru-RU" altLang="ru-RU" sz="1100" b="1" dirty="0">
                <a:latin typeface="Times New Roman" panose="02020603050405020304" pitchFamily="18" charset="0"/>
                <a:cs typeface="Times New Roman" panose="02020603050405020304" pitchFamily="18" charset="0"/>
              </a:rPr>
              <a:t> </a:t>
            </a:r>
            <a:r>
              <a:rPr lang="ru-RU" altLang="ru-RU" sz="1100" b="1" dirty="0" err="1">
                <a:latin typeface="Times New Roman" panose="02020603050405020304" pitchFamily="18" charset="0"/>
                <a:cs typeface="Times New Roman" panose="02020603050405020304" pitchFamily="18" charset="0"/>
              </a:rPr>
              <a:t>бойынша</a:t>
            </a:r>
            <a:endParaRPr lang="ru-RU" altLang="ru-RU" sz="1100" b="1" dirty="0">
              <a:latin typeface="Times New Roman" panose="02020603050405020304" pitchFamily="18" charset="0"/>
              <a:cs typeface="Times New Roman" panose="02020603050405020304" pitchFamily="18" charset="0"/>
            </a:endParaRPr>
          </a:p>
          <a:p>
            <a:pPr lvl="0" algn="ctr"/>
            <a:r>
              <a:rPr lang="kk-KZ" altLang="ru-RU" sz="1100" b="1" dirty="0">
                <a:solidFill>
                  <a:srgbClr val="000000"/>
                </a:solidFill>
                <a:latin typeface="Times New Roman" panose="02020603050405020304" pitchFamily="18" charset="0"/>
                <a:cs typeface="Times New Roman" panose="02020603050405020304" pitchFamily="18" charset="0"/>
              </a:rPr>
              <a:t>25 қыркүйекке арналған ауа-райы болжамы</a:t>
            </a:r>
            <a:endParaRPr lang="ru-RU" altLang="ru-RU" sz="1100" b="1" dirty="0">
              <a:solidFill>
                <a:srgbClr val="000000"/>
              </a:solidFill>
              <a:latin typeface="Times New Roman" panose="02020603050405020304" pitchFamily="18" charset="0"/>
              <a:cs typeface="Times New Roman" panose="02020603050405020304" pitchFamily="18" charset="0"/>
            </a:endParaRPr>
          </a:p>
          <a:p>
            <a:pPr lvl="0" algn="ct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24 </a:t>
            </a:r>
            <a:r>
              <a:rPr lang="ru-RU" altLang="ru-RU" sz="1100" b="1" dirty="0" err="1">
                <a:solidFill>
                  <a:srgbClr val="000000"/>
                </a:solidFill>
                <a:latin typeface="Times New Roman" panose="02020603050405020304" pitchFamily="18" charset="0"/>
                <a:cs typeface="Times New Roman" panose="02020603050405020304" pitchFamily="18" charset="0"/>
              </a:rPr>
              <a:t>қыркүйек</a:t>
            </a:r>
            <a:r>
              <a:rPr lang="ru-RU" altLang="ru-RU" sz="1100" b="1" dirty="0">
                <a:solidFill>
                  <a:srgbClr val="000000"/>
                </a:solidFill>
                <a:latin typeface="Times New Roman" panose="02020603050405020304" pitchFamily="18" charset="0"/>
                <a:cs typeface="Times New Roman" panose="02020603050405020304" pitchFamily="18" charset="0"/>
              </a:rPr>
              <a:t>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21-ден 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r>
              <a:rPr lang="ru-RU" altLang="ru-RU" sz="1100" b="1" dirty="0">
                <a:solidFill>
                  <a:srgbClr val="000000"/>
                </a:solidFill>
                <a:latin typeface="Times New Roman" panose="02020603050405020304" pitchFamily="18" charset="0"/>
                <a:cs typeface="Times New Roman" panose="02020603050405020304" pitchFamily="18" charset="0"/>
              </a:rPr>
              <a:t> 25</a:t>
            </a:r>
            <a:r>
              <a:rPr lang="kk-KZ" altLang="ru-RU" sz="1100" b="1" dirty="0">
                <a:solidFill>
                  <a:srgbClr val="000000"/>
                </a:solidFill>
                <a:latin typeface="Times New Roman" panose="02020603050405020304" pitchFamily="18" charset="0"/>
                <a:cs typeface="Times New Roman" panose="02020603050405020304" pitchFamily="18" charset="0"/>
              </a:rPr>
              <a:t> қыркүйек </a:t>
            </a:r>
            <a:r>
              <a:rPr lang="ru-RU" altLang="ru-RU" sz="1100" b="1" dirty="0" err="1">
                <a:solidFill>
                  <a:srgbClr val="000000"/>
                </a:solidFill>
                <a:latin typeface="Times New Roman" panose="02020603050405020304" pitchFamily="18" charset="0"/>
                <a:cs typeface="Times New Roman" panose="02020603050405020304" pitchFamily="18" charset="0"/>
              </a:rPr>
              <a:t>сағ</a:t>
            </a:r>
            <a:r>
              <a:rPr lang="ru-RU" altLang="ru-RU" sz="1100" b="1" dirty="0">
                <a:solidFill>
                  <a:srgbClr val="000000"/>
                </a:solidFill>
                <a:latin typeface="Times New Roman" panose="02020603050405020304" pitchFamily="18" charset="0"/>
                <a:cs typeface="Times New Roman" panose="02020603050405020304" pitchFamily="18" charset="0"/>
              </a:rPr>
              <a:t>. 21-ге </a:t>
            </a:r>
            <a:r>
              <a:rPr lang="ru-RU" altLang="ru-RU" sz="1100" b="1" dirty="0" err="1">
                <a:solidFill>
                  <a:srgbClr val="000000"/>
                </a:solidFill>
                <a:latin typeface="Times New Roman" panose="02020603050405020304" pitchFamily="18" charset="0"/>
                <a:cs typeface="Times New Roman" panose="02020603050405020304" pitchFamily="18" charset="0"/>
              </a:rPr>
              <a:t>дейін</a:t>
            </a:r>
            <a:r>
              <a:rPr lang="ru-RU" altLang="ru-RU" sz="1100" b="1" dirty="0">
                <a:solidFill>
                  <a:srgbClr val="000000"/>
                </a:solidFill>
                <a:latin typeface="Times New Roman" panose="02020603050405020304" pitchFamily="18" charset="0"/>
                <a:cs typeface="Times New Roman" panose="02020603050405020304" pitchFamily="18" charset="0"/>
              </a:rPr>
              <a:t>.</a:t>
            </a:r>
            <a:r>
              <a:rPr lang="ru-RU" sz="1100" b="1" dirty="0">
                <a:solidFill>
                  <a:srgbClr val="000000"/>
                </a:solidFill>
                <a:latin typeface="Times New Roman" panose="02020603050405020304" pitchFamily="18" charset="0"/>
                <a:cs typeface="Times New Roman" panose="02020603050405020304" pitchFamily="18" charset="0"/>
                <a:sym typeface="+mn-ea"/>
              </a:rPr>
              <a:t> </a:t>
            </a: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шығыстан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оңтүстік-батысқа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ауысады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күші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9-11, </a:t>
            </a:r>
            <a:r>
              <a:rPr lang="ru-RU" sz="1100" dirty="0" err="1">
                <a:latin typeface="Times New Roman" pitchFamily="18" charset="0"/>
                <a:cs typeface="Times New Roman" pitchFamily="18" charset="0"/>
              </a:rPr>
              <a:t>күндіз</a:t>
            </a:r>
            <a:r>
              <a:rPr lang="ru-RU" sz="1100" dirty="0">
                <a:latin typeface="Times New Roman" pitchFamily="18" charset="0"/>
                <a:cs typeface="Times New Roman" pitchFamily="18" charset="0"/>
              </a:rPr>
              <a:t> 26-28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a:p>
            <a:pPr indent="182563" algn="ctr"/>
            <a:r>
              <a:rPr lang="kk-KZ" altLang="ru-RU" sz="1100" b="1" dirty="0">
                <a:solidFill>
                  <a:srgbClr val="000000"/>
                </a:solidFill>
                <a:latin typeface="Times New Roman" panose="02020603050405020304" pitchFamily="18" charset="0"/>
                <a:cs typeface="Times New Roman" panose="02020603050405020304" pitchFamily="18" charset="0"/>
              </a:rPr>
              <a:t>26 қыркүйекке </a:t>
            </a:r>
            <a:r>
              <a:rPr lang="ru-RU" altLang="ru-RU" sz="1100" b="1" dirty="0">
                <a:solidFill>
                  <a:srgbClr val="000000"/>
                </a:solidFill>
                <a:latin typeface="Times New Roman" panose="02020603050405020304" pitchFamily="18" charset="0"/>
                <a:cs typeface="Times New Roman" panose="02020603050405020304" pitchFamily="18" charset="0"/>
              </a:rPr>
              <a:t>2022 </a:t>
            </a:r>
            <a:r>
              <a:rPr lang="ru-RU" altLang="ru-RU" sz="1100" b="1" dirty="0" err="1">
                <a:solidFill>
                  <a:srgbClr val="000000"/>
                </a:solidFill>
                <a:latin typeface="Times New Roman" panose="02020603050405020304" pitchFamily="18" charset="0"/>
                <a:cs typeface="Times New Roman" panose="02020603050405020304" pitchFamily="18" charset="0"/>
              </a:rPr>
              <a:t>жылғы</a:t>
            </a:r>
            <a:endParaRPr lang="ru-RU" sz="1100" dirty="0">
              <a:latin typeface="Times New Roman" pitchFamily="18" charset="0"/>
              <a:cs typeface="Times New Roman" pitchFamily="18" charset="0"/>
            </a:endParaRPr>
          </a:p>
          <a:p>
            <a:pPr lvl="0" indent="182563" algn="ctr"/>
            <a:r>
              <a:rPr lang="ru-RU" sz="1100" b="1" dirty="0">
                <a:solidFill>
                  <a:srgbClr val="000000"/>
                </a:solidFill>
                <a:latin typeface="Times New Roman" panose="02020603050405020304" pitchFamily="18" charset="0"/>
                <a:cs typeface="Times New Roman" panose="02020603050405020304" pitchFamily="18" charset="0"/>
              </a:rPr>
              <a:t>2022 ж</a:t>
            </a:r>
            <a:r>
              <a:rPr lang="kk-KZ" sz="1100" b="1" dirty="0">
                <a:solidFill>
                  <a:srgbClr val="000000"/>
                </a:solidFill>
                <a:latin typeface="Times New Roman" panose="02020603050405020304" pitchFamily="18" charset="0"/>
                <a:cs typeface="Times New Roman" panose="02020603050405020304" pitchFamily="18" charset="0"/>
              </a:rPr>
              <a:t>. 25 қыркүйек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21-ден </a:t>
            </a:r>
            <a:r>
              <a:rPr lang="ru-RU" sz="1100" b="1" dirty="0" err="1">
                <a:solidFill>
                  <a:srgbClr val="000000"/>
                </a:solidFill>
                <a:latin typeface="Times New Roman" panose="02020603050405020304" pitchFamily="18" charset="0"/>
                <a:cs typeface="Times New Roman" panose="02020603050405020304" pitchFamily="18" charset="0"/>
              </a:rPr>
              <a:t>бастап</a:t>
            </a:r>
            <a:r>
              <a:rPr lang="ru-RU" sz="1100" b="1" dirty="0">
                <a:solidFill>
                  <a:srgbClr val="000000"/>
                </a:solidFill>
                <a:latin typeface="Times New Roman" panose="02020603050405020304" pitchFamily="18" charset="0"/>
                <a:cs typeface="Times New Roman" panose="02020603050405020304" pitchFamily="18" charset="0"/>
              </a:rPr>
              <a:t> 26 </a:t>
            </a:r>
            <a:r>
              <a:rPr lang="ru-RU" sz="1100" b="1" dirty="0" err="1">
                <a:solidFill>
                  <a:srgbClr val="000000"/>
                </a:solidFill>
                <a:latin typeface="Times New Roman" panose="02020603050405020304" pitchFamily="18" charset="0"/>
                <a:cs typeface="Times New Roman" panose="02020603050405020304" pitchFamily="18" charset="0"/>
              </a:rPr>
              <a:t>қыркүйек</a:t>
            </a:r>
            <a:r>
              <a:rPr lang="ru-RU" sz="1100" b="1" dirty="0">
                <a:solidFill>
                  <a:srgbClr val="000000"/>
                </a:solidFill>
                <a:latin typeface="Times New Roman" panose="02020603050405020304" pitchFamily="18" charset="0"/>
                <a:cs typeface="Times New Roman" panose="02020603050405020304" pitchFamily="18" charset="0"/>
              </a:rPr>
              <a:t> </a:t>
            </a:r>
            <a:r>
              <a:rPr lang="ru-RU" sz="1100" b="1" dirty="0" err="1">
                <a:solidFill>
                  <a:srgbClr val="000000"/>
                </a:solidFill>
                <a:latin typeface="Times New Roman" panose="02020603050405020304" pitchFamily="18" charset="0"/>
                <a:cs typeface="Times New Roman" panose="02020603050405020304" pitchFamily="18" charset="0"/>
              </a:rPr>
              <a:t>сағ</a:t>
            </a:r>
            <a:r>
              <a:rPr lang="ru-RU" sz="1100" b="1" dirty="0">
                <a:solidFill>
                  <a:srgbClr val="000000"/>
                </a:solidFill>
                <a:latin typeface="Times New Roman" panose="02020603050405020304" pitchFamily="18" charset="0"/>
                <a:cs typeface="Times New Roman" panose="02020603050405020304" pitchFamily="18" charset="0"/>
              </a:rPr>
              <a:t>. 09-ға </a:t>
            </a:r>
            <a:r>
              <a:rPr lang="ru-RU" sz="1100" b="1" dirty="0" err="1">
                <a:solidFill>
                  <a:srgbClr val="000000"/>
                </a:solidFill>
                <a:latin typeface="Times New Roman" panose="02020603050405020304" pitchFamily="18" charset="0"/>
                <a:cs typeface="Times New Roman" panose="02020603050405020304" pitchFamily="18" charset="0"/>
              </a:rPr>
              <a:t>дейін</a:t>
            </a:r>
            <a:endParaRPr lang="ru-RU" sz="1100" dirty="0">
              <a:latin typeface="Times New Roman" pitchFamily="18" charset="0"/>
              <a:cs typeface="Times New Roman" pitchFamily="18" charset="0"/>
            </a:endParaRPr>
          </a:p>
          <a:p>
            <a:pPr lvl="0" algn="just"/>
            <a:r>
              <a:rPr lang="ru-RU" sz="1100" dirty="0" err="1">
                <a:latin typeface="Times New Roman" pitchFamily="18" charset="0"/>
                <a:cs typeface="Times New Roman" pitchFamily="18" charset="0"/>
              </a:rPr>
              <a:t>Аздаған</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бұлтты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жауын-шашынсыз</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Оңтүстік-батыс</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желі</a:t>
            </a:r>
            <a:r>
              <a:rPr lang="ru-RU" sz="1100" dirty="0">
                <a:latin typeface="Times New Roman" pitchFamily="18" charset="0"/>
                <a:cs typeface="Times New Roman" pitchFamily="18" charset="0"/>
              </a:rPr>
              <a:t> 5-10 м/с. </a:t>
            </a:r>
            <a:r>
              <a:rPr lang="ru-RU" sz="1100" dirty="0" err="1">
                <a:latin typeface="Times New Roman" pitchFamily="18" charset="0"/>
                <a:cs typeface="Times New Roman" pitchFamily="18" charset="0"/>
              </a:rPr>
              <a:t>Ауа</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температурасы</a:t>
            </a:r>
            <a:r>
              <a:rPr lang="ru-RU" sz="1100" dirty="0">
                <a:latin typeface="Times New Roman" pitchFamily="18" charset="0"/>
                <a:cs typeface="Times New Roman" pitchFamily="18" charset="0"/>
              </a:rPr>
              <a:t> </a:t>
            </a:r>
            <a:r>
              <a:rPr lang="ru-RU" sz="1100" dirty="0" err="1">
                <a:latin typeface="Times New Roman" pitchFamily="18" charset="0"/>
                <a:cs typeface="Times New Roman" pitchFamily="18" charset="0"/>
              </a:rPr>
              <a:t>түнде</a:t>
            </a:r>
            <a:r>
              <a:rPr lang="ru-RU" sz="1100" dirty="0">
                <a:latin typeface="Times New Roman" pitchFamily="18" charset="0"/>
                <a:cs typeface="Times New Roman" pitchFamily="18" charset="0"/>
              </a:rPr>
              <a:t> 12-14 градус </a:t>
            </a:r>
            <a:r>
              <a:rPr lang="ru-RU" sz="1100" dirty="0" err="1">
                <a:latin typeface="Times New Roman" pitchFamily="18" charset="0"/>
                <a:cs typeface="Times New Roman" pitchFamily="18" charset="0"/>
              </a:rPr>
              <a:t>жылы</a:t>
            </a:r>
            <a:r>
              <a:rPr lang="ru-RU" sz="1100" dirty="0">
                <a:latin typeface="Times New Roman" pitchFamily="18" charset="0"/>
                <a:cs typeface="Times New Roman" pitchFamily="18" charset="0"/>
              </a:rPr>
              <a:t>.</a:t>
            </a:r>
          </a:p>
        </p:txBody>
      </p:sp>
      <p:sp>
        <p:nvSpPr>
          <p:cNvPr id="22" name="TextBox 13"/>
          <p:cNvSpPr txBox="1"/>
          <p:nvPr/>
        </p:nvSpPr>
        <p:spPr>
          <a:xfrm>
            <a:off x="4971874" y="3512041"/>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21" name="TextBox 13"/>
          <p:cNvSpPr txBox="1"/>
          <p:nvPr/>
        </p:nvSpPr>
        <p:spPr>
          <a:xfrm>
            <a:off x="4827953" y="2837393"/>
            <a:ext cx="4952554" cy="600164"/>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100" dirty="0">
                <a:solidFill>
                  <a:schemeClr val="tx1"/>
                </a:solidFill>
                <a:latin typeface="Times New Roman" panose="02020603050405020304" pitchFamily="18" charset="0"/>
                <a:cs typeface="Times New Roman" panose="02020603050405020304" pitchFamily="18" charset="0"/>
              </a:rPr>
              <a:t>2022 </a:t>
            </a:r>
            <a:r>
              <a:rPr lang="ru-RU" sz="1100" dirty="0" err="1">
                <a:solidFill>
                  <a:schemeClr val="tx1"/>
                </a:solidFill>
                <a:latin typeface="Times New Roman" panose="02020603050405020304" pitchFamily="18" charset="0"/>
                <a:cs typeface="Times New Roman" panose="02020603050405020304" pitchFamily="18" charset="0"/>
              </a:rPr>
              <a:t>жылғы</a:t>
            </a:r>
            <a:r>
              <a:rPr lang="ru-RU" sz="1100" dirty="0">
                <a:solidFill>
                  <a:schemeClr val="tx1"/>
                </a:solidFill>
                <a:latin typeface="Times New Roman" panose="02020603050405020304" pitchFamily="18" charset="0"/>
                <a:cs typeface="Times New Roman" panose="02020603050405020304" pitchFamily="18" charset="0"/>
              </a:rPr>
              <a:t> 25 </a:t>
            </a:r>
            <a:r>
              <a:rPr lang="ru-RU" sz="1100" dirty="0" err="1">
                <a:solidFill>
                  <a:schemeClr val="tx1"/>
                </a:solidFill>
                <a:latin typeface="Times New Roman" panose="02020603050405020304" pitchFamily="18" charset="0"/>
                <a:cs typeface="Times New Roman" panose="02020603050405020304" pitchFamily="18" charset="0"/>
              </a:rPr>
              <a:t>қыркүйек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тәуілік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a:t>
            </a:r>
            <a:r>
              <a:rPr lang="ru-RU" sz="1100">
                <a:solidFill>
                  <a:schemeClr val="tx1"/>
                </a:solidFill>
                <a:latin typeface="Times New Roman" panose="02020603050405020304" pitchFamily="18" charset="0"/>
                <a:cs typeface="Times New Roman" panose="02020603050405020304" pitchFamily="18" charset="0"/>
              </a:rPr>
              <a:t>, 26 </a:t>
            </a:r>
            <a:r>
              <a:rPr lang="ru-RU" sz="1100" dirty="0" err="1">
                <a:solidFill>
                  <a:schemeClr val="tx1"/>
                </a:solidFill>
                <a:latin typeface="Times New Roman" panose="02020603050405020304" pitchFamily="18" charset="0"/>
                <a:cs typeface="Times New Roman" panose="02020603050405020304" pitchFamily="18" charset="0"/>
              </a:rPr>
              <a:t>қыркүйек</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түнде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метеорологиялық</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жағдайлар</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атмосферасында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ластаушы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заттардың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сейілуіне</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ықпал</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етеді</a:t>
            </a:r>
            <a:r>
              <a:rPr lang="ru-RU" sz="1100" dirty="0">
                <a:solidFill>
                  <a:schemeClr val="tx1"/>
                </a:solidFill>
                <a:latin typeface="Times New Roman" panose="02020603050405020304" pitchFamily="18" charset="0"/>
                <a:cs typeface="Times New Roman" panose="02020603050405020304" pitchFamily="18" charset="0"/>
              </a:rPr>
              <a:t>. </a:t>
            </a:r>
          </a:p>
          <a:p>
            <a:pPr algn="just"/>
            <a:r>
              <a:rPr lang="ru-RU" sz="1100" dirty="0" err="1">
                <a:solidFill>
                  <a:schemeClr val="tx1"/>
                </a:solidFill>
                <a:latin typeface="Times New Roman" panose="02020603050405020304" pitchFamily="18" charset="0"/>
                <a:cs typeface="Times New Roman" panose="02020603050405020304" pitchFamily="18" charset="0"/>
              </a:rPr>
              <a:t>Жалпы</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қала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бойынша</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ауаның</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ластану</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деңгейі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төмендейді</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деп</a:t>
            </a:r>
            <a:r>
              <a:rPr lang="ru-RU" sz="1100" dirty="0">
                <a:solidFill>
                  <a:schemeClr val="tx1"/>
                </a:solidFill>
                <a:latin typeface="Times New Roman" panose="02020603050405020304" pitchFamily="18" charset="0"/>
                <a:cs typeface="Times New Roman" panose="02020603050405020304" pitchFamily="18" charset="0"/>
              </a:rPr>
              <a:t> </a:t>
            </a:r>
            <a:r>
              <a:rPr lang="ru-RU" sz="1100" dirty="0" err="1">
                <a:solidFill>
                  <a:schemeClr val="tx1"/>
                </a:solidFill>
                <a:latin typeface="Times New Roman" panose="02020603050405020304" pitchFamily="18" charset="0"/>
                <a:cs typeface="Times New Roman" panose="02020603050405020304" pitchFamily="18" charset="0"/>
              </a:rPr>
              <a:t>күтілед</a:t>
            </a:r>
            <a:r>
              <a:rPr lang="kk-KZ" sz="1100" dirty="0">
                <a:solidFill>
                  <a:schemeClr val="tx1"/>
                </a:solidFill>
                <a:latin typeface="Times New Roman" panose="02020603050405020304" pitchFamily="18" charset="0"/>
                <a:cs typeface="Times New Roman" panose="02020603050405020304" pitchFamily="18" charset="0"/>
              </a:rPr>
              <a:t>і</a:t>
            </a:r>
            <a:r>
              <a:rPr lang="ru-RU" sz="1100" dirty="0">
                <a:solidFill>
                  <a:schemeClr val="tx1"/>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848295"/>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32211" y="4587619"/>
            <a:ext cx="4661089" cy="1384995"/>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Теміртау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en-US" altLang="ru-RU" sz="1200" dirty="0">
                <a:solidFill>
                  <a:srgbClr val="000000"/>
                </a:solidFill>
                <a:latin typeface="Times New Roman" panose="02020603050405020304" pitchFamily="18" charset="0"/>
                <a:cs typeface="Times New Roman" panose="02020603050405020304" pitchFamily="18" charset="0"/>
              </a:rPr>
              <a:t> – </a:t>
            </a:r>
            <a:r>
              <a:rPr lang="kk-KZ" altLang="ru-RU" sz="1200" dirty="0">
                <a:solidFill>
                  <a:srgbClr val="000000"/>
                </a:solidFill>
                <a:latin typeface="Times New Roman" panose="02020603050405020304" pitchFamily="18" charset="0"/>
                <a:cs typeface="Times New Roman" panose="02020603050405020304" pitchFamily="18" charset="0"/>
              </a:rPr>
              <a:t>Колхозная көшесі, 23</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6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Опан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шоқысы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ішетін</a:t>
            </a:r>
            <a:r>
              <a:rPr lang="ru-RU" altLang="ru-RU" sz="1200" dirty="0">
                <a:solidFill>
                  <a:srgbClr val="000000"/>
                </a:solidFill>
                <a:latin typeface="Times New Roman" panose="02020603050405020304" pitchFamily="18" charset="0"/>
                <a:cs typeface="Times New Roman" panose="02020603050405020304" pitchFamily="18" charset="0"/>
              </a:rPr>
              <a:t> су </a:t>
            </a:r>
            <a:r>
              <a:rPr lang="ru-RU" altLang="ru-RU" sz="1200" dirty="0" err="1">
                <a:solidFill>
                  <a:srgbClr val="000000"/>
                </a:solidFill>
                <a:latin typeface="Times New Roman" panose="02020603050405020304" pitchFamily="18" charset="0"/>
                <a:cs typeface="Times New Roman" panose="02020603050405020304" pitchFamily="18" charset="0"/>
              </a:rPr>
              <a:t>резервуарының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аумағы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3 «А» </a:t>
            </a:r>
            <a:r>
              <a:rPr lang="ru-RU" altLang="ru-RU" sz="1200" dirty="0" err="1">
                <a:solidFill>
                  <a:srgbClr val="000000"/>
                </a:solidFill>
                <a:latin typeface="Times New Roman" panose="02020603050405020304" pitchFamily="18" charset="0"/>
                <a:cs typeface="Times New Roman" panose="02020603050405020304" pitchFamily="18" charset="0"/>
              </a:rPr>
              <a:t>шағын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құтқару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станциясының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ауданы</a:t>
            </a:r>
            <a:r>
              <a:rPr lang="ru-RU" altLang="ru-RU" sz="1200" dirty="0">
                <a:solidFill>
                  <a:srgbClr val="000000"/>
                </a:solidFill>
                <a:latin typeface="Times New Roman" panose="02020603050405020304" pitchFamily="18" charset="0"/>
                <a:cs typeface="Times New Roman" panose="02020603050405020304" pitchFamily="18" charset="0"/>
              </a:rPr>
              <a:t>);</a:t>
            </a:r>
          </a:p>
          <a:p>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Фурманов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5.</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5" y="48239"/>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083328" y="4346541"/>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733286916"/>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en-US"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4161401"/>
              <a:ext cx="2165978" cy="877674"/>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91143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ea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ea typeface="Times New Roman" panose="02020603050405020304" pitchFamily="18" charset="0"/>
                </a:rPr>
                <a:t>:</a:t>
              </a:r>
            </a:p>
          </p:txBody>
        </p:sp>
      </p:grpSp>
      <p:sp>
        <p:nvSpPr>
          <p:cNvPr id="29" name="Прямоугольник 11"/>
          <p:cNvSpPr/>
          <p:nvPr/>
        </p:nvSpPr>
        <p:spPr>
          <a:xfrm>
            <a:off x="4953000" y="6494305"/>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09244" y="6259762"/>
            <a:ext cx="4521389" cy="306705"/>
          </a:xfrm>
          <a:prstGeom prst="rect">
            <a:avLst/>
          </a:prstGeom>
          <a:solidFill>
            <a:schemeClr val="bg1"/>
          </a:solidFill>
          <a:ln w="9525">
            <a:noFill/>
          </a:ln>
        </p:spPr>
        <p:txBody>
          <a:bodyPr wrap="square">
            <a:spAutoFit/>
          </a:bodyPr>
          <a:lstStyle/>
          <a:p>
            <a:pPr eaLnBrk="0" hangingPunct="0"/>
            <a:r>
              <a:rPr lang="ru-RU" altLang="ru-RU" sz="1400" b="1" i="1" dirty="0">
                <a:solidFill>
                  <a:srgbClr val="000000"/>
                </a:solidFill>
                <a:latin typeface="Calibri" panose="020F0502020204030204" pitchFamily="34" charset="0"/>
              </a:rPr>
              <a:t>  </a:t>
            </a:r>
            <a:r>
              <a:rPr lang="kk-KZ" altLang="ru-RU" sz="12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200" b="1" i="1" dirty="0">
                <a:solidFill>
                  <a:srgbClr val="000000"/>
                </a:solidFill>
                <a:latin typeface="Times New Roman" panose="02020603050405020304" pitchFamily="18" charset="0"/>
                <a:cs typeface="Times New Roman" panose="02020603050405020304" pitchFamily="18" charset="0"/>
              </a:rPr>
              <a:t>:</a:t>
            </a:r>
            <a:r>
              <a:rPr lang="ru-RU" altLang="ru-RU" sz="1200" b="1" i="1" dirty="0">
                <a:solidFill>
                  <a:srgbClr val="000000"/>
                </a:solidFill>
                <a:latin typeface="Times New Roman" panose="02020603050405020304" pitchFamily="18" charset="0"/>
                <a:cs typeface="Times New Roman" panose="02020603050405020304" pitchFamily="18" charset="0"/>
              </a:rPr>
              <a:t> </a:t>
            </a:r>
            <a:r>
              <a:rPr lang="kk-KZ" altLang="ru-RU" sz="1200" b="1" i="1">
                <a:solidFill>
                  <a:srgbClr val="000000"/>
                </a:solidFill>
                <a:latin typeface="Times New Roman" panose="02020603050405020304" pitchFamily="18" charset="0"/>
                <a:cs typeface="Times New Roman" panose="02020603050405020304" pitchFamily="18" charset="0"/>
              </a:rPr>
              <a:t>Кадылбекова А.</a:t>
            </a:r>
            <a:endParaRPr lang="ru-RU" sz="12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3396359614"/>
              </p:ext>
            </p:extLst>
          </p:nvPr>
        </p:nvGraphicFramePr>
        <p:xfrm>
          <a:off x="5292291" y="487954"/>
          <a:ext cx="4167505" cy="772416"/>
        </p:xfrm>
        <a:graphic>
          <a:graphicData uri="http://schemas.openxmlformats.org/drawingml/2006/table">
            <a:tbl>
              <a:tblPr/>
              <a:tblGrid>
                <a:gridCol w="1205806">
                  <a:extLst>
                    <a:ext uri="{9D8B030D-6E8A-4147-A177-3AD203B41FA5}">
                      <a16:colId xmlns:a16="http://schemas.microsoft.com/office/drawing/2014/main" val="20000"/>
                    </a:ext>
                  </a:extLst>
                </a:gridCol>
                <a:gridCol w="2961699">
                  <a:extLst>
                    <a:ext uri="{9D8B030D-6E8A-4147-A177-3AD203B41FA5}">
                      <a16:colId xmlns:a16="http://schemas.microsoft.com/office/drawing/2014/main" val="20001"/>
                    </a:ext>
                  </a:extLst>
                </a:gridCol>
              </a:tblGrid>
              <a:tr h="111869">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9921">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497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0,23 ≤ Р &lt; 0,3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453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0,3 ≤ Р &lt; 0,38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95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0,38</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302994" y="792056"/>
            <a:ext cx="1580497" cy="307777"/>
          </a:xfrm>
          <a:prstGeom prst="rect">
            <a:avLst/>
          </a:prstGeom>
          <a:noFill/>
        </p:spPr>
        <p:txBody>
          <a:bodyPr wrap="none">
            <a:spAutoFit/>
          </a:bodyPr>
          <a:lstStyle/>
          <a:p>
            <a:pPr indent="176213" algn="just">
              <a:spcAft>
                <a:spcPts val="0"/>
              </a:spcAft>
            </a:pPr>
            <a:r>
              <a:rPr lang="kk-KZ" sz="1400" dirty="0">
                <a:latin typeface="Times New Roman" panose="02020603050405020304" pitchFamily="18" charset="0"/>
                <a:cs typeface="Times New Roman" panose="02020603050405020304" pitchFamily="18" charset="0"/>
              </a:rPr>
              <a:t>Ұсыныстар жоқ</a:t>
            </a:r>
            <a:endParaRPr lang="ru-RU" sz="1400" dirty="0">
              <a:latin typeface="Times New Roman" panose="02020603050405020304" pitchFamily="18" charset="0"/>
              <a:cs typeface="Times New Roman" panose="02020603050405020304" pitchFamily="18" charset="0"/>
            </a:endParaRPr>
          </a:p>
        </p:txBody>
      </p:sp>
      <p:sp>
        <p:nvSpPr>
          <p:cNvPr id="30" name="Прямоугольник 29"/>
          <p:cNvSpPr/>
          <p:nvPr/>
        </p:nvSpPr>
        <p:spPr>
          <a:xfrm>
            <a:off x="4938247" y="1228623"/>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390" y="1978791"/>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1508106497"/>
              </p:ext>
            </p:extLst>
          </p:nvPr>
        </p:nvGraphicFramePr>
        <p:xfrm>
          <a:off x="5072971" y="2314082"/>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2434" y="438895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14404</TotalTime>
  <Words>614</Words>
  <Application>Microsoft Office PowerPoint</Application>
  <PresentationFormat>Лист A4 (210x297 мм)</PresentationFormat>
  <Paragraphs>101</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2433</cp:revision>
  <cp:lastPrinted>2021-07-01T03:56:27Z</cp:lastPrinted>
  <dcterms:created xsi:type="dcterms:W3CDTF">2018-03-27T06:03:00Z</dcterms:created>
  <dcterms:modified xsi:type="dcterms:W3CDTF">2022-09-24T07:22:31Z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