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858000" cy="9947275"/>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EEBE5D-2757-4143-9BFA-6AEAF5EF5C53}" v="1" dt="2022-09-24T07:43:25.683"/>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4660"/>
  </p:normalViewPr>
  <p:slideViewPr>
    <p:cSldViewPr showGuides="1">
      <p:cViewPr varScale="1">
        <p:scale>
          <a:sx n="69" d="100"/>
          <a:sy n="69" d="100"/>
        </p:scale>
        <p:origin x="77" y="216"/>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3BEEBE5D-2757-4143-9BFA-6AEAF5EF5C53}"/>
    <pc:docChg chg="modSld">
      <pc:chgData name="Moldir Kabdualieva" userId="df42278df007c026" providerId="LiveId" clId="{3BEEBE5D-2757-4143-9BFA-6AEAF5EF5C53}" dt="2022-09-24T07:43:47.649" v="31" actId="20577"/>
      <pc:docMkLst>
        <pc:docMk/>
      </pc:docMkLst>
      <pc:sldChg chg="modSp mod">
        <pc:chgData name="Moldir Kabdualieva" userId="df42278df007c026" providerId="LiveId" clId="{3BEEBE5D-2757-4143-9BFA-6AEAF5EF5C53}" dt="2022-09-24T07:43:37.081" v="17" actId="20577"/>
        <pc:sldMkLst>
          <pc:docMk/>
          <pc:sldMk cId="0" sldId="261"/>
        </pc:sldMkLst>
        <pc:spChg chg="mod">
          <ac:chgData name="Moldir Kabdualieva" userId="df42278df007c026" providerId="LiveId" clId="{3BEEBE5D-2757-4143-9BFA-6AEAF5EF5C53}" dt="2022-09-24T07:43:37.081" v="17" actId="20577"/>
          <ac:spMkLst>
            <pc:docMk/>
            <pc:sldMk cId="0" sldId="261"/>
            <ac:spMk id="14" creationId="{00000000-0000-0000-0000-000000000000}"/>
          </ac:spMkLst>
        </pc:spChg>
        <pc:graphicFrameChg chg="mod">
          <ac:chgData name="Moldir Kabdualieva" userId="df42278df007c026" providerId="LiveId" clId="{3BEEBE5D-2757-4143-9BFA-6AEAF5EF5C53}" dt="2022-09-24T07:43:25.683" v="0"/>
          <ac:graphicFrameMkLst>
            <pc:docMk/>
            <pc:sldMk cId="0" sldId="261"/>
            <ac:graphicFrameMk id="23" creationId="{94CC0974-E1E4-47F3-9A8B-49A879A3B96B}"/>
          </ac:graphicFrameMkLst>
        </pc:graphicFrameChg>
      </pc:sldChg>
      <pc:sldChg chg="modSp mod">
        <pc:chgData name="Moldir Kabdualieva" userId="df42278df007c026" providerId="LiveId" clId="{3BEEBE5D-2757-4143-9BFA-6AEAF5EF5C53}" dt="2022-09-24T07:43:47.649" v="31" actId="20577"/>
        <pc:sldMkLst>
          <pc:docMk/>
          <pc:sldMk cId="334028445" sldId="265"/>
        </pc:sldMkLst>
        <pc:spChg chg="mod">
          <ac:chgData name="Moldir Kabdualieva" userId="df42278df007c026" providerId="LiveId" clId="{3BEEBE5D-2757-4143-9BFA-6AEAF5EF5C53}" dt="2022-09-24T07:43:47.649" v="31" actId="20577"/>
          <ac:spMkLst>
            <pc:docMk/>
            <pc:sldMk cId="334028445" sldId="265"/>
            <ac:spMk id="1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72421" cy="499402"/>
          </a:xfrm>
          <a:prstGeom prst="rect">
            <a:avLst/>
          </a:prstGeom>
        </p:spPr>
        <p:txBody>
          <a:bodyPr vert="horz" wrap="square" lIns="94225" tIns="47113" rIns="94225" bIns="47113" numCol="1" anchor="t"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3" name="Дата 2"/>
          <p:cNvSpPr>
            <a:spLocks noGrp="1"/>
          </p:cNvSpPr>
          <p:nvPr>
            <p:ph type="dt" idx="1"/>
          </p:nvPr>
        </p:nvSpPr>
        <p:spPr>
          <a:xfrm>
            <a:off x="3884027" y="1"/>
            <a:ext cx="2972421" cy="499402"/>
          </a:xfrm>
          <a:prstGeom prst="rect">
            <a:avLst/>
          </a:prstGeom>
        </p:spPr>
        <p:txBody>
          <a:bodyPr vert="horz" wrap="square" lIns="94225" tIns="47113" rIns="94225" bIns="47113" numCol="1" anchor="t" anchorCtr="0" compatLnSpc="1"/>
          <a:lstStyle>
            <a:lvl1pPr algn="r">
              <a:defRPr sz="1300" smtClean="0"/>
            </a:lvl1pPr>
          </a:lstStyle>
          <a:p>
            <a:pPr defTabSz="942247">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1006475" y="1243013"/>
            <a:ext cx="4845050" cy="335597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6422" y="4786787"/>
            <a:ext cx="5485157" cy="3917079"/>
          </a:xfrm>
          <a:prstGeom prst="rect">
            <a:avLst/>
          </a:prstGeom>
          <a:noFill/>
          <a:ln w="9525">
            <a:noFill/>
            <a:miter lim="800000"/>
          </a:ln>
        </p:spPr>
        <p:txBody>
          <a:bodyPr vert="horz" wrap="square" lIns="94225" tIns="47113" rIns="94225" bIns="47113" numCol="1" anchor="t" anchorCtr="0" compatLnSpc="1"/>
          <a:lstStyle/>
          <a:p>
            <a:pPr marL="0" marR="0" lvl="0"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71123" marR="0" lvl="1"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42247" marR="0" lvl="2"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13370" marR="0" lvl="3"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84493" marR="0" lvl="4" indent="0" algn="l" defTabSz="942247"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47874"/>
            <a:ext cx="2972421" cy="499402"/>
          </a:xfrm>
          <a:prstGeom prst="rect">
            <a:avLst/>
          </a:prstGeom>
        </p:spPr>
        <p:txBody>
          <a:bodyPr vert="horz" wrap="square" lIns="94225" tIns="47113" rIns="94225" bIns="47113" numCol="1" anchor="b" anchorCtr="0" compatLnSpc="1"/>
          <a:lstStyle>
            <a:lvl1pPr>
              <a:defRPr sz="1300" smtClean="0"/>
            </a:lvl1pPr>
          </a:lstStyle>
          <a:p>
            <a:pPr defTabSz="942247">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84027" y="9447874"/>
            <a:ext cx="2972421" cy="499402"/>
          </a:xfrm>
          <a:prstGeom prst="rect">
            <a:avLst/>
          </a:prstGeom>
        </p:spPr>
        <p:txBody>
          <a:bodyPr vert="horz" wrap="square" lIns="94225" tIns="47113" rIns="94225" bIns="47113"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1468683973"/>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200" b="1" i="1" dirty="0">
                          <a:solidFill>
                            <a:srgbClr val="002060"/>
                          </a:solidFill>
                          <a:latin typeface="Times New Roman" panose="02020603050405020304" pitchFamily="18" charset="0"/>
                          <a:cs typeface="Times New Roman" panose="02020603050405020304" pitchFamily="18" charset="0"/>
                        </a:rPr>
                        <a:t>Актау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endParaRPr lang="ru-RU" altLang="ru-RU" sz="1400" b="1" dirty="0">
              <a:solidFill>
                <a:srgbClr val="0070C0"/>
              </a:solidFill>
              <a:latin typeface="Times New Roman" panose="02020603050405020304" pitchFamily="18" charset="0"/>
              <a:cs typeface="Times New Roman" panose="02020603050405020304" pitchFamily="18" charset="0"/>
            </a:endParaRPr>
          </a:p>
          <a:p>
            <a:pPr algn="ctr"/>
            <a:r>
              <a:rPr lang="ru-RU" altLang="ru-RU" sz="1200" b="1" dirty="0">
                <a:solidFill>
                  <a:srgbClr val="0070C0"/>
                </a:solidFill>
                <a:latin typeface="Times New Roman" panose="02020603050405020304" pitchFamily="18" charset="0"/>
                <a:cs typeface="Times New Roman" panose="02020603050405020304" pitchFamily="18" charset="0"/>
              </a:rPr>
              <a:t>«ҚАЗГИДРОМЕТ»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529626511"/>
              </p:ext>
            </p:extLst>
          </p:nvPr>
        </p:nvGraphicFramePr>
        <p:xfrm>
          <a:off x="307975" y="2588895"/>
          <a:ext cx="4465638" cy="193548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a:t>
                      </a:r>
                      <a:r>
                        <a:rPr lang="ru-RU" altLang="x-none" sz="1600" b="1" i="1" baseline="0" dirty="0">
                          <a:solidFill>
                            <a:srgbClr val="002060"/>
                          </a:solidFill>
                          <a:latin typeface="Times New Roman" panose="02020603050405020304" pitchFamily="18" charset="0"/>
                          <a:cs typeface="Times New Roman" panose="02020603050405020304" pitchFamily="18" charset="0"/>
                        </a:rPr>
                        <a:t>267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 БЮЛЛЕТЕНЬ</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400" b="1" i="1" dirty="0" err="1">
                          <a:solidFill>
                            <a:srgbClr val="002060"/>
                          </a:solidFill>
                          <a:latin typeface="Times New Roman" panose="02020603050405020304" pitchFamily="18" charset="0"/>
                          <a:cs typeface="Times New Roman" panose="02020603050405020304" pitchFamily="18" charset="0"/>
                        </a:rPr>
                        <a:t>Ақтау</a:t>
                      </a:r>
                      <a:r>
                        <a:rPr lang="ru-RU" altLang="x-none" sz="1400" b="1" i="1" dirty="0">
                          <a:solidFill>
                            <a:srgbClr val="002060"/>
                          </a:solidFill>
                          <a:latin typeface="Times New Roman" panose="02020603050405020304" pitchFamily="18" charset="0"/>
                          <a:cs typeface="Times New Roman" panose="02020603050405020304" pitchFamily="18" charset="0"/>
                        </a:rPr>
                        <a:t> қ.</a:t>
                      </a:r>
                      <a:r>
                        <a:rPr lang="ru-RU" altLang="en-US" sz="1400" b="1" i="1" dirty="0">
                          <a:solidFill>
                            <a:srgbClr val="002060"/>
                          </a:solidFill>
                          <a:latin typeface="Times New Roman" panose="02020603050405020304" pitchFamily="18" charset="0"/>
                          <a:cs typeface="Times New Roman" panose="02020603050405020304" pitchFamily="18" charset="0"/>
                        </a:rPr>
                        <a:t> </a:t>
                      </a: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21" name="TextBox 13"/>
          <p:cNvSpPr txBox="1"/>
          <p:nvPr/>
        </p:nvSpPr>
        <p:spPr>
          <a:xfrm>
            <a:off x="5079998" y="2336661"/>
            <a:ext cx="4672529" cy="93871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     25, 2022 </a:t>
            </a:r>
            <a:r>
              <a:rPr lang="ru-RU" sz="1100" dirty="0" err="1">
                <a:solidFill>
                  <a:schemeClr val="tx1"/>
                </a:solidFill>
                <a:latin typeface="Times New Roman" panose="02020603050405020304" pitchFamily="18" charset="0"/>
                <a:cs typeface="Times New Roman" panose="02020603050405020304" pitchFamily="18" charset="0"/>
              </a:rPr>
              <a:t>жылдың</a:t>
            </a:r>
            <a:r>
              <a:rPr lang="ru-RU" sz="1100">
                <a:solidFill>
                  <a:schemeClr val="tx1"/>
                </a:solidFill>
                <a:latin typeface="Times New Roman" panose="02020603050405020304" pitchFamily="18" charset="0"/>
                <a:cs typeface="Times New Roman" panose="02020603050405020304" pitchFamily="18" charset="0"/>
              </a:rPr>
              <a:t> 26 </a:t>
            </a:r>
            <a:r>
              <a:rPr lang="kk-KZ" sz="1100" dirty="0">
                <a:solidFill>
                  <a:srgbClr val="000000"/>
                </a:solidFill>
                <a:latin typeface="Times New Roman" panose="02020603050405020304" pitchFamily="18" charset="0"/>
                <a:cs typeface="Times New Roman" panose="02020603050405020304" pitchFamily="18" charset="0"/>
              </a:rPr>
              <a:t>қыркүйекке</a:t>
            </a:r>
            <a:r>
              <a:rPr lang="ru-RU" sz="1100" dirty="0">
                <a:solidFill>
                  <a:schemeClr val="tx1"/>
                </a:solidFill>
                <a:latin typeface="Times New Roman" panose="02020603050405020304" pitchFamily="18" charset="0"/>
                <a:cs typeface="Times New Roman" panose="02020603050405020304" pitchFamily="18" charset="0"/>
              </a:rPr>
              <a:t> қараған түні метеорологиялық жағдайлар қала атмосферасында ластаушы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ыдырауына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етеді.    </a:t>
            </a:r>
          </a:p>
          <a:p>
            <a:pPr algn="just"/>
            <a:r>
              <a:rPr lang="ru-RU" sz="1100" dirty="0">
                <a:solidFill>
                  <a:schemeClr val="tx1"/>
                </a:solidFill>
                <a:latin typeface="Times New Roman" panose="02020603050405020304" pitchFamily="18" charset="0"/>
                <a:cs typeface="Times New Roman" panose="02020603050405020304" pitchFamily="18" charset="0"/>
              </a:rPr>
              <a:t>       Жалпы қала бойынша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болады</a:t>
            </a:r>
            <a:r>
              <a:rPr lang="ru-RU" sz="1100" dirty="0">
                <a:solidFill>
                  <a:schemeClr val="tx1"/>
                </a:solidFill>
                <a:latin typeface="Times New Roman" panose="02020603050405020304" pitchFamily="18" charset="0"/>
                <a:cs typeface="Times New Roman" panose="02020603050405020304" pitchFamily="18" charset="0"/>
              </a:rPr>
              <a:t> деп күтілуде.</a:t>
            </a:r>
          </a:p>
        </p:txBody>
      </p:sp>
      <p:graphicFrame>
        <p:nvGraphicFramePr>
          <p:cNvPr id="23"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791823361"/>
              </p:ext>
            </p:extLst>
          </p:nvPr>
        </p:nvGraphicFramePr>
        <p:xfrm>
          <a:off x="5067480" y="4114745"/>
          <a:ext cx="4667576" cy="2346960"/>
        </p:xfrm>
        <a:graphic>
          <a:graphicData uri="http://schemas.openxmlformats.org/drawingml/2006/table">
            <a:tbl>
              <a:tblPr firstRow="1" bandRow="1">
                <a:tableStyleId>{5C22544A-7EE6-4342-B048-85BDC9FD1C3A}</a:tableStyleId>
              </a:tblPr>
              <a:tblGrid>
                <a:gridCol w="1796058">
                  <a:extLst>
                    <a:ext uri="{9D8B030D-6E8A-4147-A177-3AD203B41FA5}">
                      <a16:colId xmlns:a16="http://schemas.microsoft.com/office/drawing/2014/main" val="3583770891"/>
                    </a:ext>
                  </a:extLst>
                </a:gridCol>
                <a:gridCol w="1432949">
                  <a:extLst>
                    <a:ext uri="{9D8B030D-6E8A-4147-A177-3AD203B41FA5}">
                      <a16:colId xmlns:a16="http://schemas.microsoft.com/office/drawing/2014/main" val="1276116030"/>
                    </a:ext>
                  </a:extLst>
                </a:gridCol>
                <a:gridCol w="1438569">
                  <a:extLst>
                    <a:ext uri="{9D8B030D-6E8A-4147-A177-3AD203B41FA5}">
                      <a16:colId xmlns:a16="http://schemas.microsoft.com/office/drawing/2014/main" val="2096923049"/>
                    </a:ext>
                  </a:extLst>
                </a:gridCol>
              </a:tblGrid>
              <a:tr h="394375">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Ластаушы </a:t>
                      </a:r>
                      <a:r>
                        <a:rPr lang="ru-RU" sz="1000" dirty="0" err="1">
                          <a:solidFill>
                            <a:schemeClr val="tx1"/>
                          </a:solidFill>
                          <a:latin typeface="Times New Roman" panose="02020603050405020304" pitchFamily="18" charset="0"/>
                          <a:cs typeface="Times New Roman" panose="02020603050405020304" pitchFamily="18" charset="0"/>
                        </a:rPr>
                        <a:t>зат</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Нақты</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шоғырлану</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kk-KZ" sz="1000" dirty="0">
                          <a:solidFill>
                            <a:schemeClr val="tx1"/>
                          </a:solidFill>
                          <a:latin typeface="Times New Roman" panose="02020603050405020304" pitchFamily="18" charset="0"/>
                          <a:cs typeface="Times New Roman" panose="02020603050405020304" pitchFamily="18" charset="0"/>
                        </a:rPr>
                        <a:t>ШЖШ асу</a:t>
                      </a:r>
                      <a:r>
                        <a:rPr lang="kk-KZ" sz="1000" baseline="0" dirty="0">
                          <a:solidFill>
                            <a:schemeClr val="tx1"/>
                          </a:solidFill>
                          <a:latin typeface="Times New Roman" panose="02020603050405020304" pitchFamily="18" charset="0"/>
                          <a:cs typeface="Times New Roman" panose="02020603050405020304" pitchFamily="18" charset="0"/>
                        </a:rPr>
                        <a:t> 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РМ-2,5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18079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a:solidFill>
                            <a:schemeClr val="tx1"/>
                          </a:solidFill>
                          <a:latin typeface="Times New Roman" panose="02020603050405020304" pitchFamily="18" charset="0"/>
                          <a:cs typeface="Times New Roman" panose="02020603050405020304" pitchFamily="18" charset="0"/>
                        </a:rPr>
                        <a:t>РМ-10 </a:t>
                      </a: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0,04</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1807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Көміртегі</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1673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д</a:t>
                      </a:r>
                      <a:r>
                        <a:rPr lang="ru-RU" sz="1000" dirty="0" err="1">
                          <a:solidFill>
                            <a:schemeClr val="tx1"/>
                          </a:solidFill>
                          <a:latin typeface="Times New Roman" panose="02020603050405020304" pitchFamily="18" charset="0"/>
                          <a:cs typeface="Times New Roman" panose="02020603050405020304" pitchFamily="18" charset="0"/>
                        </a:rPr>
                        <a:t>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63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1807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a:t>
                      </a:r>
                      <a:r>
                        <a:rPr lang="ru-RU" sz="1000" baseline="0" dirty="0">
                          <a:solidFill>
                            <a:schemeClr val="tx1"/>
                          </a:solidFill>
                          <a:latin typeface="Times New Roman" panose="02020603050405020304" pitchFamily="18" charset="0"/>
                          <a:cs typeface="Times New Roman" panose="02020603050405020304" pitchFamily="18" charset="0"/>
                        </a:rPr>
                        <a:t> </a:t>
                      </a:r>
                      <a:r>
                        <a:rPr lang="ru-RU" sz="1000" baseline="0" dirty="0" err="1">
                          <a:solidFill>
                            <a:schemeClr val="tx1"/>
                          </a:solidFill>
                          <a:latin typeface="Times New Roman" panose="02020603050405020304" pitchFamily="18" charset="0"/>
                          <a:cs typeface="Times New Roman" panose="02020603050405020304" pitchFamily="18" charset="0"/>
                        </a:rPr>
                        <a:t>о</a:t>
                      </a:r>
                      <a:r>
                        <a:rPr lang="ru-RU" sz="1000" dirty="0" err="1">
                          <a:solidFill>
                            <a:schemeClr val="tx1"/>
                          </a:solidFill>
                          <a:latin typeface="Times New Roman" panose="02020603050405020304" pitchFamily="18" charset="0"/>
                          <a:cs typeface="Times New Roman" panose="02020603050405020304" pitchFamily="18" charset="0"/>
                        </a:rPr>
                        <a:t>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180790">
                <a:tc>
                  <a:txBody>
                    <a:bodyPr/>
                    <a:lstStyle/>
                    <a:p>
                      <a:r>
                        <a:rPr lang="kk-KZ" sz="1000" dirty="0">
                          <a:latin typeface="Times New Roman" panose="02020603050405020304" pitchFamily="18" charset="0"/>
                          <a:cs typeface="Times New Roman" panose="02020603050405020304" pitchFamily="18" charset="0"/>
                        </a:rPr>
                        <a:t>Күкірт сутегі</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80790">
                <a:tc>
                  <a:txBody>
                    <a:bodyPr/>
                    <a:lstStyle/>
                    <a:p>
                      <a:r>
                        <a:rPr lang="kk-KZ" sz="1000" dirty="0">
                          <a:latin typeface="Times New Roman" panose="02020603050405020304" pitchFamily="18" charset="0"/>
                          <a:cs typeface="Times New Roman" panose="02020603050405020304" pitchFamily="18" charset="0"/>
                        </a:rPr>
                        <a:t>Аммиак</a:t>
                      </a:r>
                      <a:endParaRPr lang="ru-RU" sz="1000" dirty="0">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27</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graphicFrame>
        <p:nvGraphicFramePr>
          <p:cNvPr id="24" name="Таблица 23"/>
          <p:cNvGraphicFramePr/>
          <p:nvPr>
            <p:extLst>
              <p:ext uri="{D42A27DB-BD31-4B8C-83A1-F6EECF244321}">
                <p14:modId xmlns:p14="http://schemas.microsoft.com/office/powerpoint/2010/main" val="1526028003"/>
              </p:ext>
            </p:extLst>
          </p:nvPr>
        </p:nvGraphicFramePr>
        <p:xfrm>
          <a:off x="4973638" y="6453336"/>
          <a:ext cx="4787899" cy="393870"/>
        </p:xfrm>
        <a:graphic>
          <a:graphicData uri="http://schemas.openxmlformats.org/drawingml/2006/table">
            <a:tbl>
              <a:tblPr/>
              <a:tblGrid>
                <a:gridCol w="4787899">
                  <a:extLst>
                    <a:ext uri="{9D8B030D-6E8A-4147-A177-3AD203B41FA5}">
                      <a16:colId xmlns:a16="http://schemas.microsoft.com/office/drawing/2014/main" val="20000"/>
                    </a:ext>
                  </a:extLst>
                </a:gridCol>
              </a:tblGrid>
              <a:tr h="26257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sz="700" i="1" dirty="0">
                          <a:latin typeface="Times New Roman" panose="02020603050405020304" pitchFamily="18" charset="0"/>
                          <a:cs typeface="Times New Roman" panose="02020603050405020304" pitchFamily="18" charset="0"/>
                        </a:rPr>
                        <a:t>2015ж.28.02 №168 </a:t>
                      </a:r>
                    </a:p>
                    <a:p>
                      <a:pPr lvl="0" algn="ctr" eaLnBrk="1" hangingPunct="1">
                        <a:buNone/>
                      </a:pPr>
                      <a:r>
                        <a:rPr lang="ru-RU" sz="700" i="1" dirty="0">
                          <a:latin typeface="Times New Roman" panose="02020603050405020304" pitchFamily="18" charset="0"/>
                          <a:cs typeface="Times New Roman" panose="02020603050405020304" pitchFamily="18" charset="0"/>
                        </a:rPr>
                        <a:t>«</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312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86936" y="3649136"/>
            <a:ext cx="4824412" cy="461665"/>
          </a:xfrm>
          <a:prstGeom prst="rect">
            <a:avLst/>
          </a:prstGeom>
          <a:noFill/>
          <a:ln w="9525">
            <a:noFill/>
          </a:ln>
        </p:spPr>
        <p:txBody>
          <a:bodyPr wrap="square">
            <a:spAutoFit/>
          </a:bodyPr>
          <a:lstStyle/>
          <a:p>
            <a:pPr lvl="0"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a:t>
            </a:r>
            <a:r>
              <a:rPr lang="kk-KZ" altLang="ru-RU" sz="1200" b="1" dirty="0">
                <a:latin typeface="Times New Roman" panose="02020603050405020304" pitchFamily="18" charset="0"/>
                <a:cs typeface="Times New Roman" panose="02020603050405020304" pitchFamily="18" charset="0"/>
              </a:rPr>
              <a:t> қыркүйек</a:t>
            </a:r>
            <a:endParaRPr lang="zh-CN" altLang="x-none"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Ақтау</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жай-күйі</a:t>
            </a:r>
            <a:endParaRPr lang="ru-RU" altLang="ru-RU" sz="1200" b="1" dirty="0">
              <a:latin typeface="Times New Roman" panose="02020603050405020304" pitchFamily="18" charset="0"/>
              <a:cs typeface="Times New Roman" panose="02020603050405020304" pitchFamily="18" charset="0"/>
            </a:endParaRPr>
          </a:p>
        </p:txBody>
      </p:sp>
      <p:sp>
        <p:nvSpPr>
          <p:cNvPr id="16" name="Прямоугольник 15"/>
          <p:cNvSpPr/>
          <p:nvPr/>
        </p:nvSpPr>
        <p:spPr>
          <a:xfrm>
            <a:off x="5024946" y="173934"/>
            <a:ext cx="4710110" cy="2123658"/>
          </a:xfrm>
          <a:prstGeom prst="rect">
            <a:avLst/>
          </a:prstGeom>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lvl="0" algn="ctr"/>
            <a:r>
              <a:rPr lang="kk-KZ" altLang="ru-RU" sz="1100" b="1" dirty="0">
                <a:latin typeface="Times New Roman" panose="02020603050405020304" pitchFamily="18" charset="0"/>
                <a:cs typeface="Times New Roman" panose="02020603050405020304" pitchFamily="18" charset="0"/>
              </a:rPr>
              <a:t>Ақтау қаласы бойынша 25 қыркүйекке арналған ауа-райы болжамы</a:t>
            </a:r>
            <a:endParaRPr lang="ru-RU" altLang="ru-RU" sz="1100" b="1" dirty="0">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kk-KZ" altLang="ru-RU" sz="1100" b="1" dirty="0">
                <a:solidFill>
                  <a:prstClr val="black"/>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20-дан 25 </a:t>
            </a:r>
            <a:r>
              <a:rPr lang="ru-RU" altLang="ru-RU" sz="1100" b="1" dirty="0" err="1">
                <a:solidFill>
                  <a:srgbClr val="000000"/>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20-ға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ctr"/>
            <a:endParaRPr lang="ru-RU" sz="1100" b="1"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Көшпелі</a:t>
            </a:r>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бұлтты</a:t>
            </a:r>
            <a:r>
              <a:rPr lang="kk-KZ" sz="1100" dirty="0">
                <a:solidFill>
                  <a:srgbClr val="000000"/>
                </a:solidFill>
                <a:latin typeface="Times New Roman" panose="02020603050405020304" pitchFamily="18" charset="0"/>
                <a:cs typeface="Times New Roman" panose="02020603050405020304" pitchFamily="18" charset="0"/>
                <a:sym typeface="+mn-ea"/>
              </a:rPr>
              <a:t>, түнде жаңбыр, найзағай</a:t>
            </a:r>
            <a:r>
              <a:rPr lang="kk-KZ" sz="1100" dirty="0">
                <a:solidFill>
                  <a:prstClr val="black"/>
                </a:solidFill>
                <a:latin typeface="Times New Roman" pitchFamily="18" charset="0"/>
                <a:cs typeface="Times New Roman" pitchFamily="18" charset="0"/>
              </a:rPr>
              <a:t>. Жел</a:t>
            </a:r>
            <a:r>
              <a:rPr lang="kk-KZ" sz="1100" dirty="0">
                <a:solidFill>
                  <a:srgbClr val="000000"/>
                </a:solidFill>
                <a:latin typeface="Times New Roman" panose="02020603050405020304" pitchFamily="18" charset="0"/>
                <a:cs typeface="Times New Roman" panose="02020603050405020304" pitchFamily="18" charset="0"/>
                <a:sym typeface="+mn-ea"/>
              </a:rPr>
              <a:t> солтүстік-батыстан, </a:t>
            </a:r>
            <a:r>
              <a:rPr lang="kk-KZ" sz="1100" dirty="0">
                <a:solidFill>
                  <a:prstClr val="black"/>
                </a:solidFill>
                <a:latin typeface="Times New Roman" pitchFamily="18" charset="0"/>
                <a:cs typeface="Times New Roman" pitchFamily="18" charset="0"/>
              </a:rPr>
              <a:t>күші 9-14, екпіні 15-20, түнде кей кездері 25 м/с. Ауа температурасы түнде 15-17, күндіз 18-20 жылы.</a:t>
            </a:r>
          </a:p>
          <a:p>
            <a:pPr lvl="0" algn="ctr"/>
            <a:endParaRPr lang="kk-KZ" sz="1100" b="1" dirty="0">
              <a:solidFill>
                <a:srgbClr val="000000"/>
              </a:solidFill>
              <a:latin typeface="Times New Roman" panose="02020603050405020304" pitchFamily="18" charset="0"/>
              <a:cs typeface="Times New Roman" panose="02020603050405020304" pitchFamily="18" charset="0"/>
            </a:endParaRPr>
          </a:p>
          <a:p>
            <a:pPr lvl="0" algn="ctr"/>
            <a:r>
              <a:rPr lang="kk-KZ" sz="1100" b="1" dirty="0">
                <a:solidFill>
                  <a:srgbClr val="000000"/>
                </a:solidFill>
                <a:latin typeface="Times New Roman" panose="02020603050405020304" pitchFamily="18" charset="0"/>
                <a:cs typeface="Times New Roman" panose="02020603050405020304" pitchFamily="18" charset="0"/>
              </a:rPr>
              <a:t>26 қыркүйекке</a:t>
            </a:r>
            <a:endParaRPr lang="ru-RU" sz="1100" b="1" dirty="0">
              <a:solidFill>
                <a:srgbClr val="000000"/>
              </a:solidFill>
              <a:latin typeface="Times New Roman" panose="02020603050405020304" pitchFamily="18" charset="0"/>
              <a:cs typeface="Times New Roman" panose="02020603050405020304" pitchFamily="18" charset="0"/>
            </a:endParaRPr>
          </a:p>
          <a:p>
            <a:pPr lvl="0" algn="ctr"/>
            <a:r>
              <a:rPr lang="ru-RU" sz="1100" b="1" dirty="0">
                <a:solidFill>
                  <a:srgbClr val="000000"/>
                </a:solidFill>
                <a:latin typeface="Times New Roman" panose="02020603050405020304" pitchFamily="18" charset="0"/>
                <a:cs typeface="Times New Roman" panose="02020603050405020304" pitchFamily="18" charset="0"/>
              </a:rPr>
              <a:t>2022 ж. 25 </a:t>
            </a:r>
            <a:r>
              <a:rPr lang="ru-RU" sz="1100" b="1" dirty="0" err="1">
                <a:solidFill>
                  <a:srgbClr val="000000"/>
                </a:solidFill>
                <a:latin typeface="Times New Roman" panose="02020603050405020304" pitchFamily="18" charset="0"/>
                <a:cs typeface="Times New Roman" panose="02020603050405020304" pitchFamily="18" charset="0"/>
              </a:rPr>
              <a:t>қыркүйек</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20-дан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2022 ж. 26 </a:t>
            </a:r>
            <a:r>
              <a:rPr lang="kk-KZ" sz="1100" b="1" dirty="0">
                <a:solidFill>
                  <a:srgbClr val="000000"/>
                </a:solidFill>
                <a:latin typeface="Times New Roman" panose="02020603050405020304" pitchFamily="18" charset="0"/>
                <a:cs typeface="Times New Roman" panose="02020603050405020304" pitchFamily="18" charset="0"/>
              </a:rPr>
              <a:t>қыркүйек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08-ге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kk-KZ" sz="1100" dirty="0">
              <a:solidFill>
                <a:srgbClr val="000000"/>
              </a:solidFill>
              <a:latin typeface="Times New Roman" panose="02020603050405020304" pitchFamily="18" charset="0"/>
              <a:cs typeface="Times New Roman" panose="02020603050405020304" pitchFamily="18" charset="0"/>
              <a:sym typeface="+mn-ea"/>
            </a:endParaRPr>
          </a:p>
          <a:p>
            <a:pPr lvl="0" algn="just"/>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Көшпелі</a:t>
            </a:r>
            <a:r>
              <a:rPr lang="ru-RU" sz="1100" dirty="0">
                <a:solidFill>
                  <a:srgbClr val="000000"/>
                </a:solidFill>
                <a:latin typeface="Times New Roman" panose="02020603050405020304" pitchFamily="18" charset="0"/>
                <a:cs typeface="Times New Roman" panose="02020603050405020304" pitchFamily="18" charset="0"/>
                <a:sym typeface="+mn-ea"/>
              </a:rPr>
              <a:t> </a:t>
            </a:r>
            <a:r>
              <a:rPr lang="ru-RU" sz="1100" dirty="0" err="1">
                <a:solidFill>
                  <a:srgbClr val="000000"/>
                </a:solidFill>
                <a:latin typeface="Times New Roman" panose="02020603050405020304" pitchFamily="18" charset="0"/>
                <a:cs typeface="Times New Roman" panose="02020603050405020304" pitchFamily="18" charset="0"/>
                <a:sym typeface="+mn-ea"/>
              </a:rPr>
              <a:t>бұлтты</a:t>
            </a:r>
            <a:r>
              <a:rPr lang="kk-KZ" sz="1100" dirty="0">
                <a:solidFill>
                  <a:prstClr val="black"/>
                </a:solidFill>
                <a:latin typeface="Times New Roman" pitchFamily="18" charset="0"/>
                <a:cs typeface="Times New Roman" pitchFamily="18" charset="0"/>
              </a:rPr>
              <a:t>, жауын-шашынсыз. </a:t>
            </a:r>
            <a:r>
              <a:rPr lang="kk-KZ" sz="1100" dirty="0">
                <a:solidFill>
                  <a:srgbClr val="000000"/>
                </a:solidFill>
                <a:latin typeface="Times New Roman" panose="02020603050405020304" pitchFamily="18" charset="0"/>
                <a:cs typeface="Times New Roman" panose="02020603050405020304" pitchFamily="18" charset="0"/>
                <a:sym typeface="+mn-ea"/>
              </a:rPr>
              <a:t>Жел солтүстік-батыстан</a:t>
            </a:r>
            <a:r>
              <a:rPr lang="ru-RU" sz="1100" dirty="0">
                <a:solidFill>
                  <a:prstClr val="black"/>
                </a:solidFill>
                <a:latin typeface="Times New Roman" pitchFamily="18" charset="0"/>
                <a:cs typeface="Times New Roman" pitchFamily="18" charset="0"/>
              </a:rPr>
              <a:t>,</a:t>
            </a:r>
            <a:r>
              <a:rPr lang="kk-KZ" sz="1100" dirty="0">
                <a:solidFill>
                  <a:prstClr val="black"/>
                </a:solidFill>
                <a:latin typeface="Times New Roman" pitchFamily="18" charset="0"/>
                <a:cs typeface="Times New Roman" pitchFamily="18" charset="0"/>
              </a:rPr>
              <a:t> күші 7-12 </a:t>
            </a:r>
            <a:r>
              <a:rPr lang="ru-RU" sz="1100" dirty="0">
                <a:solidFill>
                  <a:prstClr val="black"/>
                </a:solidFill>
                <a:latin typeface="Times New Roman" pitchFamily="18" charset="0"/>
                <a:cs typeface="Times New Roman" pitchFamily="18" charset="0"/>
              </a:rPr>
              <a:t>м/с. </a:t>
            </a:r>
            <a:r>
              <a:rPr lang="ru-RU" sz="1100" dirty="0" err="1">
                <a:solidFill>
                  <a:prstClr val="black"/>
                </a:solidFill>
                <a:latin typeface="Times New Roman" pitchFamily="18" charset="0"/>
                <a:cs typeface="Times New Roman" pitchFamily="18" charset="0"/>
              </a:rPr>
              <a:t>Ауа</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температурасы</a:t>
            </a:r>
            <a:r>
              <a:rPr lang="ru-RU" sz="1100" dirty="0">
                <a:solidFill>
                  <a:prstClr val="black"/>
                </a:solidFill>
                <a:latin typeface="Times New Roman" pitchFamily="18" charset="0"/>
                <a:cs typeface="Times New Roman" pitchFamily="18" charset="0"/>
              </a:rPr>
              <a:t> </a:t>
            </a:r>
            <a:r>
              <a:rPr lang="ru-RU" sz="1100" dirty="0" err="1">
                <a:solidFill>
                  <a:prstClr val="black"/>
                </a:solidFill>
                <a:latin typeface="Times New Roman" pitchFamily="18" charset="0"/>
                <a:cs typeface="Times New Roman" pitchFamily="18" charset="0"/>
              </a:rPr>
              <a:t>түнде</a:t>
            </a:r>
            <a:r>
              <a:rPr lang="ru-RU" sz="1100" dirty="0">
                <a:solidFill>
                  <a:prstClr val="black"/>
                </a:solidFill>
                <a:latin typeface="Times New Roman" pitchFamily="18" charset="0"/>
                <a:cs typeface="Times New Roman" pitchFamily="18" charset="0"/>
              </a:rPr>
              <a:t> </a:t>
            </a:r>
            <a:r>
              <a:rPr lang="kk-KZ" sz="1100" dirty="0">
                <a:solidFill>
                  <a:prstClr val="black"/>
                </a:solidFill>
                <a:latin typeface="Times New Roman" pitchFamily="18" charset="0"/>
                <a:cs typeface="Times New Roman" pitchFamily="18" charset="0"/>
              </a:rPr>
              <a:t>16-18 </a:t>
            </a:r>
            <a:r>
              <a:rPr lang="ru-RU" sz="1100" dirty="0" err="1">
                <a:solidFill>
                  <a:prstClr val="black"/>
                </a:solidFill>
                <a:latin typeface="Times New Roman" pitchFamily="18" charset="0"/>
                <a:cs typeface="Times New Roman" pitchFamily="18" charset="0"/>
              </a:rPr>
              <a:t>жылы</a:t>
            </a:r>
            <a:r>
              <a:rPr lang="ru-RU" sz="1100" dirty="0">
                <a:solidFill>
                  <a:prstClr val="black"/>
                </a:solidFill>
                <a:latin typeface="Times New Roman" pitchFamily="18" charset="0"/>
                <a:cs typeface="Times New Roman" pitchFamily="18" charset="0"/>
              </a:rPr>
              <a:t>.</a:t>
            </a:r>
          </a:p>
        </p:txBody>
      </p:sp>
      <p:sp>
        <p:nvSpPr>
          <p:cNvPr id="15" name="TextBox 13"/>
          <p:cNvSpPr txBox="1"/>
          <p:nvPr/>
        </p:nvSpPr>
        <p:spPr>
          <a:xfrm>
            <a:off x="5072359" y="3260600"/>
            <a:ext cx="4680169" cy="261610"/>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100" dirty="0">
                <a:solidFill>
                  <a:schemeClr val="tx1"/>
                </a:solidFill>
                <a:latin typeface="Times New Roman" panose="02020603050405020304" pitchFamily="18" charset="0"/>
                <a:cs typeface="Times New Roman" panose="02020603050405020304" pitchFamily="18" charset="0"/>
              </a:rPr>
              <a:t>1, 2, 3 дәрежелі ҚМЖ ескертуі жоқ</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КЕЗІНДЕ ХАЛЫҚҚА АРНАЛҒАН ҰСЫНЫСТАР</a:t>
            </a:r>
            <a:endParaRPr lang="ru-RU" sz="1400" b="1" dirty="0"/>
          </a:p>
        </p:txBody>
      </p:sp>
      <p:sp>
        <p:nvSpPr>
          <p:cNvPr id="22" name="Прямоугольник 26"/>
          <p:cNvSpPr/>
          <p:nvPr/>
        </p:nvSpPr>
        <p:spPr>
          <a:xfrm>
            <a:off x="317284" y="4659557"/>
            <a:ext cx="4661089" cy="150810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Ақтау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ауаның ластану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kk-KZ" sz="1200" dirty="0">
                <a:latin typeface="Times New Roman" panose="02020603050405020304" pitchFamily="18" charset="0"/>
                <a:cs typeface="Times New Roman" panose="02020603050405020304" pitchFamily="18" charset="0"/>
              </a:rPr>
              <a:t>№ 3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№3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4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№22 </a:t>
            </a:r>
            <a:r>
              <a:rPr lang="ru-RU" sz="1200" dirty="0" err="1">
                <a:latin typeface="Times New Roman" panose="02020603050405020304" pitchFamily="18" charset="0"/>
                <a:cs typeface="Times New Roman" panose="02020603050405020304" pitchFamily="18" charset="0"/>
              </a:rPr>
              <a:t>мектеп</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аумағында</a:t>
            </a:r>
            <a:r>
              <a:rPr lang="kk-KZ" sz="1200" dirty="0">
                <a:latin typeface="Times New Roman" panose="02020603050405020304" pitchFamily="18" charset="0"/>
                <a:cs typeface="Times New Roman" panose="02020603050405020304" pitchFamily="18" charset="0"/>
              </a:rPr>
              <a:t>;</a:t>
            </a:r>
            <a:endParaRPr lang="ru-RU" sz="1200" dirty="0">
              <a:latin typeface="Times New Roman" panose="02020603050405020304" pitchFamily="18" charset="0"/>
              <a:cs typeface="Times New Roman" panose="02020603050405020304" pitchFamily="18" charset="0"/>
            </a:endParaRPr>
          </a:p>
          <a:p>
            <a:r>
              <a:rPr lang="kk-KZ" sz="1200" dirty="0">
                <a:latin typeface="Times New Roman" panose="02020603050405020304" pitchFamily="18" charset="0"/>
                <a:cs typeface="Times New Roman" panose="02020603050405020304" pitchFamily="18" charset="0"/>
              </a:rPr>
              <a:t>№ 5 бекет – </a:t>
            </a:r>
            <a:r>
              <a:rPr lang="ru-RU" sz="1200" dirty="0">
                <a:latin typeface="Times New Roman" panose="02020603050405020304" pitchFamily="18" charset="0"/>
                <a:cs typeface="Times New Roman" panose="02020603050405020304" pitchFamily="18" charset="0"/>
              </a:rPr>
              <a:t>12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a:t>
            </a:r>
          </a:p>
          <a:p>
            <a:r>
              <a:rPr lang="kk-KZ" sz="1200" dirty="0">
                <a:latin typeface="Times New Roman" panose="02020603050405020304" pitchFamily="18" charset="0"/>
                <a:cs typeface="Times New Roman" panose="02020603050405020304" pitchFamily="18" charset="0"/>
              </a:rPr>
              <a:t>№ 6 бекет – </a:t>
            </a:r>
            <a:r>
              <a:rPr lang="ru-RU" sz="1200" dirty="0">
                <a:latin typeface="Times New Roman" panose="02020603050405020304" pitchFamily="18" charset="0"/>
                <a:cs typeface="Times New Roman" panose="02020603050405020304" pitchFamily="18" charset="0"/>
              </a:rPr>
              <a:t>31 </a:t>
            </a:r>
            <a:r>
              <a:rPr lang="ru-RU" sz="1200" dirty="0" err="1">
                <a:latin typeface="Times New Roman" panose="02020603050405020304" pitchFamily="18" charset="0"/>
                <a:cs typeface="Times New Roman" panose="02020603050405020304" pitchFamily="18" charset="0"/>
              </a:rPr>
              <a:t>шағын</a:t>
            </a:r>
            <a:r>
              <a:rPr lang="ru-RU" sz="1200" dirty="0">
                <a:latin typeface="Times New Roman" panose="02020603050405020304" pitchFamily="18" charset="0"/>
                <a:cs typeface="Times New Roman" panose="02020603050405020304" pitchFamily="18" charset="0"/>
              </a:rPr>
              <a:t> </a:t>
            </a:r>
            <a:r>
              <a:rPr lang="ru-RU" sz="1200" dirty="0" err="1">
                <a:latin typeface="Times New Roman" panose="02020603050405020304" pitchFamily="18" charset="0"/>
                <a:cs typeface="Times New Roman" panose="02020603050405020304" pitchFamily="18" charset="0"/>
              </a:rPr>
              <a:t>аудан</a:t>
            </a:r>
            <a:r>
              <a:rPr lang="ru-RU" sz="1200" dirty="0">
                <a:latin typeface="Times New Roman" panose="02020603050405020304" pitchFamily="18" charset="0"/>
                <a:cs typeface="Times New Roman" panose="02020603050405020304" pitchFamily="18" charset="0"/>
              </a:rPr>
              <a:t>, № 10 </a:t>
            </a:r>
            <a:r>
              <a:rPr lang="ru-RU" sz="1200" dirty="0" err="1">
                <a:latin typeface="Times New Roman" panose="02020603050405020304" pitchFamily="18" charset="0"/>
                <a:cs typeface="Times New Roman" panose="02020603050405020304" pitchFamily="18" charset="0"/>
              </a:rPr>
              <a:t>учаскесі</a:t>
            </a:r>
            <a:r>
              <a:rPr lang="ru-RU" sz="1200" dirty="0">
                <a:latin typeface="Times New Roman" panose="02020603050405020304" pitchFamily="18" charset="0"/>
                <a:cs typeface="Times New Roman" panose="02020603050405020304" pitchFamily="18" charset="0"/>
              </a:rPr>
              <a:t>.</a:t>
            </a:r>
          </a:p>
          <a:p>
            <a:pPr eaLnBrk="0" hangingPunct="0"/>
            <a:r>
              <a:rPr lang="ru-RU" altLang="ru-RU" sz="1000" dirty="0">
                <a:latin typeface="Calibri" panose="020F0502020204030204" pitchFamily="34" charset="0"/>
              </a:rPr>
              <a:t> </a:t>
            </a:r>
          </a:p>
          <a:p>
            <a:pPr eaLnBrk="0" hangingPunct="0"/>
            <a:endParaRPr lang="ru-RU" altLang="ru-RU" sz="10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3000" y="61978"/>
            <a:ext cx="4824413"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қала бойынша ауаның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08788" y="4386751"/>
            <a:ext cx="4648915" cy="1780911"/>
            <a:chOff x="173620" y="3799939"/>
            <a:chExt cx="4648915" cy="1953290"/>
          </a:xfrm>
        </p:grpSpPr>
        <p:graphicFrame>
          <p:nvGraphicFramePr>
            <p:cNvPr id="26" name="Таблица 25"/>
            <p:cNvGraphicFramePr/>
            <p:nvPr>
              <p:extLst>
                <p:ext uri="{D42A27DB-BD31-4B8C-83A1-F6EECF244321}">
                  <p14:modId xmlns:p14="http://schemas.microsoft.com/office/powerpoint/2010/main" val="600406625"/>
                </p:ext>
              </p:extLst>
            </p:nvPr>
          </p:nvGraphicFramePr>
          <p:xfrm>
            <a:off x="531522" y="4883920"/>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sz="800" dirty="0" err="1">
                            <a:latin typeface="Times New Roman" panose="02020603050405020304" pitchFamily="18" charset="0"/>
                            <a:cs typeface="Times New Roman" panose="02020603050405020304" pitchFamily="18" charset="0"/>
                          </a:rPr>
                          <a:t>Баспасөз</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sz="800" dirty="0" err="1">
                            <a:latin typeface="Times New Roman" panose="02020603050405020304" pitchFamily="18" charset="0"/>
                            <a:cs typeface="Times New Roman" panose="02020603050405020304" pitchFamily="18" charset="0"/>
                          </a:rPr>
                          <a:t>Халықаралық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ынтымақтастық</a:t>
                        </a:r>
                        <a:r>
                          <a:rPr lang="ru-RU" sz="800" dirty="0">
                            <a:latin typeface="Times New Roman" panose="02020603050405020304" pitchFamily="18" charset="0"/>
                            <a:cs typeface="Times New Roman" panose="02020603050405020304" pitchFamily="18" charset="0"/>
                          </a:rPr>
                          <a:t> </a:t>
                        </a:r>
                        <a:r>
                          <a:rPr lang="ru-RU" sz="800" dirty="0" err="1">
                            <a:latin typeface="Times New Roman" panose="02020603050405020304" pitchFamily="18" charset="0"/>
                            <a:cs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173620" y="4077010"/>
              <a:ext cx="2853666" cy="1046457"/>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solidFill>
                  <a:srgbClr val="000000"/>
                </a:solidFill>
                <a:latin typeface="Times New Roman" panose="02020603050405020304" pitchFamily="18" charset="0"/>
                <a:cs typeface="Times New Roman" panose="02020603050405020304" pitchFamily="18" charset="0"/>
              </a:endParaRPr>
            </a:p>
            <a:p>
              <a:pPr algn="ctr"/>
              <a:r>
                <a:rPr lang="ru-RU" altLang="ru-RU" sz="1000" i="1" dirty="0">
                  <a:latin typeface="Times New Roman" panose="02020603050405020304" pitchFamily="18" charset="0"/>
                  <a:cs typeface="Times New Roman" panose="02020603050405020304" pitchFamily="18" charset="0"/>
                </a:rPr>
                <a:t>           </a:t>
              </a: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a:t>
              </a:r>
              <a:r>
                <a:rPr lang="ru-RU" altLang="ru-RU" sz="1000" i="1" dirty="0" err="1">
                  <a:latin typeface="Times New Roman" panose="02020603050405020304" pitchFamily="18" charset="0"/>
                  <a:cs typeface="Times New Roman" panose="02020603050405020304" pitchFamily="18" charset="0"/>
                </a:rPr>
                <a:t>даңғылы</a:t>
              </a:r>
              <a:r>
                <a:rPr lang="ru-RU" altLang="ru-RU" sz="1000" i="1" dirty="0">
                  <a:latin typeface="Times New Roman" panose="02020603050405020304" pitchFamily="18" charset="0"/>
                  <a:cs typeface="Times New Roman" panose="02020603050405020304" pitchFamily="18" charset="0"/>
                </a:rPr>
                <a:t>, 11/1</a:t>
              </a:r>
            </a:p>
            <a:p>
              <a:pPr algn="ctr"/>
              <a:endParaRPr lang="ru-RU" altLang="ru-RU" sz="1000" i="1" dirty="0">
                <a:solidFill>
                  <a:srgbClr val="FF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 :</a:t>
              </a:r>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78373" y="6486526"/>
            <a:ext cx="4846714" cy="246221"/>
          </a:xfrm>
          <a:prstGeom prst="rect">
            <a:avLst/>
          </a:prstGeom>
          <a:noFill/>
          <a:ln w="9525">
            <a:noFill/>
          </a:ln>
        </p:spPr>
        <p:txBody>
          <a:bodyPr wrap="square">
            <a:spAutoFit/>
          </a:bodyPr>
          <a:lstStyle/>
          <a:p>
            <a:pPr algn="ct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r>
              <a:rPr lang="ru-RU" altLang="en-US" sz="1000" b="1" i="1" dirty="0">
                <a:solidFill>
                  <a:srgbClr val="17375E"/>
                </a:solidFill>
                <a:latin typeface="Times New Roman" panose="02020603050405020304" pitchFamily="18" charset="0"/>
                <a:cs typeface="Times New Roman" panose="02020603050405020304" pitchFamily="18" charset="0"/>
              </a:rPr>
              <a:t> </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8" name="Прямоугольник 1"/>
          <p:cNvSpPr/>
          <p:nvPr/>
        </p:nvSpPr>
        <p:spPr>
          <a:xfrm>
            <a:off x="5072552" y="61676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19" name="Таблица 18"/>
          <p:cNvGraphicFramePr/>
          <p:nvPr>
            <p:extLst>
              <p:ext uri="{D42A27DB-BD31-4B8C-83A1-F6EECF244321}">
                <p14:modId xmlns:p14="http://schemas.microsoft.com/office/powerpoint/2010/main" val="3741167895"/>
              </p:ext>
            </p:extLst>
          </p:nvPr>
        </p:nvGraphicFramePr>
        <p:xfrm>
          <a:off x="5111853" y="552735"/>
          <a:ext cx="4473537" cy="762000"/>
        </p:xfrm>
        <a:graphic>
          <a:graphicData uri="http://schemas.openxmlformats.org/drawingml/2006/table">
            <a:tbl>
              <a:tblPr/>
              <a:tblGrid>
                <a:gridCol w="989478">
                  <a:extLst>
                    <a:ext uri="{9D8B030D-6E8A-4147-A177-3AD203B41FA5}">
                      <a16:colId xmlns:a16="http://schemas.microsoft.com/office/drawing/2014/main" val="20000"/>
                    </a:ext>
                  </a:extLst>
                </a:gridCol>
                <a:gridCol w="3484059">
                  <a:extLst>
                    <a:ext uri="{9D8B030D-6E8A-4147-A177-3AD203B41FA5}">
                      <a16:colId xmlns:a16="http://schemas.microsoft.com/office/drawing/2014/main" val="20001"/>
                    </a:ext>
                  </a:extLst>
                </a:gridCol>
              </a:tblGrid>
              <a:tr h="14319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ru-RU" sz="1000" b="0" i="0" dirty="0">
                          <a:latin typeface="Times New Roman" panose="02020603050405020304" pitchFamily="18" charset="0"/>
                          <a:cs typeface="Times New Roman" panose="02020603050405020304" pitchFamily="18" charset="0"/>
                        </a:rPr>
                        <a:t>«Р» </a:t>
                      </a:r>
                      <a:r>
                        <a:rPr lang="ru-RU" altLang="ru-RU" sz="1000" b="0" i="0" dirty="0" err="1">
                          <a:latin typeface="Times New Roman" panose="02020603050405020304" pitchFamily="18" charset="0"/>
                          <a:cs typeface="Times New Roman" panose="02020603050405020304" pitchFamily="18" charset="0"/>
                        </a:rPr>
                        <a:t>өлшемі</a:t>
                      </a:r>
                      <a:endParaRPr lang="ru-RU" altLang="en-US" sz="1000" b="0" i="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b="0" i="0" dirty="0">
                          <a:solidFill>
                            <a:srgbClr val="000000"/>
                          </a:solidFill>
                          <a:latin typeface="Times New Roman" panose="02020603050405020304" pitchFamily="18" charset="0"/>
                        </a:rPr>
                        <a:t>Ластану </a:t>
                      </a:r>
                      <a:r>
                        <a:rPr lang="ru-RU" sz="1000" b="0" i="0" dirty="0" err="1">
                          <a:solidFill>
                            <a:srgbClr val="000000"/>
                          </a:solidFill>
                          <a:latin typeface="Times New Roman" panose="02020603050405020304" pitchFamily="18" charset="0"/>
                        </a:rPr>
                        <a:t>дәрежесін</a:t>
                      </a:r>
                      <a:r>
                        <a:rPr lang="ru-RU" sz="1000" b="0" i="0" dirty="0">
                          <a:solidFill>
                            <a:srgbClr val="000000"/>
                          </a:solidFill>
                          <a:latin typeface="Times New Roman" panose="02020603050405020304" pitchFamily="18" charset="0"/>
                        </a:rPr>
                        <a:t> </a:t>
                      </a:r>
                      <a:r>
                        <a:rPr lang="ru-RU" sz="1000" b="0" i="0" dirty="0" err="1">
                          <a:solidFill>
                            <a:srgbClr val="000000"/>
                          </a:solidFill>
                          <a:latin typeface="Times New Roman" panose="02020603050405020304" pitchFamily="18" charset="0"/>
                        </a:rPr>
                        <a:t>анықтау</a:t>
                      </a:r>
                      <a:endParaRPr lang="ru-RU" altLang="en-US" sz="1000" b="0" i="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825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Р &lt; 0,22</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35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0,22 ≤ Р &lt; 0,29</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altLang="en-US" sz="1000" dirty="0">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279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b" hangingPunct="1">
                        <a:buNone/>
                      </a:pPr>
                      <a:r>
                        <a:rPr lang="ru-RU" sz="900" b="0" i="0" u="none" kern="1200" baseline="0" dirty="0">
                          <a:solidFill>
                            <a:schemeClr val="tx1"/>
                          </a:solidFill>
                          <a:effectLst/>
                          <a:latin typeface="Times New Roman" panose="02020603050405020304" pitchFamily="18" charset="0"/>
                          <a:ea typeface="+mn-ea"/>
                          <a:cs typeface="Times New Roman" panose="02020603050405020304" pitchFamily="18" charset="0"/>
                        </a:rPr>
                        <a:t>0,29 ≤ Р &lt;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7584">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ru-RU" sz="900" kern="1200" dirty="0">
                          <a:solidFill>
                            <a:schemeClr val="tx1"/>
                          </a:solidFill>
                          <a:effectLst/>
                          <a:latin typeface="Times New Roman" panose="02020603050405020304" pitchFamily="18" charset="0"/>
                          <a:ea typeface="+mn-ea"/>
                          <a:cs typeface="Times New Roman" panose="02020603050405020304" pitchFamily="18" charset="0"/>
                        </a:rPr>
                        <a:t>Р ≥ 0,3</a:t>
                      </a:r>
                      <a:endParaRPr lang="ru-RU" altLang="en-US" sz="900" dirty="0">
                        <a:solidFill>
                          <a:srgbClr val="000000"/>
                        </a:solidFill>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a:t>
                      </a:r>
                      <a:r>
                        <a:rPr lang="kk-KZ" sz="1000" baseline="0" dirty="0">
                          <a:latin typeface="Times New Roman" panose="02020603050405020304" pitchFamily="18" charset="0"/>
                          <a:cs typeface="Times New Roman" panose="02020603050405020304" pitchFamily="18" charset="0"/>
                        </a:rPr>
                        <a:t>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2" name="Прямоугольник 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1" name="Прямоугольник 30"/>
          <p:cNvSpPr/>
          <p:nvPr/>
        </p:nvSpPr>
        <p:spPr>
          <a:xfrm>
            <a:off x="4961166" y="2067124"/>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2" name="Таблица 31"/>
          <p:cNvGraphicFramePr/>
          <p:nvPr>
            <p:extLst>
              <p:ext uri="{D42A27DB-BD31-4B8C-83A1-F6EECF244321}">
                <p14:modId xmlns:p14="http://schemas.microsoft.com/office/powerpoint/2010/main" val="2466876938"/>
              </p:ext>
            </p:extLst>
          </p:nvPr>
        </p:nvGraphicFramePr>
        <p:xfrm>
          <a:off x="5030174" y="2405929"/>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3" name="TextBox 32"/>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17960</TotalTime>
  <Words>627</Words>
  <Application>Microsoft Office PowerPoint</Application>
  <PresentationFormat>Лист A4 (210x297 мм)</PresentationFormat>
  <Paragraphs>105</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2407</cp:revision>
  <cp:lastPrinted>2021-07-01T07:38:07Z</cp:lastPrinted>
  <dcterms:created xsi:type="dcterms:W3CDTF">2018-03-27T06:03:00Z</dcterms:created>
  <dcterms:modified xsi:type="dcterms:W3CDTF">2022-09-24T07:43:52Z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