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F2902E"/>
    <a:srgbClr val="FA8422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4CA18C-C351-4437-92C1-25AC5775E9A9}" v="1" dt="2022-09-24T07:49:38.8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191" autoAdjust="0"/>
  </p:normalViewPr>
  <p:slideViewPr>
    <p:cSldViewPr>
      <p:cViewPr varScale="1">
        <p:scale>
          <a:sx n="86" d="100"/>
          <a:sy n="86" d="100"/>
        </p:scale>
        <p:origin x="1656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3C4CA18C-C351-4437-92C1-25AC5775E9A9}"/>
    <pc:docChg chg="modSld">
      <pc:chgData name="Moldir Kabdualieva" userId="df42278df007c026" providerId="LiveId" clId="{3C4CA18C-C351-4437-92C1-25AC5775E9A9}" dt="2022-09-24T07:49:53.164" v="22" actId="20577"/>
      <pc:docMkLst>
        <pc:docMk/>
      </pc:docMkLst>
      <pc:sldChg chg="modSp mod">
        <pc:chgData name="Moldir Kabdualieva" userId="df42278df007c026" providerId="LiveId" clId="{3C4CA18C-C351-4437-92C1-25AC5775E9A9}" dt="2022-09-24T07:49:42.467" v="2" actId="20577"/>
        <pc:sldMkLst>
          <pc:docMk/>
          <pc:sldMk cId="0" sldId="261"/>
        </pc:sldMkLst>
        <pc:spChg chg="mod">
          <ac:chgData name="Moldir Kabdualieva" userId="df42278df007c026" providerId="LiveId" clId="{3C4CA18C-C351-4437-92C1-25AC5775E9A9}" dt="2022-09-24T07:49:42.467" v="2" actId="20577"/>
          <ac:spMkLst>
            <pc:docMk/>
            <pc:sldMk cId="0" sldId="261"/>
            <ac:spMk id="2061" creationId="{00000000-0000-0000-0000-000000000000}"/>
          </ac:spMkLst>
        </pc:spChg>
        <pc:graphicFrameChg chg="mod">
          <ac:chgData name="Moldir Kabdualieva" userId="df42278df007c026" providerId="LiveId" clId="{3C4CA18C-C351-4437-92C1-25AC5775E9A9}" dt="2022-09-24T07:49:38.843" v="0"/>
          <ac:graphicFrameMkLst>
            <pc:docMk/>
            <pc:sldMk cId="0" sldId="261"/>
            <ac:graphicFrameMk id="21" creationId="{00000000-0000-0000-0000-000000000000}"/>
          </ac:graphicFrameMkLst>
        </pc:graphicFrameChg>
      </pc:sldChg>
      <pc:sldChg chg="modSp mod">
        <pc:chgData name="Moldir Kabdualieva" userId="df42278df007c026" providerId="LiveId" clId="{3C4CA18C-C351-4437-92C1-25AC5775E9A9}" dt="2022-09-24T07:49:53.164" v="22" actId="20577"/>
        <pc:sldMkLst>
          <pc:docMk/>
          <pc:sldMk cId="0" sldId="265"/>
        </pc:sldMkLst>
        <pc:spChg chg="mod">
          <ac:chgData name="Moldir Kabdualieva" userId="df42278df007c026" providerId="LiveId" clId="{3C4CA18C-C351-4437-92C1-25AC5775E9A9}" dt="2022-09-24T07:49:53.164" v="22" actId="20577"/>
          <ac:spMkLst>
            <pc:docMk/>
            <pc:sldMk cId="0" sldId="265"/>
            <ac:spMk id="3081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 eaLnBrk="1" hangingPunct="1">
              <a:buFont typeface="Arial" panose="020B0604020202020204" pitchFamily="34" charset="0"/>
              <a:buNone/>
              <a:defRPr sz="13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 eaLnBrk="1" hangingPunct="1">
              <a:buFont typeface="Arial" panose="020B0604020202020204" pitchFamily="34" charset="0"/>
              <a:buNone/>
              <a:defRPr sz="13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100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 eaLnBrk="1" hangingPunct="1">
              <a:buFont typeface="Arial" panose="020B0604020202020204" pitchFamily="34" charset="0"/>
              <a:buNone/>
              <a:defRPr sz="1300"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300"/>
            </a:lvl1pPr>
          </a:lstStyle>
          <a:p>
            <a:fld id="{60A3269B-04BC-42E0-917D-4219C7065A5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42024332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F3861-A770-408B-A646-2DE1DF20FD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6059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2F7A1-443D-4A6E-8955-E186689301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951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685533-7811-4A31-86FE-C9C4D53720B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581675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F05188-7038-4EE9-8EC0-EB4DEE54E37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0289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23353-3E3E-461F-9E15-E5F2579B7A7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04156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57428E-0F0F-474E-ADF2-FC8A61021DA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5330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6388BA-90F0-47A4-9411-DEEC5E57FB5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82864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F8BEE9-6002-4CD9-8737-C36042ADCDB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96629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6B7775-0358-4A17-998C-90C997494B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88336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2DDD3-7100-446C-91D0-AF11142D3C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3992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686E7-90F9-4018-8BF2-06AE609B458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72987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fld id="{4EFCC7EF-233E-4F51-86F8-7C4D44FE9F5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info@meteo.kz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ru-RU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7" cy="347662"/>
        </p:xfrm>
        <a:graphic>
          <a:graphicData uri="http://schemas.openxmlformats.org/drawingml/2006/table">
            <a:tbl>
              <a:tblPr/>
              <a:tblGrid>
                <a:gridCol w="44656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054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4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200" b="1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</a:p>
        </p:txBody>
      </p:sp>
      <p:pic>
        <p:nvPicPr>
          <p:cNvPr id="2055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4041871138"/>
              </p:ext>
            </p:extLst>
          </p:nvPr>
        </p:nvGraphicFramePr>
        <p:xfrm>
          <a:off x="307975" y="2589213"/>
          <a:ext cx="4465638" cy="2208212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20821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Астана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/>
        </p:nvGraphicFramePr>
        <p:xfrm>
          <a:off x="5110163" y="6426200"/>
          <a:ext cx="4730750" cy="314325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648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784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061" name="Прямоугольник 21"/>
          <p:cNvSpPr>
            <a:spLocks noChangeArrowheads="1"/>
          </p:cNvSpPr>
          <p:nvPr/>
        </p:nvSpPr>
        <p:spPr bwMode="auto">
          <a:xfrm>
            <a:off x="5097463" y="3500438"/>
            <a:ext cx="480853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Астана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сентября 2022 года </a:t>
            </a:r>
          </a:p>
        </p:txBody>
      </p:sp>
      <p:sp>
        <p:nvSpPr>
          <p:cNvPr id="2062" name="Прямоугольник 15"/>
          <p:cNvSpPr>
            <a:spLocks noChangeArrowheads="1"/>
          </p:cNvSpPr>
          <p:nvPr/>
        </p:nvSpPr>
        <p:spPr bwMode="auto">
          <a:xfrm>
            <a:off x="5024438" y="115888"/>
            <a:ext cx="4714908" cy="208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185738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Астана</a:t>
            </a:r>
          </a:p>
          <a:p>
            <a:pPr algn="ctr" eaLnBrk="1" hangingPunct="1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25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21 ч. 24 сентября 2022 г. до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21 ч. 25 сентября 2022 г.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/>
                <a:ea typeface="SimSun"/>
              </a:rPr>
              <a:t>Переменная облачность, без осадков. Ветер юго-западный ночью 3-8, днем 7-12 м/с. Температура воздуха ночью 11-13, днем 28-30 тепла.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на 26 сентября</a:t>
            </a:r>
          </a:p>
          <a:p>
            <a:pPr algn="ctr" eaLnBrk="1" hangingPunct="1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 21 ч. 25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сентября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 09 ч. 26 сентября 2022 г.</a:t>
            </a:r>
          </a:p>
          <a:p>
            <a:pPr algn="just" eaLnBrk="1" hangingPunct="1">
              <a:spcBef>
                <a:spcPct val="20000"/>
              </a:spcBef>
            </a:pPr>
            <a:r>
              <a:rPr lang="ru-RU" sz="1200" dirty="0">
                <a:latin typeface="Times New Roman"/>
                <a:ea typeface="SimSun"/>
              </a:rPr>
              <a:t>Переменная облачность, без осадков. Ветер северо-восточный с переходом на западный 9-14 м/с. Температура воздуха 13-15 тепла.</a:t>
            </a:r>
            <a:endParaRPr lang="ru-RU" sz="1200" dirty="0">
              <a:latin typeface="Times New Roman" pitchFamily="18" charset="0"/>
              <a:ea typeface="SimSun"/>
              <a:cs typeface="Times New Roman" pitchFamily="18" charset="0"/>
            </a:endParaRPr>
          </a:p>
        </p:txBody>
      </p:sp>
      <p:graphicFrame>
        <p:nvGraphicFramePr>
          <p:cNvPr id="21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148132"/>
              </p:ext>
            </p:extLst>
          </p:nvPr>
        </p:nvGraphicFramePr>
        <p:xfrm>
          <a:off x="5024438" y="4000504"/>
          <a:ext cx="4667251" cy="22530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59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28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84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2137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ПДК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685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114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8712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214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0,7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8712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1314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2,6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8712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9320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1,9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8712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409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2,0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8712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431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1,1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712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2,1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8712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</a:p>
                  </a:txBody>
                  <a:tcPr marL="91434" marR="91434" marT="45742" marB="45742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latin typeface="Times New Roman" pitchFamily="18" charset="0"/>
                          <a:cs typeface="Times New Roman" pitchFamily="18" charset="0"/>
                        </a:rPr>
                        <a:t>0,004</a:t>
                      </a:r>
                    </a:p>
                  </a:txBody>
                  <a:tcPr marL="91434" marR="91434" marT="45758" marB="4575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5024438" y="2214554"/>
            <a:ext cx="4714908" cy="830997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 eaLnBrk="1" hangingPunct="1">
              <a:defRPr/>
            </a:pPr>
            <a:r>
              <a:rPr lang="ru-RU" altLang="en-US" sz="1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 метеорологические условия будут способствовать 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накоплению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 загрязняющих веществ в атмосфере города. </a:t>
            </a:r>
          </a:p>
          <a:p>
            <a:pPr indent="182563" algn="just" eaLnBrk="1" hangingPunct="1">
              <a:buFont typeface="Arial" panose="020B0604020202020204" pitchFamily="34" charset="0"/>
              <a:buNone/>
              <a:defRPr/>
            </a:pP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сентября в целом по городу ожидается повышенный уровень загрязнения воздуха.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24438" y="3214686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ru-RU" altLang="en-US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6" name="TextBox 15"/>
          <p:cNvSpPr txBox="1">
            <a:spLocks noChangeArrowheads="1"/>
          </p:cNvSpPr>
          <p:nvPr/>
        </p:nvSpPr>
        <p:spPr bwMode="auto">
          <a:xfrm>
            <a:off x="317500" y="246063"/>
            <a:ext cx="4635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ru-RU" altLang="ru-RU" sz="1400" b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РЕКОМЕНДАЦИИ ДЛЯ НАСЕЛЕНИЯ ПРИ НМУ</a:t>
            </a:r>
            <a:endParaRPr lang="ru-RU" altLang="ru-RU" sz="1400" b="1"/>
          </a:p>
        </p:txBody>
      </p:sp>
      <p:sp>
        <p:nvSpPr>
          <p:cNvPr id="3077" name="Прямоугольник 26"/>
          <p:cNvSpPr>
            <a:spLocks noChangeArrowheads="1"/>
          </p:cNvSpPr>
          <p:nvPr/>
        </p:nvSpPr>
        <p:spPr bwMode="auto">
          <a:xfrm>
            <a:off x="142875" y="4041775"/>
            <a:ext cx="4808538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Астана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10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Жамбула,11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проспект Республики, 35 (школа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Телжан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Шонанұлы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47, район лесозавода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ул. Лепсы, 38</a:t>
            </a:r>
          </a:p>
          <a:p>
            <a:pPr>
              <a:buFont typeface="Arial" panose="020B0604020202020204" pitchFamily="34" charset="0"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пр.Туран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2/1 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центральная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спасательная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станция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Акжол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район отстойника сточных вод «Астана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Тазалык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Туркестан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2/1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(РФМШ)</a:t>
            </a:r>
          </a:p>
          <a:p>
            <a:pPr>
              <a:buFont typeface="Arial" panose="020B0604020202020204" pitchFamily="34" charset="0"/>
              <a:buNone/>
            </a:pP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8 – 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Бабатайулы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д. 24, Коктал-1,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Сарыаркинский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9 – 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Байтурсынова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25,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Мечеть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Х.Султан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Алматинский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en-US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None/>
            </a:pP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№ 10 –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ул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К.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Мунайтпасова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13,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Алматинский</a:t>
            </a:r>
            <a:r>
              <a:rPr lang="en-US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район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8" name="Прямоугольник 13"/>
          <p:cNvSpPr>
            <a:spLocks noChangeArrowheads="1"/>
          </p:cNvSpPr>
          <p:nvPr/>
        </p:nvSpPr>
        <p:spPr bwMode="auto">
          <a:xfrm>
            <a:off x="4953000" y="68263"/>
            <a:ext cx="48244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ru-RU" alt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/>
          </a:p>
        </p:txBody>
      </p:sp>
      <p:grpSp>
        <p:nvGrpSpPr>
          <p:cNvPr id="3079" name="Группа 24"/>
          <p:cNvGrpSpPr>
            <a:grpSpLocks/>
          </p:cNvGrpSpPr>
          <p:nvPr/>
        </p:nvGrpSpPr>
        <p:grpSpPr bwMode="auto">
          <a:xfrm>
            <a:off x="5153025" y="4924425"/>
            <a:ext cx="4546600" cy="1406525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8211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8209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57678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L="91455" marR="91455" marT="45790" marB="45790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ru-RU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info@meteo.kz</a:t>
                        </a:r>
                        <a:endPara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</a:txBody>
                    <a:tcPr marL="91455" marR="91455" marT="45790" marB="45790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5646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L="91455" marR="91455" marT="45790" marB="45790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L="91455" marR="91455" marT="45790" marB="45790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3128" name="Прямоугольник 8"/>
            <p:cNvSpPr>
              <a:spLocks noChangeArrowheads="1"/>
            </p:cNvSpPr>
            <p:nvPr/>
          </p:nvSpPr>
          <p:spPr bwMode="auto">
            <a:xfrm>
              <a:off x="555472" y="4277100"/>
              <a:ext cx="1790052" cy="6091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Астана,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3129" name="Прямоугольник 20"/>
            <p:cNvSpPr>
              <a:spLocks noChangeArrowheads="1"/>
            </p:cNvSpPr>
            <p:nvPr/>
          </p:nvSpPr>
          <p:spPr bwMode="auto">
            <a:xfrm>
              <a:off x="524051" y="4440668"/>
              <a:ext cx="4291013" cy="288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ru-RU" altLang="ru-RU" sz="1200" b="1" i="1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</a:p>
          </p:txBody>
        </p:sp>
      </p:grpSp>
      <p:sp>
        <p:nvSpPr>
          <p:cNvPr id="3080" name="Прямоугольник 11"/>
          <p:cNvSpPr>
            <a:spLocks noChangeArrowheads="1"/>
          </p:cNvSpPr>
          <p:nvPr/>
        </p:nvSpPr>
        <p:spPr bwMode="auto">
          <a:xfrm>
            <a:off x="5043488" y="6486525"/>
            <a:ext cx="4781550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ru-RU" altLang="en-US" sz="1000" b="1" i="1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3081" name="Прямоугольник 1"/>
          <p:cNvSpPr>
            <a:spLocks noChangeArrowheads="1"/>
          </p:cNvSpPr>
          <p:nvPr/>
        </p:nvSpPr>
        <p:spPr bwMode="auto">
          <a:xfrm>
            <a:off x="5051425" y="6330950"/>
            <a:ext cx="4521200" cy="24622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082" name="Прямоугольник 19"/>
          <p:cNvSpPr>
            <a:spLocks noChangeArrowheads="1"/>
          </p:cNvSpPr>
          <p:nvPr/>
        </p:nvSpPr>
        <p:spPr bwMode="auto">
          <a:xfrm>
            <a:off x="4937125" y="1343025"/>
            <a:ext cx="4840288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ru-RU" alt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/>
        </p:nvGraphicFramePr>
        <p:xfrm>
          <a:off x="5018088" y="501650"/>
          <a:ext cx="4681537" cy="854076"/>
        </p:xfrm>
        <a:graphic>
          <a:graphicData uri="http://schemas.openxmlformats.org/drawingml/2006/table">
            <a:tbl>
              <a:tblPr/>
              <a:tblGrid>
                <a:gridCol w="10209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5240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0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77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0,61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30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0,61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78" marR="68578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06" name="Прямоугольник 20"/>
          <p:cNvSpPr>
            <a:spLocks noChangeArrowheads="1"/>
          </p:cNvSpPr>
          <p:nvPr/>
        </p:nvSpPr>
        <p:spPr bwMode="auto">
          <a:xfrm>
            <a:off x="4953000" y="2100263"/>
            <a:ext cx="48244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ru-RU" alt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019675" y="2430463"/>
          <a:ext cx="4679950" cy="2225675"/>
        </p:xfrm>
        <a:graphic>
          <a:graphicData uri="http://schemas.openxmlformats.org/drawingml/2006/table">
            <a:tbl>
              <a:tblPr/>
              <a:tblGrid>
                <a:gridCol w="8616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34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717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735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7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7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125" name="Прямоугольник 2"/>
          <p:cNvSpPr>
            <a:spLocks noChangeArrowheads="1"/>
          </p:cNvSpPr>
          <p:nvPr/>
        </p:nvSpPr>
        <p:spPr bwMode="auto">
          <a:xfrm>
            <a:off x="4970463" y="4627563"/>
            <a:ext cx="47752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just" eaLnBrk="1" fontAlgn="b" hangingPunct="1">
              <a:buFont typeface="Arial" panose="020B0604020202020204" pitchFamily="34" charset="0"/>
              <a:buNone/>
            </a:pPr>
            <a:r>
              <a:rPr lang="ru-RU" altLang="ru-RU" sz="800" i="1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altLang="ru-RU" sz="800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altLang="ru-RU" sz="800" i="1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38092" y="785794"/>
            <a:ext cx="464347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людям, страдающим хроническими заболеваниями легких,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сердечно-сосудистыми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, аллергическими заболеваниями, при нахождении на открытом воздухе, необходимо иметь при себе необходимые лекарственные препараты;</a:t>
            </a:r>
          </a:p>
          <a:p>
            <a:pPr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</a:p>
          <a:p>
            <a:pPr algn="just"/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19656</TotalTime>
  <Words>780</Words>
  <Application>Microsoft Office PowerPoint</Application>
  <PresentationFormat>Лист A4 (210x297 мм)</PresentationFormat>
  <Paragraphs>109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2674</cp:revision>
  <cp:lastPrinted>2021-07-01T07:38:07Z</cp:lastPrinted>
  <dcterms:created xsi:type="dcterms:W3CDTF">2018-03-27T06:03:00Z</dcterms:created>
  <dcterms:modified xsi:type="dcterms:W3CDTF">2022-09-24T07:49:55Z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