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FF9900"/>
    <a:srgbClr val="F2902E"/>
    <a:srgbClr val="FA8422"/>
    <a:srgbClr val="99CC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469" autoAdjust="0"/>
  </p:normalViewPr>
  <p:slideViewPr>
    <p:cSldViewPr>
      <p:cViewPr>
        <p:scale>
          <a:sx n="90" d="100"/>
          <a:sy n="90" d="100"/>
        </p:scale>
        <p:origin x="-2742" y="-63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smtClean="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 xmlns:p14="http://schemas.microsoft.com/office/powerpoint/2010/main" val="311774704"/>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Астана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37125" y="115888"/>
            <a:ext cx="4840287" cy="2197525"/>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smtClean="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  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r>
              <a:rPr lang="ru-RU" altLang="ru-RU" sz="1200" b="1" dirty="0" smtClean="0">
                <a:latin typeface="Times New Roman" panose="02020603050405020304" pitchFamily="18" charset="0"/>
                <a:cs typeface="Times New Roman" panose="02020603050405020304" pitchFamily="18" charset="0"/>
              </a:rPr>
              <a:t> </a:t>
            </a:r>
          </a:p>
          <a:p>
            <a:pPr algn="ctr" eaLnBrk="1" hangingPunct="1">
              <a:spcBef>
                <a:spcPts val="0"/>
              </a:spcBef>
              <a:buNone/>
              <a:defRPr/>
            </a:pPr>
            <a:r>
              <a:rPr lang="kk-KZ" altLang="ru-RU" sz="1200" b="1" dirty="0" smtClean="0">
                <a:latin typeface="Times New Roman" pitchFamily="18" charset="0"/>
                <a:cs typeface="Times New Roman" pitchFamily="18" charset="0"/>
              </a:rPr>
              <a:t>23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21-ден 24</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 жауын-шашынсыз. Оңтүстік-шығыстан соғатын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оңтүстік-батысқа 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Ауаның температурасы түнде 10-12, күндіз 29-31</a:t>
            </a:r>
            <a:r>
              <a:rPr lang="ru-RU" sz="1200" dirty="0" smtClean="0">
                <a:latin typeface="Times New Roman" pitchFamily="18" charset="0"/>
                <a:cs typeface="Times New Roman" pitchFamily="18" charset="0"/>
              </a:rPr>
              <a:t>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2563" algn="just" eaLnBrk="1" hangingPunct="1">
              <a:spcBef>
                <a:spcPts val="0"/>
              </a:spcBef>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endParaRPr lang="ru-RU" altLang="ru-RU" sz="1200" b="1" dirty="0" smtClean="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24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25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жауын-шашынсыз. Оңтүстік-батыстан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3-8 м/с. Ауаның </a:t>
            </a:r>
            <a:r>
              <a:rPr lang="kk-KZ" sz="1200" smtClean="0">
                <a:latin typeface="Times New Roman" pitchFamily="18" charset="0"/>
                <a:cs typeface="Times New Roman" pitchFamily="18" charset="0"/>
              </a:rPr>
              <a:t>температурасы 13-15 </a:t>
            </a:r>
            <a:r>
              <a:rPr lang="kk-KZ" sz="1200" dirty="0" smtClean="0">
                <a:latin typeface="Times New Roman" pitchFamily="18" charset="0"/>
                <a:cs typeface="Times New Roman" pitchFamily="18" charset="0"/>
              </a:rPr>
              <a:t>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 xmlns:p14="http://schemas.microsoft.com/office/powerpoint/2010/main" val="3747407844"/>
              </p:ext>
            </p:extLst>
          </p:nvPr>
        </p:nvGraphicFramePr>
        <p:xfrm>
          <a:off x="5095876" y="4214818"/>
          <a:ext cx="4572032" cy="2195030"/>
        </p:xfrm>
        <a:graphic>
          <a:graphicData uri="http://schemas.openxmlformats.org/drawingml/2006/table">
            <a:tbl>
              <a:tblPr firstRow="1" bandRow="1">
                <a:tableStyleId>{5C22544A-7EE6-4342-B048-85BDC9FD1C3A}</a:tableStyleId>
              </a:tblPr>
              <a:tblGrid>
                <a:gridCol w="1750903">
                  <a:extLst>
                    <a:ext uri="{9D8B030D-6E8A-4147-A177-3AD203B41FA5}">
                      <a16:colId xmlns="" xmlns:a16="http://schemas.microsoft.com/office/drawing/2014/main" val="20000"/>
                    </a:ext>
                  </a:extLst>
                </a:gridCol>
                <a:gridCol w="1412006">
                  <a:extLst>
                    <a:ext uri="{9D8B030D-6E8A-4147-A177-3AD203B41FA5}">
                      <a16:colId xmlns="" xmlns:a16="http://schemas.microsoft.com/office/drawing/2014/main" val="20001"/>
                    </a:ext>
                  </a:extLst>
                </a:gridCol>
                <a:gridCol w="1409123">
                  <a:extLst>
                    <a:ext uri="{9D8B030D-6E8A-4147-A177-3AD203B41FA5}">
                      <a16:colId xmlns="" xmlns:a16="http://schemas.microsoft.com/office/drawing/2014/main" val="20002"/>
                    </a:ext>
                  </a:extLst>
                </a:gridCol>
              </a:tblGrid>
              <a:tr h="329924">
                <a:tc>
                  <a:txBody>
                    <a:bodyPr/>
                    <a:lstStyle/>
                    <a:p>
                      <a:pPr algn="ctr"/>
                      <a:r>
                        <a:rPr lang="ru-RU" sz="900" dirty="0" err="1" smtClean="0">
                          <a:solidFill>
                            <a:schemeClr val="tx1"/>
                          </a:solidFill>
                          <a:latin typeface="Times New Roman" pitchFamily="18" charset="0"/>
                          <a:cs typeface="Times New Roman" pitchFamily="18" charset="0"/>
                        </a:rPr>
                        <a:t>Ластаушы</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itchFamily="18" charset="0"/>
                          <a:cs typeface="Times New Roman" pitchFamily="18" charset="0"/>
                        </a:rPr>
                        <a:t>Нақты</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шоғырлану</a:t>
                      </a:r>
                      <a:r>
                        <a:rPr lang="ru-RU" sz="900" dirty="0" smtClean="0">
                          <a:solidFill>
                            <a:schemeClr val="tx1"/>
                          </a:solidFill>
                          <a:latin typeface="Times New Roman" pitchFamily="18" charset="0"/>
                          <a:cs typeface="Times New Roman" pitchFamily="18" charset="0"/>
                        </a:rPr>
                        <a:t>, </a:t>
                      </a:r>
                      <a:r>
                        <a:rPr lang="ru-RU" sz="900" dirty="0">
                          <a:solidFill>
                            <a:schemeClr val="tx1"/>
                          </a:solidFill>
                          <a:latin typeface="Times New Roman" pitchFamily="18" charset="0"/>
                          <a:cs typeface="Times New Roman"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itchFamily="18" charset="0"/>
                          <a:cs typeface="Times New Roman" pitchFamily="18" charset="0"/>
                        </a:rPr>
                        <a:t>ШЖШ асу</a:t>
                      </a:r>
                      <a:r>
                        <a:rPr lang="kk-KZ" sz="900" baseline="0" dirty="0" smtClean="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06349">
                <a:tc>
                  <a:txBody>
                    <a:bodyPr/>
                    <a:lstStyle/>
                    <a:p>
                      <a:r>
                        <a:rPr lang="ru-RU" sz="900" dirty="0" smtClean="0">
                          <a:solidFill>
                            <a:schemeClr val="tx1"/>
                          </a:solidFill>
                          <a:latin typeface="Times New Roman" pitchFamily="18" charset="0"/>
                          <a:cs typeface="Times New Roman" pitchFamily="18" charset="0"/>
                        </a:rPr>
                        <a:t>РМ-2,5 </a:t>
                      </a:r>
                      <a:r>
                        <a:rPr lang="ru-RU" sz="900" dirty="0" err="1" smtClean="0">
                          <a:solidFill>
                            <a:schemeClr val="tx1"/>
                          </a:solidFill>
                          <a:latin typeface="Times New Roman" pitchFamily="18" charset="0"/>
                          <a:cs typeface="Times New Roman" pitchFamily="18" charset="0"/>
                        </a:rPr>
                        <a:t>қалқыма</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77</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0,5</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063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109</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0,4</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06349">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55</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0,1</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06349">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3262</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0,7</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06349">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175</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0,9</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06349">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342</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0,9</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06349">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18</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2,3</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06349">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953000" y="3714752"/>
            <a:ext cx="485778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қыркүйектегі </a:t>
            </a:r>
            <a:r>
              <a:rPr lang="ru-RU" altLang="ru-RU" sz="1200" b="1" dirty="0" smtClean="0">
                <a:latin typeface="Times New Roman" panose="02020603050405020304" pitchFamily="18" charset="0"/>
                <a:cs typeface="Times New Roman" panose="02020603050405020304" pitchFamily="18" charset="0"/>
              </a:rPr>
              <a:t>Астана </a:t>
            </a:r>
            <a:r>
              <a:rPr lang="ru-RU" altLang="ru-RU" sz="1200" b="1" dirty="0" err="1" smtClean="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357430"/>
            <a:ext cx="4679950"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sz="11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24 </a:t>
            </a:r>
            <a:r>
              <a:rPr lang="kk-KZ" altLang="en-US" sz="1200" dirty="0" smtClean="0">
                <a:solidFill>
                  <a:schemeClr val="tx1"/>
                </a:solidFill>
                <a:latin typeface="Times New Roman" pitchFamily="18" charset="0"/>
                <a:cs typeface="Times New Roman" pitchFamily="18" charset="0"/>
                <a:sym typeface="+mn-ea"/>
              </a:rPr>
              <a:t>қыркүйек, түнде 25 қыркүйекте 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24 қыркүйек, түнде 25 қыркүйекте ауаның ластану деңгейі көтеріңкі болады деп күтілуде.</a:t>
            </a:r>
          </a:p>
        </p:txBody>
      </p:sp>
      <p:sp>
        <p:nvSpPr>
          <p:cNvPr id="15" name="TextBox 13"/>
          <p:cNvSpPr txBox="1"/>
          <p:nvPr/>
        </p:nvSpPr>
        <p:spPr>
          <a:xfrm>
            <a:off x="5167314" y="3286124"/>
            <a:ext cx="4429156"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dirty="0" smtClean="0">
                <a:solidFill>
                  <a:srgbClr val="000000"/>
                </a:solidFill>
                <a:latin typeface="Times New Roman" panose="02020603050405020304" pitchFamily="18" charset="0"/>
                <a:cs typeface="Times New Roman" panose="02020603050405020304" pitchFamily="18" charset="0"/>
              </a:rPr>
              <a:t>Астана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 атмосфералық ауаның 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 бақылау </a:t>
            </a:r>
            <a:r>
              <a:rPr lang="ru-RU" altLang="ru-RU" sz="1200" dirty="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бақылау 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Жамбыл </a:t>
            </a:r>
            <a:r>
              <a:rPr lang="ru-RU" altLang="ru-RU" sz="1200" dirty="0" err="1">
                <a:latin typeface="Times New Roman" panose="02020603050405020304" pitchFamily="18" charset="0"/>
                <a:cs typeface="Times New Roman" panose="02020603050405020304" pitchFamily="18" charset="0"/>
              </a:rPr>
              <a:t>к-сі</a:t>
            </a:r>
            <a:r>
              <a:rPr lang="ru-RU" altLang="ru-RU" sz="1200" dirty="0">
                <a:latin typeface="Times New Roman" panose="02020603050405020304" pitchFamily="18" charset="0"/>
                <a:cs typeface="Times New Roman" panose="02020603050405020304" pitchFamily="18" charset="0"/>
              </a:rPr>
              <a:t>, 11;</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2 бекет –</a:t>
            </a:r>
            <a:r>
              <a:rPr lang="ru-RU" altLang="ru-RU" sz="1200" dirty="0">
                <a:latin typeface="Times New Roman" panose="02020603050405020304" pitchFamily="18" charset="0"/>
                <a:cs typeface="Times New Roman" panose="02020603050405020304" pitchFamily="18" charset="0"/>
              </a:rPr>
              <a:t>  проспект Республики, 35 (школа </a:t>
            </a:r>
            <a:r>
              <a:rPr lang="en-US" altLang="ru-RU" sz="1200" dirty="0">
                <a:latin typeface="Times New Roman" panose="02020603050405020304" pitchFamily="18" charset="0"/>
                <a:cs typeface="Times New Roman" panose="02020603050405020304" pitchFamily="18" charset="0"/>
              </a:rPr>
              <a:t>№ 3</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3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Телжан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Шонанович</a:t>
            </a:r>
            <a:r>
              <a:rPr lang="ru-RU" altLang="ru-RU" sz="1200" dirty="0">
                <a:latin typeface="Times New Roman" panose="02020603050405020304" pitchFamily="18" charset="0"/>
                <a:cs typeface="Times New Roman" panose="02020603050405020304" pitchFamily="18" charset="0"/>
              </a:rPr>
              <a:t> 47, район лесозавода;</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4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Лепсі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көшесі, </a:t>
            </a:r>
            <a:r>
              <a:rPr lang="ru-RU" altLang="ru-RU" sz="1200" dirty="0">
                <a:latin typeface="Times New Roman" panose="02020603050405020304" pitchFamily="18" charset="0"/>
                <a:cs typeface="Times New Roman" panose="02020603050405020304" pitchFamily="18" charset="0"/>
              </a:rPr>
              <a:t>38</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5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Тұран даңғылы, </a:t>
            </a:r>
            <a:r>
              <a:rPr lang="ru-RU" altLang="ru-RU" sz="1200" dirty="0">
                <a:latin typeface="Times New Roman" panose="02020603050405020304" pitchFamily="18" charset="0"/>
                <a:cs typeface="Times New Roman" panose="02020603050405020304" pitchFamily="18" charset="0"/>
              </a:rPr>
              <a:t>2/1 </a:t>
            </a:r>
            <a:r>
              <a:rPr lang="ru-RU" altLang="ru-RU" sz="1200" dirty="0" err="1">
                <a:latin typeface="Times New Roman" panose="02020603050405020304" pitchFamily="18" charset="0"/>
                <a:cs typeface="Times New Roman" panose="02020603050405020304" pitchFamily="18" charset="0"/>
              </a:rPr>
              <a:t>орталық құтқару станциясы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6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Ақжол к-сі</a:t>
            </a:r>
            <a:r>
              <a:rPr lang="ru-RU" altLang="ru-RU" sz="1200" dirty="0">
                <a:latin typeface="Times New Roman" panose="02020603050405020304" pitchFamily="18" charset="0"/>
                <a:cs typeface="Times New Roman" panose="02020603050405020304" pitchFamily="18" charset="0"/>
              </a:rPr>
              <a:t>, «Астана </a:t>
            </a:r>
            <a:r>
              <a:rPr lang="ru-RU" altLang="ru-RU" sz="1200" dirty="0" err="1">
                <a:latin typeface="Times New Roman" panose="02020603050405020304" pitchFamily="18" charset="0"/>
                <a:cs typeface="Times New Roman" panose="02020603050405020304" pitchFamily="18" charset="0"/>
              </a:rPr>
              <a:t>Тазалық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сарқынды сулар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тұндырғышының ауданы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7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Түркістан к-сі</a:t>
            </a:r>
            <a:r>
              <a:rPr lang="ru-RU" altLang="ru-RU" sz="1200" dirty="0">
                <a:latin typeface="Times New Roman" panose="02020603050405020304" pitchFamily="18" charset="0"/>
                <a:cs typeface="Times New Roman" panose="02020603050405020304" pitchFamily="18" charset="0"/>
              </a:rPr>
              <a:t>, 2/1 (РФММ);</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8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Бабатайұлы к-сі</a:t>
            </a:r>
            <a:r>
              <a:rPr lang="ru-RU" altLang="ru-RU" sz="1200" dirty="0">
                <a:latin typeface="Times New Roman" panose="02020603050405020304" pitchFamily="18" charset="0"/>
                <a:cs typeface="Times New Roman" panose="02020603050405020304" pitchFamily="18" charset="0"/>
              </a:rPr>
              <a:t>, 24 </a:t>
            </a:r>
            <a:r>
              <a:rPr lang="ru-RU" altLang="ru-RU" sz="1200" dirty="0" err="1">
                <a:latin typeface="Times New Roman" panose="02020603050405020304" pitchFamily="18" charset="0"/>
                <a:cs typeface="Times New Roman" panose="02020603050405020304" pitchFamily="18" charset="0"/>
              </a:rPr>
              <a:t>үй</a:t>
            </a:r>
            <a:r>
              <a:rPr lang="ru-RU" altLang="ru-RU" sz="1200" dirty="0">
                <a:latin typeface="Times New Roman" panose="02020603050405020304" pitchFamily="18" charset="0"/>
                <a:cs typeface="Times New Roman" panose="02020603050405020304" pitchFamily="18" charset="0"/>
              </a:rPr>
              <a:t>, Көктал-1, </a:t>
            </a:r>
            <a:r>
              <a:rPr lang="ru-RU" altLang="ru-RU" sz="1200" dirty="0" err="1">
                <a:latin typeface="Times New Roman" panose="02020603050405020304" pitchFamily="18" charset="0"/>
                <a:cs typeface="Times New Roman" panose="02020603050405020304" pitchFamily="18" charset="0"/>
              </a:rPr>
              <a:t>Сарыарқа ауданы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9 бекет –</a:t>
            </a:r>
            <a:r>
              <a:rPr lang="ru-RU" altLang="ru-RU" sz="1200" dirty="0">
                <a:latin typeface="Times New Roman" panose="02020603050405020304" pitchFamily="18" charset="0"/>
                <a:cs typeface="Times New Roman" panose="02020603050405020304" pitchFamily="18" charset="0"/>
              </a:rPr>
              <a:t> А. </a:t>
            </a:r>
            <a:r>
              <a:rPr lang="ru-RU" altLang="ru-RU" sz="1200" dirty="0" err="1">
                <a:latin typeface="Times New Roman" panose="02020603050405020304" pitchFamily="18" charset="0"/>
                <a:cs typeface="Times New Roman" panose="02020603050405020304" pitchFamily="18" charset="0"/>
              </a:rPr>
              <a:t>Байтұрсынов көшесі, </a:t>
            </a:r>
            <a:r>
              <a:rPr lang="ru-RU" altLang="ru-RU" sz="1200" dirty="0">
                <a:latin typeface="Times New Roman" panose="02020603050405020304" pitchFamily="18" charset="0"/>
                <a:cs typeface="Times New Roman" panose="02020603050405020304" pitchFamily="18" charset="0"/>
              </a:rPr>
              <a:t>25, Х. </a:t>
            </a:r>
            <a:r>
              <a:rPr lang="ru-RU" altLang="ru-RU" sz="1200" dirty="0" err="1">
                <a:latin typeface="Times New Roman" panose="02020603050405020304" pitchFamily="18" charset="0"/>
                <a:cs typeface="Times New Roman" panose="02020603050405020304" pitchFamily="18" charset="0"/>
              </a:rPr>
              <a:t>Сұлтан мешіті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Алматы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10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Мұңайтпасов к-сі</a:t>
            </a:r>
            <a:r>
              <a:rPr lang="ru-RU" altLang="ru-RU" sz="1200" dirty="0">
                <a:latin typeface="Times New Roman" panose="02020603050405020304" pitchFamily="18" charset="0"/>
                <a:cs typeface="Times New Roman" panose="02020603050405020304" pitchFamily="18" charset="0"/>
              </a:rPr>
              <a:t>, 13, </a:t>
            </a:r>
            <a:r>
              <a:rPr lang="ru-RU" altLang="ru-RU" sz="1200" dirty="0" err="1">
                <a:latin typeface="Times New Roman" panose="02020603050405020304" pitchFamily="18" charset="0"/>
                <a:cs typeface="Times New Roman" panose="02020603050405020304" pitchFamily="18" charset="0"/>
              </a:rPr>
              <a:t>Алматы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4" y="4357695"/>
            <a:ext cx="4471988" cy="1206678"/>
            <a:chOff x="349950" y="3799939"/>
            <a:chExt cx="4472585" cy="1323723"/>
          </a:xfrm>
        </p:grpSpPr>
        <p:sp>
          <p:nvSpPr>
            <p:cNvPr id="3132"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dirty="0" smtClean="0">
                  <a:latin typeface="Times New Roman" panose="02020603050405020304" pitchFamily="18" charset="0"/>
                  <a:cs typeface="Times New Roman" panose="02020603050405020304" pitchFamily="18" charset="0"/>
                </a:rPr>
                <a:t>Астана қ.</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eaLnBrk="1" hangingPunct="1">
                <a:buFont typeface="Arial" panose="020B0604020202020204" pitchFamily="34" charset="0"/>
                <a:buNone/>
              </a:pPr>
              <a:endParaRPr lang="ru-RU" altLang="ru-RU" sz="1000" i="1" dirty="0">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dirty="0">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dirty="0">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dirty="0">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graphicFrame>
        <p:nvGraphicFramePr>
          <p:cNvPr id="21" name="Таблица 20"/>
          <p:cNvGraphicFramePr>
            <a:graphicFrameLocks noGrp="1"/>
          </p:cNvGraphicFramePr>
          <p:nvPr/>
        </p:nvGraphicFramePr>
        <p:xfrm>
          <a:off x="5167314" y="5429264"/>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err="1"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025" name="Rectangle 1"/>
          <p:cNvSpPr>
            <a:spLocks noChangeArrowheads="1"/>
          </p:cNvSpPr>
          <p:nvPr/>
        </p:nvSpPr>
        <p:spPr bwMode="auto">
          <a:xfrm>
            <a:off x="309530" y="928670"/>
            <a:ext cx="4500594"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19390</TotalTime>
  <Words>612</Words>
  <Application>Microsoft Office PowerPoint</Application>
  <PresentationFormat>Лист A4 (210x297 мм)</PresentationFormat>
  <Paragraphs>110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2722</cp:revision>
  <cp:lastPrinted>2021-07-01T07:38:07Z</cp:lastPrinted>
  <dcterms:created xsi:type="dcterms:W3CDTF">2018-03-27T06:03:00Z</dcterms:created>
  <dcterms:modified xsi:type="dcterms:W3CDTF">2022-09-23T08:42:32Z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