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99CC00"/>
    <a:srgbClr val="FF9900"/>
    <a:srgbClr val="F2902E"/>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6" d="100"/>
          <a:sy n="116" d="100"/>
        </p:scale>
        <p:origin x="-1932" y="-108"/>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6573434"/>
              </p:ext>
            </p:extLst>
          </p:nvPr>
        </p:nvGraphicFramePr>
        <p:xfrm>
          <a:off x="307975" y="251534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№265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22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776569505"/>
              </p:ext>
            </p:extLst>
          </p:nvPr>
        </p:nvGraphicFramePr>
        <p:xfrm>
          <a:off x="4975238" y="6450488"/>
          <a:ext cx="4789072" cy="465878"/>
        </p:xfrm>
        <a:graphic>
          <a:graphicData uri="http://schemas.openxmlformats.org/drawingml/2006/table">
            <a:tbl>
              <a:tblPr/>
              <a:tblGrid>
                <a:gridCol w="4789072">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24438" y="3500438"/>
            <a:ext cx="469741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22</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қыркүйектегі 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325481632"/>
              </p:ext>
            </p:extLst>
          </p:nvPr>
        </p:nvGraphicFramePr>
        <p:xfrm>
          <a:off x="5024438" y="4071942"/>
          <a:ext cx="4691064" cy="2158996"/>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926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9</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1583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0,008</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7</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0,9</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
        <p:nvSpPr>
          <p:cNvPr id="16" name="Прямоугольник 15"/>
          <p:cNvSpPr/>
          <p:nvPr/>
        </p:nvSpPr>
        <p:spPr>
          <a:xfrm>
            <a:off x="4966623" y="133501"/>
            <a:ext cx="4794914"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sym typeface="+mn-ea"/>
              </a:rPr>
              <a:t>23</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kk-KZ" sz="1200" b="1" dirty="0" smtClean="0">
                <a:solidFill>
                  <a:srgbClr val="000000"/>
                </a:solidFill>
                <a:latin typeface="Times New Roman" panose="02020603050405020304" pitchFamily="18" charset="0"/>
                <a:cs typeface="Times New Roman" panose="02020603050405020304" pitchFamily="18" charset="0"/>
                <a:sym typeface="+mn-ea"/>
              </a:rPr>
              <a:t>қыркүйекке </a:t>
            </a: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арналған </a:t>
            </a:r>
            <a:r>
              <a:rPr lang="kk-KZ" altLang="ru-RU" sz="1200" b="1" dirty="0">
                <a:solidFill>
                  <a:prstClr val="black"/>
                </a:solidFill>
                <a:latin typeface="Times New Roman" panose="02020603050405020304" pitchFamily="18" charset="0"/>
                <a:cs typeface="Times New Roman" panose="02020603050405020304" pitchFamily="18" charset="0"/>
              </a:rPr>
              <a:t>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22</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kk-KZ" sz="1200" b="1" dirty="0">
                <a:solidFill>
                  <a:srgbClr val="000000"/>
                </a:solidFill>
                <a:latin typeface="Times New Roman" panose="02020603050405020304" pitchFamily="18" charset="0"/>
                <a:cs typeface="Times New Roman" panose="02020603050405020304" pitchFamily="18" charset="0"/>
                <a:sym typeface="+mn-ea"/>
              </a:rPr>
              <a:t>қыркүйектің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a:solidFill>
                  <a:prstClr val="black"/>
                </a:solidFill>
                <a:latin typeface="Times New Roman" panose="02020603050405020304" pitchFamily="18" charset="0"/>
                <a:cs typeface="Times New Roman" panose="02020603050405020304" pitchFamily="18" charset="0"/>
              </a:rPr>
              <a:t>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sym typeface="+mn-ea"/>
              </a:rPr>
              <a:t>23</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kk-KZ" sz="1200" b="1" dirty="0" smtClean="0">
                <a:solidFill>
                  <a:srgbClr val="000000"/>
                </a:solidFill>
                <a:latin typeface="Times New Roman" panose="02020603050405020304" pitchFamily="18" charset="0"/>
                <a:cs typeface="Times New Roman" panose="02020603050405020304" pitchFamily="18" charset="0"/>
                <a:sym typeface="+mn-ea"/>
              </a:rPr>
              <a:t>қыркүйектің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a:solidFill>
                  <a:prstClr val="black"/>
                </a:solidFill>
                <a:latin typeface="Times New Roman" panose="02020603050405020304" pitchFamily="18" charset="0"/>
                <a:cs typeface="Times New Roman" panose="02020603050405020304" pitchFamily="18" charset="0"/>
              </a:rPr>
              <a:t>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endParaRPr lang="ru-RU" altLang="ru-RU" sz="1200" b="1" dirty="0" smtClean="0">
              <a:solidFill>
                <a:prstClr val="black"/>
              </a:solidFill>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 Жауын-шашынсыз. Жел </a:t>
            </a:r>
            <a:r>
              <a:rPr lang="kk-KZ" sz="1200" dirty="0" smtClean="0">
                <a:latin typeface="Times New Roman" panose="02020603050405020304" pitchFamily="18" charset="0"/>
                <a:cs typeface="Times New Roman" panose="02020603050405020304" pitchFamily="18" charset="0"/>
              </a:rPr>
              <a:t>солтүстік-шығыстан 2-7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температурасы түнде </a:t>
            </a:r>
            <a:r>
              <a:rPr lang="kk-KZ" sz="1200" dirty="0" smtClean="0">
                <a:solidFill>
                  <a:prstClr val="black"/>
                </a:solidFill>
                <a:latin typeface="Times New Roman" pitchFamily="18" charset="0"/>
                <a:cs typeface="Times New Roman" pitchFamily="18" charset="0"/>
              </a:rPr>
              <a:t>4-6° </a:t>
            </a:r>
            <a:r>
              <a:rPr lang="kk-KZ" sz="1200" dirty="0">
                <a:solidFill>
                  <a:prstClr val="black"/>
                </a:solidFill>
                <a:latin typeface="Times New Roman" pitchFamily="18" charset="0"/>
                <a:cs typeface="Times New Roman" pitchFamily="18" charset="0"/>
              </a:rPr>
              <a:t>жылы, </a:t>
            </a:r>
            <a:r>
              <a:rPr lang="kk-KZ" sz="1200" dirty="0" smtClean="0">
                <a:solidFill>
                  <a:prstClr val="black"/>
                </a:solidFill>
                <a:latin typeface="Times New Roman" pitchFamily="18" charset="0"/>
                <a:cs typeface="Times New Roman" pitchFamily="18" charset="0"/>
              </a:rPr>
              <a:t>күндіз 26-28°</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жылы</a:t>
            </a:r>
            <a:r>
              <a:rPr lang="kk-KZ" sz="1200" dirty="0">
                <a:solidFill>
                  <a:prstClr val="black"/>
                </a:solidFill>
                <a:latin typeface="Times New Roman" pitchFamily="18" charset="0"/>
                <a:cs typeface="Times New Roman" pitchFamily="18" charset="0"/>
              </a:rPr>
              <a:t>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algn="just"/>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24 </a:t>
            </a:r>
            <a:r>
              <a:rPr lang="kk-KZ" sz="1200" b="1" dirty="0">
                <a:solidFill>
                  <a:srgbClr val="000000"/>
                </a:solidFill>
                <a:latin typeface="Times New Roman" panose="02020603050405020304" pitchFamily="18" charset="0"/>
                <a:cs typeface="Times New Roman" panose="02020603050405020304" pitchFamily="18" charset="0"/>
                <a:sym typeface="+mn-ea"/>
              </a:rPr>
              <a:t>қыркүйекке</a:t>
            </a:r>
          </a:p>
          <a:p>
            <a:pPr lvl="0" indent="185738" algn="ctr"/>
            <a:r>
              <a:rPr lang="ru-RU" sz="1200" b="1" dirty="0" smtClean="0">
                <a:solidFill>
                  <a:srgbClr val="000000"/>
                </a:solidFill>
                <a:latin typeface="Times New Roman" panose="02020603050405020304" pitchFamily="18" charset="0"/>
                <a:cs typeface="Times New Roman" panose="02020603050405020304" pitchFamily="18" charset="0"/>
                <a:sym typeface="+mn-ea"/>
              </a:rPr>
              <a:t>2022 </a:t>
            </a:r>
            <a:r>
              <a:rPr lang="ru-RU" sz="1200" b="1" dirty="0">
                <a:solidFill>
                  <a:srgbClr val="000000"/>
                </a:solidFill>
                <a:latin typeface="Times New Roman" panose="02020603050405020304" pitchFamily="18" charset="0"/>
                <a:cs typeface="Times New Roman" panose="02020603050405020304" pitchFamily="18" charset="0"/>
                <a:sym typeface="+mn-ea"/>
              </a:rPr>
              <a:t>ж. </a:t>
            </a:r>
            <a:r>
              <a:rPr lang="ru-RU" sz="1200" b="1" dirty="0" smtClean="0">
                <a:solidFill>
                  <a:srgbClr val="000000"/>
                </a:solidFill>
                <a:latin typeface="Times New Roman" panose="02020603050405020304" pitchFamily="18" charset="0"/>
                <a:cs typeface="Times New Roman" panose="02020603050405020304" pitchFamily="18" charset="0"/>
                <a:sym typeface="+mn-ea"/>
              </a:rPr>
              <a:t>23 </a:t>
            </a:r>
            <a:r>
              <a:rPr lang="kk-KZ" sz="1200" b="1" dirty="0" smtClean="0">
                <a:solidFill>
                  <a:srgbClr val="000000"/>
                </a:solidFill>
                <a:latin typeface="Times New Roman" panose="02020603050405020304" pitchFamily="18" charset="0"/>
                <a:cs typeface="Times New Roman" panose="02020603050405020304" pitchFamily="18" charset="0"/>
                <a:sym typeface="+mn-ea"/>
              </a:rPr>
              <a:t>қыркүйектің </a:t>
            </a:r>
            <a:r>
              <a:rPr lang="ru-RU" sz="1200" b="1" dirty="0" smtClean="0">
                <a:solidFill>
                  <a:srgbClr val="000000"/>
                </a:solidFill>
                <a:latin typeface="Times New Roman" panose="02020603050405020304" pitchFamily="18" charset="0"/>
                <a:cs typeface="Times New Roman" panose="02020603050405020304" pitchFamily="18" charset="0"/>
              </a:rPr>
              <a:t>21 </a:t>
            </a:r>
            <a:r>
              <a:rPr lang="ru-RU" sz="1200" b="1" dirty="0">
                <a:solidFill>
                  <a:srgbClr val="000000"/>
                </a:solidFill>
                <a:latin typeface="Times New Roman" panose="02020603050405020304" pitchFamily="18" charset="0"/>
                <a:cs typeface="Times New Roman" panose="02020603050405020304" pitchFamily="18" charset="0"/>
              </a:rPr>
              <a:t>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24 </a:t>
            </a:r>
            <a:r>
              <a:rPr lang="kk-KZ" sz="1200" b="1" dirty="0">
                <a:solidFill>
                  <a:srgbClr val="000000"/>
                </a:solidFill>
                <a:latin typeface="Times New Roman" panose="02020603050405020304" pitchFamily="18" charset="0"/>
                <a:cs typeface="Times New Roman" panose="02020603050405020304" pitchFamily="18" charset="0"/>
                <a:sym typeface="+mn-ea"/>
              </a:rPr>
              <a:t>қыркүйектің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smtClean="0">
                <a:solidFill>
                  <a:prstClr val="black"/>
                </a:solidFill>
                <a:latin typeface="Times New Roman" pitchFamily="18" charset="0"/>
                <a:cs typeface="Times New Roman" pitchFamily="18" charset="0"/>
              </a:rPr>
              <a:t>Без осадков. Жел шығыстан 2-7 </a:t>
            </a:r>
            <a:r>
              <a:rPr lang="kk-KZ"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4-6°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2" name="TextBox 13"/>
          <p:cNvSpPr txBox="1"/>
          <p:nvPr/>
        </p:nvSpPr>
        <p:spPr>
          <a:xfrm>
            <a:off x="5024438" y="2143116"/>
            <a:ext cx="4680169" cy="830997"/>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   23 </a:t>
            </a:r>
            <a:r>
              <a:rPr lang="ru-RU" sz="1200" dirty="0" err="1">
                <a:solidFill>
                  <a:prstClr val="black"/>
                </a:solidFill>
                <a:latin typeface="Times New Roman" panose="02020603050405020304" pitchFamily="18" charset="0"/>
                <a:cs typeface="Times New Roman" panose="02020603050405020304" pitchFamily="18" charset="0"/>
              </a:rPr>
              <a:t>қыркүйекте</a:t>
            </a:r>
            <a:r>
              <a:rPr lang="kk-KZ" sz="1200" dirty="0">
                <a:solidFill>
                  <a:prstClr val="black"/>
                </a:solidFill>
                <a:latin typeface="Times New Roman" panose="02020603050405020304" pitchFamily="18" charset="0"/>
                <a:cs typeface="Times New Roman" panose="02020603050405020304" pitchFamily="18" charset="0"/>
              </a:rPr>
              <a:t> 2022 жылдың метеорологиялық жағдайлар қала атмосферасында ластаушы заттардың </a:t>
            </a:r>
            <a:r>
              <a:rPr lang="kk-KZ" sz="1200" b="1" dirty="0">
                <a:solidFill>
                  <a:prstClr val="black"/>
                </a:solidFill>
                <a:latin typeface="Times New Roman" panose="02020603050405020304" pitchFamily="18" charset="0"/>
                <a:cs typeface="Times New Roman" panose="02020603050405020304" pitchFamily="18" charset="0"/>
              </a:rPr>
              <a:t>жиналуына</a:t>
            </a:r>
            <a:r>
              <a:rPr lang="kk-KZ" sz="1200" dirty="0">
                <a:solidFill>
                  <a:prstClr val="black"/>
                </a:solidFill>
                <a:latin typeface="Times New Roman" panose="02020603050405020304" pitchFamily="18" charset="0"/>
                <a:cs typeface="Times New Roman" panose="02020603050405020304" pitchFamily="18" charset="0"/>
              </a:rPr>
              <a:t> ықпал етеді. </a:t>
            </a:r>
            <a:endParaRPr lang="kk-KZ" sz="1200" dirty="0" smtClean="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Жалпы </a:t>
            </a:r>
            <a:r>
              <a:rPr lang="kk-KZ" sz="1200" dirty="0">
                <a:solidFill>
                  <a:prstClr val="black"/>
                </a:solidFill>
                <a:latin typeface="Times New Roman" panose="02020603050405020304" pitchFamily="18" charset="0"/>
                <a:cs typeface="Times New Roman" panose="02020603050405020304" pitchFamily="18" charset="0"/>
              </a:rPr>
              <a:t>қала бойынша ауаның ластану деңгейі жоғары болады деп күтілуде.</a:t>
            </a:r>
          </a:p>
        </p:txBody>
      </p:sp>
      <p:sp>
        <p:nvSpPr>
          <p:cNvPr id="23" name="TextBox 13"/>
          <p:cNvSpPr txBox="1"/>
          <p:nvPr/>
        </p:nvSpPr>
        <p:spPr>
          <a:xfrm>
            <a:off x="5024438" y="3071810"/>
            <a:ext cx="4643470" cy="276999"/>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prstClr val="black"/>
                </a:solidFill>
                <a:latin typeface="Times New Roman" panose="02020603050405020304" pitchFamily="18" charset="0"/>
                <a:cs typeface="Times New Roman" panose="02020603050405020304" pitchFamily="18" charset="0"/>
              </a:rPr>
              <a:t>2-дәрежелі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жарияланады</a:t>
            </a:r>
            <a:r>
              <a:rPr lang="ru-RU" sz="1200" dirty="0">
                <a:solidFill>
                  <a:prstClr val="black"/>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04222"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30785"/>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50457"/>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182449"/>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smtClean="0">
                <a:solidFill>
                  <a:srgbClr val="000000"/>
                </a:solidFill>
                <a:latin typeface="Times New Roman" panose="02020603050405020304" pitchFamily="18" charset="0"/>
                <a:cs typeface="Times New Roman" panose="02020603050405020304" pitchFamily="18" charset="0"/>
              </a:rPr>
              <a:t>Нурланова А.А.</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2671731688"/>
              </p:ext>
            </p:extLst>
          </p:nvPr>
        </p:nvGraphicFramePr>
        <p:xfrm>
          <a:off x="5277484" y="490845"/>
          <a:ext cx="4167505" cy="804672"/>
        </p:xfrm>
        <a:graphic>
          <a:graphicData uri="http://schemas.openxmlformats.org/drawingml/2006/table">
            <a:tbl>
              <a:tblPr/>
              <a:tblGrid>
                <a:gridCol w="1115922">
                  <a:extLst>
                    <a:ext uri="{9D8B030D-6E8A-4147-A177-3AD203B41FA5}">
                      <a16:colId xmlns="" xmlns:a16="http://schemas.microsoft.com/office/drawing/2014/main" val="20000"/>
                    </a:ext>
                  </a:extLst>
                </a:gridCol>
                <a:gridCol w="3051583">
                  <a:extLst>
                    <a:ext uri="{9D8B030D-6E8A-4147-A177-3AD203B41FA5}">
                      <a16:colId xmlns=""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933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xmlns="" val="2490694878"/>
              </p:ext>
            </p:extLst>
          </p:nvPr>
        </p:nvGraphicFramePr>
        <p:xfrm>
          <a:off x="5175120" y="534644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4" name="Прямоугольник 23"/>
          <p:cNvSpPr/>
          <p:nvPr/>
        </p:nvSpPr>
        <p:spPr>
          <a:xfrm>
            <a:off x="380968" y="857232"/>
            <a:ext cx="4357718" cy="1938992"/>
          </a:xfrm>
          <a:prstGeom prst="rect">
            <a:avLst/>
          </a:prstGeom>
          <a:noFill/>
        </p:spPr>
        <p:txBody>
          <a:bodyPr wrap="square">
            <a:spAutoFit/>
          </a:bodyPr>
          <a:lstStyle/>
          <a:p>
            <a:pPr algn="just"/>
            <a:r>
              <a:rPr lang="kk-KZ" sz="1200" dirty="0" smtClean="0">
                <a:latin typeface="Times New Roman" pitchFamily="18" charset="0"/>
                <a:cs typeface="Times New Roman" pitchFamily="18" charset="0"/>
              </a:rPr>
              <a:t>- ашық ауада, әсіресе автотрассалардың немесе басқа да ластану көздерінің жанында болу уақытын қысқарту. Балалар мен жүкті әйелдер ұзақ серуендеуден бас тартуы керек;</a:t>
            </a:r>
            <a:endParaRPr lang="ru-RU" sz="1200" dirty="0" smtClean="0">
              <a:latin typeface="Times New Roman" pitchFamily="18" charset="0"/>
              <a:cs typeface="Times New Roman" pitchFamily="18" charset="0"/>
            </a:endParaRPr>
          </a:p>
          <a:p>
            <a:pPr algn="just"/>
            <a:r>
              <a:rPr lang="kk-KZ" sz="1200" dirty="0" smtClean="0">
                <a:latin typeface="Times New Roman" pitchFamily="18" charset="0"/>
                <a:cs typeface="Times New Roman" pitchFamily="18" charset="0"/>
              </a:rPr>
              <a:t>- өкпенің, жүрек-қан тамырлары, аллергиялық аурулардың созылмалы ауруларынан зардап шегетін адамдарда ашық ауада болған кезде өзімен бірге қажетті дәрілік препараттар болуы қажет; </a:t>
            </a:r>
            <a:endParaRPr lang="ru-RU" sz="1200" dirty="0" smtClean="0">
              <a:latin typeface="Times New Roman" pitchFamily="18" charset="0"/>
              <a:cs typeface="Times New Roman" pitchFamily="18" charset="0"/>
            </a:endParaRPr>
          </a:p>
          <a:p>
            <a:pPr algn="just"/>
            <a:r>
              <a:rPr lang="kk-KZ" sz="1200" dirty="0" smtClean="0">
                <a:latin typeface="Times New Roman" pitchFamily="18" charset="0"/>
                <a:cs typeface="Times New Roman" pitchFamily="18" charset="0"/>
              </a:rPr>
              <a:t>- ашық ауада физикалық белсенділікті шектеңіз. </a:t>
            </a:r>
            <a:r>
              <a:rPr lang="ru-RU" sz="1200" dirty="0" err="1" smtClean="0">
                <a:latin typeface="Times New Roman" pitchFamily="18" charset="0"/>
                <a:cs typeface="Times New Roman" pitchFamily="18" charset="0"/>
              </a:rPr>
              <a:t>Жабық </a:t>
            </a:r>
            <a:r>
              <a:rPr lang="ru-RU" sz="1200" dirty="0" smtClean="0">
                <a:latin typeface="Times New Roman" pitchFamily="18" charset="0"/>
                <a:cs typeface="Times New Roman" pitchFamily="18" charset="0"/>
              </a:rPr>
              <a:t>спорт </a:t>
            </a:r>
            <a:r>
              <a:rPr lang="ru-RU" sz="1200" dirty="0" err="1" smtClean="0">
                <a:latin typeface="Times New Roman" pitchFamily="18" charset="0"/>
                <a:cs typeface="Times New Roman" pitchFamily="18" charset="0"/>
              </a:rPr>
              <a:t>кешендерінде</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дене</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шынықтыру және спортпен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айналысу</a:t>
            </a:r>
            <a:r>
              <a:rPr lang="ru-RU" sz="1200" dirty="0" smtClean="0">
                <a:latin typeface="Times New Roman" pitchFamily="18" charset="0"/>
                <a:cs typeface="Times New Roman" pitchFamily="18" charset="0"/>
              </a:rPr>
              <a:t>. </a:t>
            </a:r>
          </a:p>
          <a:p>
            <a:pPr indent="176213" algn="just">
              <a:spcAft>
                <a:spcPts val="0"/>
              </a:spcAft>
            </a:pPr>
            <a:endParaRPr lang="ru-RU" sz="1200" dirty="0">
              <a:latin typeface="Times New Roman" pitchFamily="18" charset="0"/>
              <a:cs typeface="Times New Roman" pitchFamily="18" charset="0"/>
            </a:endParaRPr>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16358</TotalTime>
  <Words>599</Words>
  <Application>Microsoft Office PowerPoint</Application>
  <PresentationFormat>Лист A4 (210x297 мм)</PresentationFormat>
  <Paragraphs>98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nurlanova_a</cp:lastModifiedBy>
  <cp:revision>2421</cp:revision>
  <cp:lastPrinted>2021-07-01T03:56:27Z</cp:lastPrinted>
  <dcterms:created xsi:type="dcterms:W3CDTF">2018-03-27T06:03:00Z</dcterms:created>
  <dcterms:modified xsi:type="dcterms:W3CDTF">2022-09-22T08:36:19Z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