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10" d="100"/>
          <a:sy n="110" d="100"/>
        </p:scale>
        <p:origin x="-18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220680"/>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28612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48518862"/>
              </p:ext>
            </p:extLst>
          </p:nvPr>
        </p:nvGraphicFramePr>
        <p:xfrm>
          <a:off x="5024438" y="3786190"/>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135077"/>
            <a:ext cx="4747313"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23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22 </a:t>
            </a:r>
            <a:r>
              <a:rPr lang="kk-KZ" sz="1100" b="1" dirty="0">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23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cs typeface="Times New Roman" panose="02020603050405020304" pitchFamily="18" charset="0"/>
              </a:rPr>
              <a:t>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0-5 м/с. Ауа температурасы түнде 10-12, күндіз 24-26 жылы.</a:t>
            </a:r>
            <a:endParaRPr 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24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2022 ж. </a:t>
            </a:r>
          </a:p>
          <a:p>
            <a:pPr algn="ctr"/>
            <a:r>
              <a:rPr lang="ru-RU" sz="1100" b="1" dirty="0">
                <a:latin typeface="Times New Roman" panose="02020603050405020304" pitchFamily="18" charset="0"/>
                <a:cs typeface="Times New Roman" panose="02020603050405020304" pitchFamily="18" charset="0"/>
              </a:rPr>
              <a:t> 23 </a:t>
            </a:r>
            <a:r>
              <a:rPr lang="kk-KZ" sz="1100" b="1" dirty="0">
                <a:latin typeface="Times New Roman" panose="02020603050405020304" pitchFamily="18" charset="0"/>
                <a:cs typeface="Times New Roman" panose="02020603050405020304" pitchFamily="18" charset="0"/>
              </a:rPr>
              <a:t>қыркүйектен</a:t>
            </a:r>
            <a:r>
              <a:rPr lang="ru-RU" sz="1100" b="1" dirty="0">
                <a:latin typeface="Times New Roman" panose="02020603050405020304" pitchFamily="18" charset="0"/>
                <a:cs typeface="Times New Roman" panose="02020603050405020304" pitchFamily="18" charset="0"/>
              </a:rPr>
              <a:t> с. 21-ден 24 </a:t>
            </a:r>
            <a:r>
              <a:rPr lang="kk-KZ" sz="1100" b="1" dirty="0">
                <a:latin typeface="Times New Roman" panose="02020603050405020304" pitchFamily="18" charset="0"/>
                <a:cs typeface="Times New Roman" panose="02020603050405020304" pitchFamily="18" charset="0"/>
              </a:rPr>
              <a:t>қыркүйекке</a:t>
            </a:r>
            <a:r>
              <a:rPr lang="ru-RU" sz="1100" b="1" dirty="0">
                <a:latin typeface="Times New Roman" panose="02020603050405020304" pitchFamily="18" charset="0"/>
                <a:cs typeface="Times New Roman" panose="02020603050405020304" pitchFamily="18" charset="0"/>
              </a:rPr>
              <a:t> с. 09-ға дейін </a:t>
            </a:r>
          </a:p>
          <a:p>
            <a:pPr algn="just"/>
            <a:r>
              <a:rPr lang="kk-KZ" sz="1100" kern="1400" dirty="0">
                <a:latin typeface="Times New Roman" panose="02020603050405020304" pitchFamily="18" charset="0"/>
                <a:cs typeface="Times New Roman" panose="02020603050405020304" pitchFamily="18" charset="0"/>
              </a:rPr>
              <a:t>         Жауын-шашынсыз.</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Ауыспалы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бағыттағы</a:t>
            </a:r>
            <a:r>
              <a:rPr lang="ru-RU" sz="1100" dirty="0">
                <a:latin typeface="Times New Roman" panose="02020603050405020304" pitchFamily="18" charset="0"/>
                <a:cs typeface="Times New Roman" panose="02020603050405020304" pitchFamily="18" charset="0"/>
              </a:rPr>
              <a:t> жел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соғады, күші </a:t>
            </a:r>
          </a:p>
          <a:p>
            <a:pPr algn="just"/>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0-5 м/с. </a:t>
            </a:r>
            <a:r>
              <a:rPr lang="ru-RU" sz="1100" dirty="0">
                <a:latin typeface="Times New Roman" panose="02020603050405020304" pitchFamily="18" charset="0"/>
                <a:cs typeface="Times New Roman" panose="02020603050405020304" pitchFamily="18" charset="0"/>
              </a:rPr>
              <a:t>Ауа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7-9 </a:t>
            </a:r>
            <a:r>
              <a:rPr lang="ru-RU" sz="1100" dirty="0" err="1">
                <a:latin typeface="Times New Roman" panose="02020603050405020304" pitchFamily="18" charset="0"/>
                <a:cs typeface="Times New Roman" panose="02020603050405020304" pitchFamily="18" charset="0"/>
              </a:rPr>
              <a:t>жылы</a:t>
            </a:r>
            <a:r>
              <a:rPr lang="ru-RU" sz="1100" dirty="0">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23</a:t>
            </a:r>
            <a:r>
              <a:rPr lang="kk-KZ" sz="1200" kern="1400" dirty="0">
                <a:solidFill>
                  <a:schemeClr val="tx1"/>
                </a:solidFill>
                <a:latin typeface="Times New Roman" panose="02020603050405020304" pitchFamily="18" charset="0"/>
                <a:ea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a:t>
            </a:r>
            <a:r>
              <a:rPr lang="kk-KZ" sz="1200" kern="1400" dirty="0">
                <a:solidFill>
                  <a:schemeClr val="tx1"/>
                </a:solidFill>
                <a:latin typeface="Times New Roman" panose="02020603050405020304" pitchFamily="18" charset="0"/>
                <a:ea typeface="Times New Roman" panose="02020603050405020304" pitchFamily="18" charset="0"/>
              </a:rPr>
              <a:t>на, 24</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a:t>
            </a:r>
            <a:r>
              <a:rPr lang="ru-RU" sz="1200" dirty="0">
                <a:solidFill>
                  <a:schemeClr val="tx1"/>
                </a:solidFill>
                <a:latin typeface="Times New Roman" panose="02020603050405020304" pitchFamily="18" charset="0"/>
                <a:cs typeface="Times New Roman" panose="02020603050405020304" pitchFamily="18" charset="0"/>
              </a:rPr>
              <a:t>метеорологиялық жағдайлар </a:t>
            </a:r>
            <a:r>
              <a:rPr lang="ru-RU" sz="1200" dirty="0" err="1">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algn="just"/>
            <a:r>
              <a:rPr lang="kk-KZ" sz="1200" dirty="0" smtClean="0">
                <a:solidFill>
                  <a:schemeClr val="tx1"/>
                </a:solidFill>
                <a:latin typeface="Times New Roman" panose="02020603050405020304" pitchFamily="18" charset="0"/>
                <a:cs typeface="Times New Roman" panose="02020603050405020304" pitchFamily="18" charset="0"/>
              </a:rPr>
              <a:t>      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
        <p:nvSpPr>
          <p:cNvPr id="20" name="TextBox 13">
            <a:extLst>
              <a:ext uri="{FF2B5EF4-FFF2-40B4-BE49-F238E27FC236}">
                <a16:creationId xmlns:a16="http://schemas.microsoft.com/office/drawing/2014/main" xmlns="" id="{0FA647EF-1E2E-42DB-A8F0-B4CEBD1BDD82}"/>
              </a:ext>
            </a:extLst>
          </p:cNvPr>
          <p:cNvSpPr txBox="1"/>
          <p:nvPr/>
        </p:nvSpPr>
        <p:spPr>
          <a:xfrm>
            <a:off x="5024438" y="2928934"/>
            <a:ext cx="4643470"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9530" y="928670"/>
            <a:ext cx="4500594" cy="1938992"/>
          </a:xfrm>
          <a:prstGeom prst="rect">
            <a:avLst/>
          </a:prstGeom>
          <a:noFill/>
        </p:spPr>
        <p:txBody>
          <a:bodyPr wrap="square">
            <a:spAutoFit/>
          </a:bodyPr>
          <a:lstStyle/>
          <a:p>
            <a:pPr algn="just"/>
            <a:r>
              <a:rPr lang="kk-KZ" sz="1200" dirty="0" smtClean="0">
                <a:latin typeface="Times New Roman" pitchFamily="18" charset="0"/>
                <a:cs typeface="Times New Roman" pitchFamily="18" charset="0"/>
              </a:rPr>
              <a:t>- ашық ауада, әсіресе автотрассалардың немесе басқа да ластану көздерінің жанында болу уақытын қысқарту. Балалар мен жүкті әйелдер ұзақ серуендеуден бас тартуы керек;</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өкпенің, жүрек-қан тамырлары, аллергиялық аурулардың созылмалы ауруларынан зардап шегетін адамдарда ашық ауада болған кезде өзімен бірге қажетті дәрілік препараттар болуы қажет; </a:t>
            </a:r>
            <a:endParaRPr lang="ru-RU" sz="1200"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ашық ауада физикалық белсенділікті шектеңіз. </a:t>
            </a:r>
            <a:r>
              <a:rPr lang="ru-RU" sz="1200" dirty="0" err="1" smtClean="0">
                <a:latin typeface="Times New Roman" pitchFamily="18" charset="0"/>
                <a:cs typeface="Times New Roman" pitchFamily="18" charset="0"/>
              </a:rPr>
              <a:t>Жабық </a:t>
            </a:r>
            <a:r>
              <a:rPr lang="ru-RU" sz="1200" dirty="0" smtClean="0">
                <a:latin typeface="Times New Roman" pitchFamily="18" charset="0"/>
                <a:cs typeface="Times New Roman" pitchFamily="18" charset="0"/>
              </a:rPr>
              <a:t>спорт </a:t>
            </a:r>
            <a:r>
              <a:rPr lang="ru-RU" sz="1200" dirty="0" err="1" smtClean="0">
                <a:latin typeface="Times New Roman" pitchFamily="18" charset="0"/>
                <a:cs typeface="Times New Roman" pitchFamily="18" charset="0"/>
              </a:rPr>
              <a:t>кешендерінде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дене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шынықтыру және спортпен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айналысу</a:t>
            </a:r>
            <a:r>
              <a:rPr lang="ru-RU" sz="1200" dirty="0" smtClean="0">
                <a:latin typeface="Times New Roman" pitchFamily="18" charset="0"/>
                <a:cs typeface="Times New Roman" pitchFamily="18" charset="0"/>
              </a:rPr>
              <a:t>. </a:t>
            </a:r>
          </a:p>
          <a:p>
            <a:pPr indent="176213" algn="just">
              <a:spcAft>
                <a:spcPts val="0"/>
              </a:spcAft>
            </a:pPr>
            <a:endParaRPr lang="ru-RU" sz="1200" dirty="0">
              <a:latin typeface="Times New Roman" pitchFamily="18" charset="0"/>
              <a:cs typeface="Times New Roman"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17260</TotalTime>
  <Words>633</Words>
  <Application>Microsoft Office PowerPoint</Application>
  <PresentationFormat>Лист A4 (210x297 мм)</PresentationFormat>
  <Paragraphs>106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2811</cp:revision>
  <cp:lastPrinted>2022-05-31T05:49:59Z</cp:lastPrinted>
  <dcterms:created xsi:type="dcterms:W3CDTF">2018-03-27T06:03:00Z</dcterms:created>
  <dcterms:modified xsi:type="dcterms:W3CDTF">2022-09-22T07:00:57Z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