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0"/>
      </p:ext>
    </p:extLst>
  </p:showPr>
  <p:clrMru>
    <a:srgbClr val="FF9900"/>
    <a:srgbClr val="F2902E"/>
    <a:srgbClr val="FA8422"/>
    <a:srgbClr val="99CC00"/>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8469" autoAdjust="0"/>
  </p:normalViewPr>
  <p:slideViewPr>
    <p:cSldViewPr>
      <p:cViewPr>
        <p:scale>
          <a:sx n="90" d="100"/>
          <a:sy n="90" d="100"/>
        </p:scale>
        <p:origin x="-2742" y="-63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a:extLst>
            <a:ext uri="{909E8E84-426E-40DD-AFC4-6F175D3DCCD1}">
              <a14:hiddenFill xmlns="" xmlns:a14="http://schemas.microsoft.com/office/drawing/2010/main">
                <a:solidFill>
                  <a:srgbClr val="FFFFFF"/>
                </a:solidFill>
              </a14:hiddenFill>
            </a:ext>
          </a:extLst>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anose="020B0604020202020204" pitchFamily="34" charset="0"/>
              <a:buNone/>
              <a:defRPr sz="1300"/>
            </a:lvl1pPr>
          </a:lstStyle>
          <a:p>
            <a:fld id="{4BAB9FC1-98D9-4C62-83B4-8C05B0DC75B5}" type="slidenum">
              <a:rPr lang="ru-RU" altLang="en-US"/>
              <a:pPr/>
              <a:t>‹#›</a:t>
            </a:fld>
            <a:endParaRPr lang="ru-RU" altLang="en-US"/>
          </a:p>
        </p:txBody>
      </p:sp>
    </p:spTree>
    <p:extLst>
      <p:ext uri="{BB962C8B-B14F-4D97-AF65-F5344CB8AC3E}">
        <p14:creationId xmlns="" xmlns:p14="http://schemas.microsoft.com/office/powerpoint/2010/main" val="129726509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63FADC8-1C7D-45A0-9928-731FF8C22318}" type="slidenum">
              <a:rPr lang="ru-RU" altLang="ru-RU"/>
              <a:pPr/>
              <a:t>‹#›</a:t>
            </a:fld>
            <a:endParaRPr lang="ru-RU" altLang="ru-RU"/>
          </a:p>
        </p:txBody>
      </p:sp>
    </p:spTree>
    <p:extLst>
      <p:ext uri="{BB962C8B-B14F-4D97-AF65-F5344CB8AC3E}">
        <p14:creationId xmlns="" xmlns:p14="http://schemas.microsoft.com/office/powerpoint/2010/main" val="35257480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AD9B22D4-D6AE-4573-AFDB-1C095D2A2E41}" type="slidenum">
              <a:rPr lang="ru-RU" altLang="ru-RU"/>
              <a:pPr/>
              <a:t>‹#›</a:t>
            </a:fld>
            <a:endParaRPr lang="ru-RU" altLang="ru-RU"/>
          </a:p>
        </p:txBody>
      </p:sp>
    </p:spTree>
    <p:extLst>
      <p:ext uri="{BB962C8B-B14F-4D97-AF65-F5344CB8AC3E}">
        <p14:creationId xmlns="" xmlns:p14="http://schemas.microsoft.com/office/powerpoint/2010/main" val="20407517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2FA46701-98DC-4E5B-9AFE-61B315EBA4BD}" type="slidenum">
              <a:rPr lang="ru-RU" altLang="ru-RU"/>
              <a:pPr/>
              <a:t>‹#›</a:t>
            </a:fld>
            <a:endParaRPr lang="ru-RU" altLang="ru-RU"/>
          </a:p>
        </p:txBody>
      </p:sp>
    </p:spTree>
    <p:extLst>
      <p:ext uri="{BB962C8B-B14F-4D97-AF65-F5344CB8AC3E}">
        <p14:creationId xmlns="" xmlns:p14="http://schemas.microsoft.com/office/powerpoint/2010/main" val="10255216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621D6FC-A64F-4E2D-A54C-F6C751705BF6}" type="slidenum">
              <a:rPr lang="ru-RU" altLang="ru-RU"/>
              <a:pPr/>
              <a:t>‹#›</a:t>
            </a:fld>
            <a:endParaRPr lang="ru-RU" altLang="ru-RU"/>
          </a:p>
        </p:txBody>
      </p:sp>
    </p:spTree>
    <p:extLst>
      <p:ext uri="{BB962C8B-B14F-4D97-AF65-F5344CB8AC3E}">
        <p14:creationId xmlns="" xmlns:p14="http://schemas.microsoft.com/office/powerpoint/2010/main" val="35459772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3E59509-7DF8-4CF3-8CFB-D31F034CB6AE}" type="slidenum">
              <a:rPr lang="ru-RU" altLang="ru-RU"/>
              <a:pPr/>
              <a:t>‹#›</a:t>
            </a:fld>
            <a:endParaRPr lang="ru-RU" altLang="ru-RU"/>
          </a:p>
        </p:txBody>
      </p:sp>
    </p:spTree>
    <p:extLst>
      <p:ext uri="{BB962C8B-B14F-4D97-AF65-F5344CB8AC3E}">
        <p14:creationId xmlns="" xmlns:p14="http://schemas.microsoft.com/office/powerpoint/2010/main" val="14654413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03368FA9-832B-40A3-8494-0B382B6D7FF9}" type="slidenum">
              <a:rPr lang="ru-RU" altLang="ru-RU"/>
              <a:pPr/>
              <a:t>‹#›</a:t>
            </a:fld>
            <a:endParaRPr lang="ru-RU" altLang="ru-RU"/>
          </a:p>
        </p:txBody>
      </p:sp>
    </p:spTree>
    <p:extLst>
      <p:ext uri="{BB962C8B-B14F-4D97-AF65-F5344CB8AC3E}">
        <p14:creationId xmlns="" xmlns:p14="http://schemas.microsoft.com/office/powerpoint/2010/main" val="34512391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fld id="{3FB40E4D-7CB8-431B-A5C4-F6505FACB628}" type="slidenum">
              <a:rPr lang="ru-RU" altLang="ru-RU"/>
              <a:pPr/>
              <a:t>‹#›</a:t>
            </a:fld>
            <a:endParaRPr lang="ru-RU" altLang="ru-RU"/>
          </a:p>
        </p:txBody>
      </p:sp>
    </p:spTree>
    <p:extLst>
      <p:ext uri="{BB962C8B-B14F-4D97-AF65-F5344CB8AC3E}">
        <p14:creationId xmlns="" xmlns:p14="http://schemas.microsoft.com/office/powerpoint/2010/main" val="22790926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fld id="{171EE50D-4AA5-471C-A111-E483FEB25B11}" type="slidenum">
              <a:rPr lang="ru-RU" altLang="ru-RU"/>
              <a:pPr/>
              <a:t>‹#›</a:t>
            </a:fld>
            <a:endParaRPr lang="ru-RU" altLang="ru-RU"/>
          </a:p>
        </p:txBody>
      </p:sp>
    </p:spTree>
    <p:extLst>
      <p:ext uri="{BB962C8B-B14F-4D97-AF65-F5344CB8AC3E}">
        <p14:creationId xmlns="" xmlns:p14="http://schemas.microsoft.com/office/powerpoint/2010/main" val="11804730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fld id="{517D6D71-DB85-4CB9-938A-1F3DE8F64452}" type="slidenum">
              <a:rPr lang="ru-RU" altLang="ru-RU"/>
              <a:pPr/>
              <a:t>‹#›</a:t>
            </a:fld>
            <a:endParaRPr lang="ru-RU" altLang="ru-RU"/>
          </a:p>
        </p:txBody>
      </p:sp>
    </p:spTree>
    <p:extLst>
      <p:ext uri="{BB962C8B-B14F-4D97-AF65-F5344CB8AC3E}">
        <p14:creationId xmlns="" xmlns:p14="http://schemas.microsoft.com/office/powerpoint/2010/main" val="11522846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80FB5B81-AA13-49A1-9939-3504B74DD7E7}" type="slidenum">
              <a:rPr lang="ru-RU" altLang="ru-RU"/>
              <a:pPr/>
              <a:t>‹#›</a:t>
            </a:fld>
            <a:endParaRPr lang="ru-RU" altLang="ru-RU"/>
          </a:p>
        </p:txBody>
      </p:sp>
    </p:spTree>
    <p:extLst>
      <p:ext uri="{BB962C8B-B14F-4D97-AF65-F5344CB8AC3E}">
        <p14:creationId xmlns="" xmlns:p14="http://schemas.microsoft.com/office/powerpoint/2010/main" val="29293747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C0216F99-CAEE-4CDF-BD2E-E5E554C3489E}" type="slidenum">
              <a:rPr lang="ru-RU" altLang="ru-RU"/>
              <a:pPr/>
              <a:t>‹#›</a:t>
            </a:fld>
            <a:endParaRPr lang="ru-RU" altLang="ru-RU"/>
          </a:p>
        </p:txBody>
      </p:sp>
    </p:spTree>
    <p:extLst>
      <p:ext uri="{BB962C8B-B14F-4D97-AF65-F5344CB8AC3E}">
        <p14:creationId xmlns="" xmlns:p14="http://schemas.microsoft.com/office/powerpoint/2010/main" val="16150393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fld id="{FE38DF9C-B350-4919-9C02-DD07A92177ED}" type="slidenum">
              <a:rPr lang="ru-RU" altLang="ru-RU"/>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baseline="0" dirty="0" smtClean="0">
                          <a:solidFill>
                            <a:srgbClr val="002060"/>
                          </a:solidFill>
                          <a:latin typeface="Times New Roman" panose="02020603050405020304" pitchFamily="18" charset="0"/>
                          <a:cs typeface="Times New Roman" panose="02020603050405020304" pitchFamily="18" charset="0"/>
                        </a:rPr>
                        <a:t>Астана</a:t>
                      </a:r>
                      <a:r>
                        <a:rPr lang="kk-KZ" altLang="x-none" sz="1200" b="1" i="1" baseline="0"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4" name="TextBox 7"/>
          <p:cNvSpPr txBox="1">
            <a:spLocks noChangeArrowheads="1"/>
          </p:cNvSpPr>
          <p:nvPr/>
        </p:nvSpPr>
        <p:spPr bwMode="auto">
          <a:xfrm>
            <a:off x="128588" y="215900"/>
            <a:ext cx="4824412" cy="708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70C0"/>
                </a:solidFill>
                <a:latin typeface="Times New Roman" panose="02020603050405020304" pitchFamily="18" charset="0"/>
                <a:cs typeface="Times New Roman" panose="02020603050405020304" pitchFamily="18" charset="0"/>
              </a:rPr>
              <a:t>Қазақстан Республикасы Экология, геология және табиғи ресурстар министрлігі</a:t>
            </a:r>
          </a:p>
          <a:p>
            <a:pPr algn="ctr" eaLnBrk="1" hangingPunct="1">
              <a:buFont typeface="Arial" panose="020B0604020202020204" pitchFamily="34" charset="0"/>
              <a:buNone/>
            </a:pPr>
            <a:r>
              <a:rPr lang="ru-RU" altLang="ru-RU" sz="1200" b="1">
                <a:solidFill>
                  <a:srgbClr val="0070C0"/>
                </a:solidFill>
                <a:latin typeface="Times New Roman" panose="02020603050405020304" pitchFamily="18" charset="0"/>
                <a:cs typeface="Times New Roman" panose="02020603050405020304" pitchFamily="18" charset="0"/>
              </a:rPr>
              <a:t>«ҚАЗГИДРОМЕТ» РМК</a:t>
            </a:r>
          </a:p>
        </p:txBody>
      </p:sp>
      <p:pic>
        <p:nvPicPr>
          <p:cNvPr id="2055" name="Рисунок 1"/>
          <p:cNvPicPr>
            <a:picLocks noChangeAspect="1"/>
          </p:cNvPicPr>
          <p:nvPr/>
        </p:nvPicPr>
        <p:blipFill>
          <a:blip r:embed="rId2">
            <a:extLst>
              <a:ext uri="{28A0092B-C50C-407E-A947-70E740481C1C}">
                <a14:useLocalDpi xmlns="" xmlns:a14="http://schemas.microsoft.com/office/drawing/2010/main" val="0"/>
              </a:ext>
            </a:extLst>
          </a:blip>
          <a:srcRect t="17818" b="17471"/>
          <a:stretch>
            <a:fillRect/>
          </a:stretch>
        </p:blipFill>
        <p:spPr bwMode="auto">
          <a:xfrm>
            <a:off x="1352550" y="1023938"/>
            <a:ext cx="2028825" cy="13128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aphicFrame>
        <p:nvGraphicFramePr>
          <p:cNvPr id="19" name="Таблица 18"/>
          <p:cNvGraphicFramePr/>
          <p:nvPr>
            <p:extLst>
              <p:ext uri="{D42A27DB-BD31-4B8C-83A1-F6EECF244321}">
                <p14:modId xmlns="" xmlns:p14="http://schemas.microsoft.com/office/powerpoint/2010/main" val="311774704"/>
              </p:ext>
            </p:extLst>
          </p:nvPr>
        </p:nvGraphicFramePr>
        <p:xfrm>
          <a:off x="307975" y="2589213"/>
          <a:ext cx="4465638" cy="2179637"/>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79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264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Астана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082" name="Прямоугольник 2"/>
          <p:cNvSpPr>
            <a:spLocks noChangeArrowheads="1"/>
          </p:cNvSpPr>
          <p:nvPr/>
        </p:nvSpPr>
        <p:spPr bwMode="auto">
          <a:xfrm>
            <a:off x="4937125" y="115888"/>
            <a:ext cx="4840287" cy="2197525"/>
          </a:xfrm>
          <a:prstGeom prst="rect">
            <a:avLst/>
          </a:prstGeom>
          <a:noFill/>
          <a:ln>
            <a:noFill/>
          </a:ln>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ts val="0"/>
              </a:spcBef>
              <a:buFont typeface="Arial" panose="020B0604020202020204" pitchFamily="34" charset="0"/>
              <a:buNone/>
              <a:defRPr/>
            </a:pPr>
            <a:r>
              <a:rPr lang="ru-RU" altLang="ru-RU" sz="1200" b="1" dirty="0" smtClean="0">
                <a:latin typeface="Times New Roman" panose="02020603050405020304" pitchFamily="18" charset="0"/>
                <a:cs typeface="Times New Roman" panose="02020603050405020304" pitchFamily="18" charset="0"/>
              </a:rPr>
              <a:t>Астана </a:t>
            </a:r>
            <a:r>
              <a:rPr lang="ru-RU" altLang="ru-RU" sz="1200" b="1" dirty="0" err="1">
                <a:latin typeface="Times New Roman" panose="02020603050405020304" pitchFamily="18" charset="0"/>
                <a:cs typeface="Times New Roman" panose="02020603050405020304" pitchFamily="18" charset="0"/>
              </a:rPr>
              <a:t>қаласы  бойынша</a:t>
            </a:r>
            <a:endParaRPr lang="ru-RU" altLang="ru-RU" sz="1200" b="1" dirty="0">
              <a:latin typeface="Times New Roman" panose="02020603050405020304" pitchFamily="18" charset="0"/>
              <a:cs typeface="Times New Roman" panose="02020603050405020304" pitchFamily="18" charset="0"/>
            </a:endParaRPr>
          </a:p>
          <a:p>
            <a:pPr algn="ctr" eaLnBrk="1" hangingPunct="1">
              <a:spcBef>
                <a:spcPts val="0"/>
              </a:spcBef>
              <a:buNone/>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22</a:t>
            </a:r>
            <a:r>
              <a:rPr lang="kk-KZ" altLang="ru-RU" sz="1200" b="1" dirty="0" smtClean="0">
                <a:latin typeface="Times New Roman" pitchFamily="18" charset="0"/>
                <a:cs typeface="Times New Roman" pitchFamily="18" charset="0"/>
              </a:rPr>
              <a:t> </a:t>
            </a:r>
            <a:r>
              <a:rPr lang="kk-KZ" sz="1200" b="1" dirty="0" smtClean="0">
                <a:latin typeface="Times New Roman" panose="02020603050405020304" pitchFamily="18" charset="0"/>
                <a:cs typeface="Times New Roman" panose="02020603050405020304" pitchFamily="18" charset="0"/>
              </a:rPr>
              <a:t>қыркүйекке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болжамы</a:t>
            </a:r>
            <a:r>
              <a:rPr lang="ru-RU" altLang="ru-RU" sz="1200" b="1" dirty="0" smtClean="0">
                <a:latin typeface="Times New Roman" panose="02020603050405020304" pitchFamily="18" charset="0"/>
                <a:cs typeface="Times New Roman" panose="02020603050405020304" pitchFamily="18" charset="0"/>
              </a:rPr>
              <a:t> </a:t>
            </a:r>
          </a:p>
          <a:p>
            <a:pPr algn="ctr" eaLnBrk="1" hangingPunct="1">
              <a:spcBef>
                <a:spcPts val="0"/>
              </a:spcBef>
              <a:buNone/>
              <a:defRPr/>
            </a:pPr>
            <a:r>
              <a:rPr lang="kk-KZ" altLang="ru-RU" sz="1200" b="1" dirty="0" smtClean="0">
                <a:latin typeface="Times New Roman" pitchFamily="18" charset="0"/>
                <a:cs typeface="Times New Roman" pitchFamily="18" charset="0"/>
              </a:rPr>
              <a:t>21 </a:t>
            </a:r>
            <a:r>
              <a:rPr lang="kk-KZ" sz="1200" b="1" dirty="0" smtClean="0">
                <a:latin typeface="Times New Roman" panose="02020603050405020304" pitchFamily="18" charset="0"/>
                <a:cs typeface="Times New Roman" panose="02020603050405020304" pitchFamily="18" charset="0"/>
              </a:rPr>
              <a:t>қыркүйек </a:t>
            </a:r>
            <a:r>
              <a:rPr lang="ru-RU" altLang="ru-RU" sz="1200" b="1" dirty="0" smtClean="0">
                <a:latin typeface="Times New Roman" panose="02020603050405020304" pitchFamily="18" charset="0"/>
                <a:cs typeface="Times New Roman" panose="02020603050405020304" pitchFamily="18" charset="0"/>
              </a:rPr>
              <a:t>2022 ж.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21-ден 22</a:t>
            </a:r>
            <a:r>
              <a:rPr lang="kk-KZ" altLang="ru-RU" sz="1200" b="1" dirty="0" smtClean="0">
                <a:latin typeface="Times New Roman" pitchFamily="18" charset="0"/>
                <a:cs typeface="Times New Roman" pitchFamily="18" charset="0"/>
              </a:rPr>
              <a:t> </a:t>
            </a:r>
            <a:r>
              <a:rPr lang="kk-KZ" sz="1200" b="1" dirty="0" smtClean="0">
                <a:latin typeface="Times New Roman" panose="02020603050405020304" pitchFamily="18" charset="0"/>
                <a:cs typeface="Times New Roman" panose="02020603050405020304" pitchFamily="18" charset="0"/>
              </a:rPr>
              <a:t>қыркүйек </a:t>
            </a:r>
            <a:r>
              <a:rPr lang="ru-RU" altLang="ru-RU" sz="1200" b="1" dirty="0" smtClean="0">
                <a:latin typeface="Times New Roman" panose="02020603050405020304" pitchFamily="18" charset="0"/>
                <a:cs typeface="Times New Roman" panose="02020603050405020304" pitchFamily="18" charset="0"/>
              </a:rPr>
              <a:t>2022 ж.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indent="182563" algn="just" eaLnBrk="1" hangingPunct="1">
              <a:buNone/>
              <a:defRPr/>
            </a:pPr>
            <a:r>
              <a:rPr lang="kk-KZ" sz="1200" dirty="0" smtClean="0">
                <a:latin typeface="Times New Roman" pitchFamily="18" charset="0"/>
                <a:cs typeface="Times New Roman" pitchFamily="18" charset="0"/>
              </a:rPr>
              <a:t>Көшпелі бұлтты, жауын-шашынсыз. Шығыстан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2-7 </a:t>
            </a:r>
            <a:r>
              <a:rPr lang="kk-KZ" sz="1200" dirty="0" smtClean="0">
                <a:latin typeface="Times New Roman" pitchFamily="18" charset="0"/>
                <a:cs typeface="Times New Roman" pitchFamily="18" charset="0"/>
              </a:rPr>
              <a:t>м/с. Ауаның температурасы түнде 9-11, күндіз 28-30</a:t>
            </a:r>
            <a:r>
              <a:rPr lang="ru-RU" sz="1200" dirty="0" smtClean="0">
                <a:latin typeface="Times New Roman" pitchFamily="18" charset="0"/>
                <a:cs typeface="Times New Roman" pitchFamily="18" charset="0"/>
              </a:rPr>
              <a:t>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p>
          <a:p>
            <a:pPr indent="182563" algn="just" eaLnBrk="1" hangingPunct="1">
              <a:spcBef>
                <a:spcPts val="0"/>
              </a:spcBef>
              <a:buNone/>
              <a:defRPr/>
            </a:pPr>
            <a:r>
              <a:rPr lang="ru-RU" altLang="ru-RU" sz="1200" b="1" dirty="0" smtClean="0">
                <a:latin typeface="Times New Roman" pitchFamily="18" charset="0"/>
                <a:cs typeface="Times New Roman" pitchFamily="18" charset="0"/>
              </a:rPr>
              <a:t>                              </a:t>
            </a:r>
          </a:p>
          <a:p>
            <a:pPr indent="182563" algn="ctr" eaLnBrk="1" hangingPunct="1">
              <a:spcBef>
                <a:spcPts val="0"/>
              </a:spcBef>
              <a:buNone/>
              <a:defRPr/>
            </a:pPr>
            <a:r>
              <a:rPr lang="ru-RU" altLang="ru-RU" sz="1200" b="1" dirty="0" smtClean="0">
                <a:latin typeface="Times New Roman" pitchFamily="18" charset="0"/>
                <a:cs typeface="Times New Roman" pitchFamily="18" charset="0"/>
              </a:rPr>
              <a:t> 2022 </a:t>
            </a:r>
            <a:r>
              <a:rPr lang="ru-RU" altLang="ru-RU" sz="1200" b="1" dirty="0" err="1" smtClean="0">
                <a:latin typeface="Times New Roman" pitchFamily="18" charset="0"/>
                <a:cs typeface="Times New Roman" pitchFamily="18" charset="0"/>
              </a:rPr>
              <a:t>жылғы </a:t>
            </a:r>
            <a:r>
              <a:rPr lang="ru-RU" altLang="ru-RU" sz="1200" b="1" dirty="0" smtClean="0">
                <a:latin typeface="Times New Roman" pitchFamily="18" charset="0"/>
                <a:cs typeface="Times New Roman" pitchFamily="18" charset="0"/>
              </a:rPr>
              <a:t>23</a:t>
            </a:r>
            <a:r>
              <a:rPr lang="kk-KZ" altLang="ru-RU" sz="1200" b="1" dirty="0" smtClean="0">
                <a:latin typeface="Times New Roman" pitchFamily="18" charset="0"/>
                <a:cs typeface="Times New Roman" pitchFamily="18" charset="0"/>
              </a:rPr>
              <a:t> </a:t>
            </a:r>
            <a:r>
              <a:rPr lang="kk-KZ" sz="1200" b="1" dirty="0" smtClean="0">
                <a:latin typeface="Times New Roman" panose="02020603050405020304" pitchFamily="18" charset="0"/>
                <a:cs typeface="Times New Roman" panose="02020603050405020304" pitchFamily="18" charset="0"/>
              </a:rPr>
              <a:t>қыркүйекке </a:t>
            </a:r>
            <a:endParaRPr lang="ru-RU" altLang="ru-RU" sz="1200" b="1" dirty="0" smtClean="0">
              <a:latin typeface="Times New Roman" pitchFamily="18" charset="0"/>
              <a:cs typeface="Times New Roman" pitchFamily="18" charset="0"/>
            </a:endParaRPr>
          </a:p>
          <a:p>
            <a:pPr indent="182563" algn="ctr" eaLnBrk="1" hangingPunct="1">
              <a:spcBef>
                <a:spcPts val="0"/>
              </a:spcBef>
              <a:buNone/>
              <a:defRPr/>
            </a:pPr>
            <a:r>
              <a:rPr lang="kk-KZ" altLang="ru-RU" sz="1200" b="1" dirty="0" smtClean="0">
                <a:latin typeface="Times New Roman" pitchFamily="18" charset="0"/>
                <a:cs typeface="Times New Roman" pitchFamily="18" charset="0"/>
              </a:rPr>
              <a:t>22 </a:t>
            </a:r>
            <a:r>
              <a:rPr lang="kk-KZ" sz="1200" b="1" dirty="0" smtClean="0">
                <a:latin typeface="Times New Roman" panose="02020603050405020304" pitchFamily="18" charset="0"/>
                <a:cs typeface="Times New Roman" panose="02020603050405020304" pitchFamily="18" charset="0"/>
              </a:rPr>
              <a:t>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err="1">
                <a:latin typeface="Times New Roman" panose="02020603050405020304" pitchFamily="18" charset="0"/>
                <a:cs typeface="Times New Roman" panose="02020603050405020304" pitchFamily="18" charset="0"/>
              </a:rPr>
              <a:t>.</a:t>
            </a:r>
            <a:r>
              <a:rPr lang="ru-RU" sz="1200" b="1" dirty="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23 </a:t>
            </a:r>
            <a:r>
              <a:rPr lang="kk-KZ" sz="1200" b="1" dirty="0" smtClean="0">
                <a:latin typeface="Times New Roman" panose="02020603050405020304" pitchFamily="18" charset="0"/>
                <a:cs typeface="Times New Roman" panose="02020603050405020304" pitchFamily="18" charset="0"/>
              </a:rPr>
              <a:t>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err="1">
                <a:latin typeface="Times New Roman" panose="02020603050405020304" pitchFamily="18" charset="0"/>
                <a:cs typeface="Times New Roman" panose="02020603050405020304" pitchFamily="18" charset="0"/>
              </a:rPr>
              <a:t>.</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eaLnBrk="1" hangingPunct="1">
              <a:buNone/>
              <a:defRPr/>
            </a:pPr>
            <a:r>
              <a:rPr lang="kk-KZ" sz="1200" dirty="0" smtClean="0">
                <a:latin typeface="Times New Roman" panose="02020603050405020304" pitchFamily="18" charset="0"/>
                <a:cs typeface="Times New Roman" panose="02020603050405020304" pitchFamily="18" charset="0"/>
              </a:rPr>
              <a:t>Көшпелі бұлтты, жауын-шашынсыз. Шығыс бағыттардан жел соғады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күші 3-8 м/с. Ауаның температурасы 10-12 градус жылы.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p:cNvPr>
          <p:cNvGraphicFramePr>
            <a:graphicFrameLocks noGrp="1"/>
          </p:cNvGraphicFramePr>
          <p:nvPr>
            <p:extLst>
              <p:ext uri="{D42A27DB-BD31-4B8C-83A1-F6EECF244321}">
                <p14:modId xmlns="" xmlns:p14="http://schemas.microsoft.com/office/powerpoint/2010/main" val="3747407844"/>
              </p:ext>
            </p:extLst>
          </p:nvPr>
        </p:nvGraphicFramePr>
        <p:xfrm>
          <a:off x="5095876" y="4214818"/>
          <a:ext cx="4572032" cy="2195030"/>
        </p:xfrm>
        <a:graphic>
          <a:graphicData uri="http://schemas.openxmlformats.org/drawingml/2006/table">
            <a:tbl>
              <a:tblPr firstRow="1" bandRow="1">
                <a:tableStyleId>{5C22544A-7EE6-4342-B048-85BDC9FD1C3A}</a:tableStyleId>
              </a:tblPr>
              <a:tblGrid>
                <a:gridCol w="1750903">
                  <a:extLst>
                    <a:ext uri="{9D8B030D-6E8A-4147-A177-3AD203B41FA5}">
                      <a16:colId xmlns="" xmlns:a16="http://schemas.microsoft.com/office/drawing/2014/main" val="20000"/>
                    </a:ext>
                  </a:extLst>
                </a:gridCol>
                <a:gridCol w="1412006">
                  <a:extLst>
                    <a:ext uri="{9D8B030D-6E8A-4147-A177-3AD203B41FA5}">
                      <a16:colId xmlns="" xmlns:a16="http://schemas.microsoft.com/office/drawing/2014/main" val="20001"/>
                    </a:ext>
                  </a:extLst>
                </a:gridCol>
                <a:gridCol w="1409123">
                  <a:extLst>
                    <a:ext uri="{9D8B030D-6E8A-4147-A177-3AD203B41FA5}">
                      <a16:colId xmlns="" xmlns:a16="http://schemas.microsoft.com/office/drawing/2014/main" val="20002"/>
                    </a:ext>
                  </a:extLst>
                </a:gridCol>
              </a:tblGrid>
              <a:tr h="329924">
                <a:tc>
                  <a:txBody>
                    <a:bodyPr/>
                    <a:lstStyle/>
                    <a:p>
                      <a:pPr algn="ctr"/>
                      <a:r>
                        <a:rPr lang="ru-RU" sz="900" dirty="0" err="1" smtClean="0">
                          <a:solidFill>
                            <a:schemeClr val="tx1"/>
                          </a:solidFill>
                          <a:latin typeface="Times New Roman" pitchFamily="18" charset="0"/>
                          <a:cs typeface="Times New Roman" pitchFamily="18" charset="0"/>
                        </a:rPr>
                        <a:t>Ластаушы</a:t>
                      </a:r>
                      <a:r>
                        <a:rPr lang="ru-RU" sz="900" dirty="0" smtClean="0">
                          <a:solidFill>
                            <a:schemeClr val="tx1"/>
                          </a:solidFill>
                          <a:latin typeface="Times New Roman" pitchFamily="18" charset="0"/>
                          <a:cs typeface="Times New Roman" pitchFamily="18" charset="0"/>
                        </a:rPr>
                        <a:t> </a:t>
                      </a:r>
                      <a:r>
                        <a:rPr lang="ru-RU" sz="900" dirty="0" err="1" smtClean="0">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itchFamily="18" charset="0"/>
                          <a:cs typeface="Times New Roman" pitchFamily="18" charset="0"/>
                        </a:rPr>
                        <a:t>Нақты</a:t>
                      </a:r>
                      <a:r>
                        <a:rPr lang="ru-RU" sz="900" dirty="0" smtClean="0">
                          <a:solidFill>
                            <a:schemeClr val="tx1"/>
                          </a:solidFill>
                          <a:latin typeface="Times New Roman" pitchFamily="18" charset="0"/>
                          <a:cs typeface="Times New Roman" pitchFamily="18" charset="0"/>
                        </a:rPr>
                        <a:t> </a:t>
                      </a:r>
                      <a:r>
                        <a:rPr lang="ru-RU" sz="900" dirty="0" err="1" smtClean="0">
                          <a:solidFill>
                            <a:schemeClr val="tx1"/>
                          </a:solidFill>
                          <a:latin typeface="Times New Roman" pitchFamily="18" charset="0"/>
                          <a:cs typeface="Times New Roman" pitchFamily="18" charset="0"/>
                        </a:rPr>
                        <a:t>шоғырлану</a:t>
                      </a:r>
                      <a:r>
                        <a:rPr lang="ru-RU" sz="900" dirty="0" smtClean="0">
                          <a:solidFill>
                            <a:schemeClr val="tx1"/>
                          </a:solidFill>
                          <a:latin typeface="Times New Roman" pitchFamily="18" charset="0"/>
                          <a:cs typeface="Times New Roman" pitchFamily="18" charset="0"/>
                        </a:rPr>
                        <a:t>, </a:t>
                      </a:r>
                      <a:r>
                        <a:rPr lang="ru-RU" sz="900" dirty="0">
                          <a:solidFill>
                            <a:schemeClr val="tx1"/>
                          </a:solidFill>
                          <a:latin typeface="Times New Roman" pitchFamily="18" charset="0"/>
                          <a:cs typeface="Times New Roman" pitchFamily="18" charset="0"/>
                        </a:rPr>
                        <a:t>мкг/м3</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itchFamily="18" charset="0"/>
                          <a:cs typeface="Times New Roman" pitchFamily="18" charset="0"/>
                        </a:rPr>
                        <a:t>ШЖШ асу</a:t>
                      </a:r>
                      <a:r>
                        <a:rPr lang="kk-KZ" sz="900" baseline="0" dirty="0" smtClean="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06349">
                <a:tc>
                  <a:txBody>
                    <a:bodyPr/>
                    <a:lstStyle/>
                    <a:p>
                      <a:r>
                        <a:rPr lang="ru-RU" sz="900" dirty="0" smtClean="0">
                          <a:solidFill>
                            <a:schemeClr val="tx1"/>
                          </a:solidFill>
                          <a:latin typeface="Times New Roman" pitchFamily="18" charset="0"/>
                          <a:cs typeface="Times New Roman" pitchFamily="18" charset="0"/>
                        </a:rPr>
                        <a:t>РМ-2,5 </a:t>
                      </a:r>
                      <a:r>
                        <a:rPr lang="ru-RU" sz="900" dirty="0" err="1" smtClean="0">
                          <a:solidFill>
                            <a:schemeClr val="tx1"/>
                          </a:solidFill>
                          <a:latin typeface="Times New Roman" pitchFamily="18" charset="0"/>
                          <a:cs typeface="Times New Roman" pitchFamily="18" charset="0"/>
                        </a:rPr>
                        <a:t>қалқыма</a:t>
                      </a:r>
                      <a:r>
                        <a:rPr lang="ru-RU" sz="900" dirty="0" smtClean="0">
                          <a:solidFill>
                            <a:schemeClr val="tx1"/>
                          </a:solidFill>
                          <a:latin typeface="Times New Roman" pitchFamily="18" charset="0"/>
                          <a:cs typeface="Times New Roman" pitchFamily="18" charset="0"/>
                        </a:rPr>
                        <a:t> </a:t>
                      </a:r>
                      <a:r>
                        <a:rPr lang="ru-RU" sz="900" dirty="0" err="1" smtClean="0">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latin typeface="Times New Roman" pitchFamily="18" charset="0"/>
                          <a:cs typeface="Times New Roman" pitchFamily="18" charset="0"/>
                        </a:rPr>
                        <a:t>108</a:t>
                      </a:r>
                      <a:endParaRPr lang="ru-RU" sz="900" dirty="0">
                        <a:latin typeface="Times New Roman" pitchFamily="18" charset="0"/>
                        <a:cs typeface="Times New Roman"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latin typeface="Times New Roman" pitchFamily="18" charset="0"/>
                          <a:cs typeface="Times New Roman" pitchFamily="18" charset="0"/>
                        </a:rPr>
                        <a:t>0,7</a:t>
                      </a:r>
                      <a:endParaRPr lang="ru-RU" sz="900" dirty="0">
                        <a:latin typeface="Times New Roman" pitchFamily="18" charset="0"/>
                        <a:cs typeface="Times New Roman"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0634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latin typeface="Times New Roman" pitchFamily="18" charset="0"/>
                          <a:cs typeface="Times New Roman" pitchFamily="18" charset="0"/>
                        </a:rPr>
                        <a:t>244</a:t>
                      </a:r>
                      <a:endParaRPr lang="ru-RU" sz="900" dirty="0">
                        <a:latin typeface="Times New Roman" pitchFamily="18" charset="0"/>
                        <a:cs typeface="Times New Roman"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latin typeface="Times New Roman" pitchFamily="18" charset="0"/>
                          <a:cs typeface="Times New Roman" pitchFamily="18" charset="0"/>
                        </a:rPr>
                        <a:t>0,8</a:t>
                      </a:r>
                      <a:endParaRPr lang="ru-RU" sz="900" dirty="0">
                        <a:latin typeface="Times New Roman" pitchFamily="18" charset="0"/>
                        <a:cs typeface="Times New Roman"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06349">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latin typeface="Times New Roman" pitchFamily="18" charset="0"/>
                          <a:cs typeface="Times New Roman" pitchFamily="18" charset="0"/>
                        </a:rPr>
                        <a:t>143</a:t>
                      </a:r>
                      <a:endParaRPr lang="ru-RU" sz="900" dirty="0">
                        <a:latin typeface="Times New Roman" pitchFamily="18" charset="0"/>
                        <a:cs typeface="Times New Roman"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latin typeface="Times New Roman" pitchFamily="18" charset="0"/>
                          <a:cs typeface="Times New Roman" pitchFamily="18" charset="0"/>
                        </a:rPr>
                        <a:t>0,3</a:t>
                      </a:r>
                      <a:endParaRPr lang="ru-RU" sz="900" dirty="0">
                        <a:latin typeface="Times New Roman" pitchFamily="18" charset="0"/>
                        <a:cs typeface="Times New Roman"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06349">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latin typeface="Times New Roman" pitchFamily="18" charset="0"/>
                          <a:cs typeface="Times New Roman" pitchFamily="18" charset="0"/>
                        </a:rPr>
                        <a:t>4434</a:t>
                      </a:r>
                      <a:endParaRPr lang="ru-RU" sz="900" dirty="0">
                        <a:latin typeface="Times New Roman" pitchFamily="18" charset="0"/>
                        <a:cs typeface="Times New Roman"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latin typeface="Times New Roman" pitchFamily="18" charset="0"/>
                          <a:cs typeface="Times New Roman" pitchFamily="18" charset="0"/>
                        </a:rPr>
                        <a:t>0,9</a:t>
                      </a:r>
                      <a:endParaRPr lang="ru-RU" sz="900" dirty="0">
                        <a:latin typeface="Times New Roman" pitchFamily="18" charset="0"/>
                        <a:cs typeface="Times New Roman"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06349">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latin typeface="Times New Roman" pitchFamily="18" charset="0"/>
                          <a:cs typeface="Times New Roman" pitchFamily="18" charset="0"/>
                        </a:rPr>
                        <a:t>223</a:t>
                      </a:r>
                      <a:endParaRPr lang="ru-RU" sz="900" dirty="0">
                        <a:latin typeface="Times New Roman" pitchFamily="18" charset="0"/>
                        <a:cs typeface="Times New Roman"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latin typeface="Times New Roman" pitchFamily="18" charset="0"/>
                          <a:cs typeface="Times New Roman" pitchFamily="18" charset="0"/>
                        </a:rPr>
                        <a:t>1,1</a:t>
                      </a:r>
                      <a:endParaRPr lang="ru-RU" sz="900" dirty="0">
                        <a:latin typeface="Times New Roman" pitchFamily="18" charset="0"/>
                        <a:cs typeface="Times New Roman"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06349">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latin typeface="Times New Roman" pitchFamily="18" charset="0"/>
                          <a:cs typeface="Times New Roman" pitchFamily="18" charset="0"/>
                        </a:rPr>
                        <a:t>342</a:t>
                      </a:r>
                      <a:endParaRPr lang="ru-RU" sz="900" dirty="0">
                        <a:latin typeface="Times New Roman" pitchFamily="18" charset="0"/>
                        <a:cs typeface="Times New Roman"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latin typeface="Times New Roman" pitchFamily="18" charset="0"/>
                          <a:cs typeface="Times New Roman" pitchFamily="18" charset="0"/>
                        </a:rPr>
                        <a:t>0,9</a:t>
                      </a:r>
                      <a:endParaRPr lang="ru-RU" sz="900" dirty="0">
                        <a:latin typeface="Times New Roman" pitchFamily="18" charset="0"/>
                        <a:cs typeface="Times New Roman"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06349">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latin typeface="Times New Roman" pitchFamily="18" charset="0"/>
                          <a:cs typeface="Times New Roman" pitchFamily="18" charset="0"/>
                        </a:rPr>
                        <a:t>27</a:t>
                      </a:r>
                      <a:endParaRPr lang="ru-RU" sz="900" dirty="0">
                        <a:latin typeface="Times New Roman" pitchFamily="18" charset="0"/>
                        <a:cs typeface="Times New Roman"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latin typeface="Times New Roman" pitchFamily="18" charset="0"/>
                          <a:cs typeface="Times New Roman" pitchFamily="18" charset="0"/>
                        </a:rPr>
                        <a:t>3,4</a:t>
                      </a:r>
                      <a:endParaRPr lang="ru-RU" sz="900" dirty="0">
                        <a:latin typeface="Times New Roman" pitchFamily="18" charset="0"/>
                        <a:cs typeface="Times New Roman"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06349">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Аммиак</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latin typeface="Times New Roman" pitchFamily="18" charset="0"/>
                          <a:cs typeface="Times New Roman" pitchFamily="18" charset="0"/>
                        </a:rPr>
                        <a:t>0</a:t>
                      </a:r>
                      <a:endParaRPr lang="ru-RU" sz="900" dirty="0">
                        <a:latin typeface="Times New Roman" pitchFamily="18" charset="0"/>
                        <a:cs typeface="Times New Roman"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latin typeface="Times New Roman" pitchFamily="18" charset="0"/>
                          <a:cs typeface="Times New Roman" pitchFamily="18" charset="0"/>
                        </a:rPr>
                        <a:t>0</a:t>
                      </a:r>
                      <a:endParaRPr lang="ru-RU" sz="900" dirty="0">
                        <a:latin typeface="Times New Roman" pitchFamily="18" charset="0"/>
                        <a:cs typeface="Times New Roman"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extLst>
              <p:ext uri="{D42A27DB-BD31-4B8C-83A1-F6EECF244321}">
                <p14:modId xmlns="" xmlns:p14="http://schemas.microsoft.com/office/powerpoint/2010/main" val="383960224"/>
              </p:ext>
            </p:extLst>
          </p:nvPr>
        </p:nvGraphicFramePr>
        <p:xfrm>
          <a:off x="4973638" y="6453188"/>
          <a:ext cx="4787900" cy="320040"/>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04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4" name="Прямоугольник 21"/>
          <p:cNvSpPr>
            <a:spLocks noChangeArrowheads="1"/>
          </p:cNvSpPr>
          <p:nvPr/>
        </p:nvSpPr>
        <p:spPr bwMode="auto">
          <a:xfrm>
            <a:off x="4953000" y="3714752"/>
            <a:ext cx="4857784"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қыркүйектегі </a:t>
            </a:r>
            <a:r>
              <a:rPr lang="ru-RU" altLang="ru-RU" sz="1200" b="1" dirty="0" smtClean="0">
                <a:latin typeface="Times New Roman" panose="02020603050405020304" pitchFamily="18" charset="0"/>
                <a:cs typeface="Times New Roman" panose="02020603050405020304" pitchFamily="18" charset="0"/>
              </a:rPr>
              <a:t>Астана </a:t>
            </a:r>
            <a:r>
              <a:rPr lang="ru-RU" altLang="ru-RU" sz="1200" b="1" dirty="0" err="1" smtClean="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4" name="TextBox 13"/>
          <p:cNvSpPr txBox="1"/>
          <p:nvPr/>
        </p:nvSpPr>
        <p:spPr>
          <a:xfrm>
            <a:off x="5024438" y="2357430"/>
            <a:ext cx="4679950"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sz="11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22 </a:t>
            </a:r>
            <a:r>
              <a:rPr lang="kk-KZ" altLang="en-US" sz="1200" dirty="0" smtClean="0">
                <a:solidFill>
                  <a:schemeClr val="tx1"/>
                </a:solidFill>
                <a:latin typeface="Times New Roman" pitchFamily="18" charset="0"/>
                <a:cs typeface="Times New Roman" pitchFamily="18" charset="0"/>
                <a:sym typeface="+mn-ea"/>
              </a:rPr>
              <a:t>қыркүйек, түнде 23 қыркүйекте 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жиналуына</a:t>
            </a:r>
            <a:r>
              <a:rPr lang="kk-KZ" altLang="en-US" sz="1200" dirty="0" smtClean="0">
                <a:solidFill>
                  <a:schemeClr val="tx1"/>
                </a:solidFill>
                <a:latin typeface="Times New Roman" pitchFamily="18" charset="0"/>
                <a:cs typeface="Times New Roman" pitchFamily="18" charset="0"/>
                <a:sym typeface="+mn-ea"/>
              </a:rPr>
              <a:t> ықпал етеді.</a:t>
            </a:r>
          </a:p>
          <a:p>
            <a:pPr indent="185738" algn="just">
              <a:defRPr/>
            </a:pPr>
            <a:r>
              <a:rPr lang="kk-KZ" altLang="en-US" sz="1200" dirty="0" smtClean="0">
                <a:solidFill>
                  <a:schemeClr val="tx1"/>
                </a:solidFill>
                <a:latin typeface="Times New Roman" pitchFamily="18" charset="0"/>
                <a:cs typeface="Times New Roman" pitchFamily="18" charset="0"/>
                <a:sym typeface="+mn-ea"/>
              </a:rPr>
              <a:t>Жалпы қала бойынша 22 қыркүйек, түнде 23 қыркүйекте ауаның ластану деңгейі көтеріңкі болады деп күтілуде.</a:t>
            </a:r>
          </a:p>
        </p:txBody>
      </p:sp>
      <p:sp>
        <p:nvSpPr>
          <p:cNvPr id="15" name="TextBox 13"/>
          <p:cNvSpPr txBox="1"/>
          <p:nvPr/>
        </p:nvSpPr>
        <p:spPr>
          <a:xfrm>
            <a:off x="5167314" y="3286124"/>
            <a:ext cx="4429156"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pSp>
        <p:nvGrpSpPr>
          <p:cNvPr id="3076" name="Группа 5"/>
          <p:cNvGrpSpPr>
            <a:grpSpLocks/>
          </p:cNvGrpSpPr>
          <p:nvPr/>
        </p:nvGrpSpPr>
        <p:grpSpPr bwMode="auto">
          <a:xfrm>
            <a:off x="112713" y="246063"/>
            <a:ext cx="4840287" cy="725487"/>
            <a:chOff x="112712" y="246083"/>
            <a:chExt cx="4840288" cy="724862"/>
          </a:xfrm>
        </p:grpSpPr>
        <p:sp>
          <p:nvSpPr>
            <p:cNvPr id="3134" name="TextBox 15"/>
            <p:cNvSpPr txBox="1">
              <a:spLocks noChangeArrowheads="1"/>
            </p:cNvSpPr>
            <p:nvPr/>
          </p:nvSpPr>
          <p:spPr bwMode="auto">
            <a:xfrm>
              <a:off x="317284" y="246083"/>
              <a:ext cx="4635716" cy="52322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0000"/>
                  </a:solidFill>
                  <a:latin typeface="Times New Roman" panose="02020603050405020304" pitchFamily="18" charset="0"/>
                  <a:cs typeface="Times New Roman" panose="02020603050405020304" pitchFamily="18" charset="0"/>
                  <a:sym typeface="+mn-ea"/>
                </a:rPr>
                <a:t>ҚМЖ КЕЗІНДЕ ХАЛЫҚҚА АРНАЛҒАН ҰСЫНЫСТАР</a:t>
              </a:r>
              <a:endParaRPr lang="ru-RU" altLang="ru-RU" sz="1400" b="1"/>
            </a:p>
          </p:txBody>
        </p:sp>
        <p:sp>
          <p:nvSpPr>
            <p:cNvPr id="3135" name="TextBox 16"/>
            <p:cNvSpPr txBox="1">
              <a:spLocks noChangeArrowheads="1"/>
            </p:cNvSpPr>
            <p:nvPr/>
          </p:nvSpPr>
          <p:spPr bwMode="auto">
            <a:xfrm>
              <a:off x="112712" y="693946"/>
              <a:ext cx="4810180" cy="2769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indent="176213">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endParaRPr lang="ru-RU" altLang="ru-RU" sz="1200">
                <a:latin typeface="Times New Roman" panose="02020603050405020304" pitchFamily="18" charset="0"/>
                <a:cs typeface="Times New Roman" panose="02020603050405020304" pitchFamily="18" charset="0"/>
              </a:endParaRPr>
            </a:p>
          </p:txBody>
        </p:sp>
      </p:grpSp>
      <p:sp>
        <p:nvSpPr>
          <p:cNvPr id="3077" name="Прямоугольник 26"/>
          <p:cNvSpPr>
            <a:spLocks noChangeArrowheads="1"/>
          </p:cNvSpPr>
          <p:nvPr/>
        </p:nvSpPr>
        <p:spPr bwMode="auto">
          <a:xfrm>
            <a:off x="185738" y="4027488"/>
            <a:ext cx="4703762" cy="26781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r>
              <a:rPr lang="kk-KZ" altLang="ru-RU" sz="1200" dirty="0" smtClean="0">
                <a:solidFill>
                  <a:srgbClr val="000000"/>
                </a:solidFill>
                <a:latin typeface="Times New Roman" panose="02020603050405020304" pitchFamily="18" charset="0"/>
                <a:cs typeface="Times New Roman" panose="02020603050405020304" pitchFamily="18" charset="0"/>
              </a:rPr>
              <a:t>Астана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 атмосфералық ауаның 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 бақылау </a:t>
            </a:r>
            <a:r>
              <a:rPr lang="ru-RU" altLang="ru-RU" sz="1200" dirty="0">
                <a:solidFill>
                  <a:srgbClr val="000000"/>
                </a:solidFill>
                <a:latin typeface="Times New Roman" panose="02020603050405020304" pitchFamily="18" charset="0"/>
                <a:cs typeface="Times New Roman" panose="02020603050405020304" pitchFamily="18" charset="0"/>
              </a:rPr>
              <a:t>10 </a:t>
            </a:r>
            <a:r>
              <a:rPr lang="ru-RU" altLang="ru-RU" sz="1200" dirty="0" err="1">
                <a:solidFill>
                  <a:srgbClr val="000000"/>
                </a:solidFill>
                <a:latin typeface="Times New Roman" panose="02020603050405020304" pitchFamily="18" charset="0"/>
                <a:cs typeface="Times New Roman" panose="02020603050405020304" pitchFamily="18" charset="0"/>
              </a:rPr>
              <a:t>бақылау 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Жамбыл </a:t>
            </a:r>
            <a:r>
              <a:rPr lang="ru-RU" altLang="ru-RU" sz="1200" dirty="0" err="1">
                <a:latin typeface="Times New Roman" panose="02020603050405020304" pitchFamily="18" charset="0"/>
                <a:cs typeface="Times New Roman" panose="02020603050405020304" pitchFamily="18" charset="0"/>
              </a:rPr>
              <a:t>к-сі</a:t>
            </a:r>
            <a:r>
              <a:rPr lang="ru-RU" altLang="ru-RU" sz="1200" dirty="0">
                <a:latin typeface="Times New Roman" panose="02020603050405020304" pitchFamily="18" charset="0"/>
                <a:cs typeface="Times New Roman" panose="02020603050405020304" pitchFamily="18" charset="0"/>
              </a:rPr>
              <a:t>, 11;</a:t>
            </a:r>
          </a:p>
          <a:p>
            <a:pPr eaLnBrk="1" hangingPunct="1">
              <a:buFont typeface="Arial" panose="020B0604020202020204" pitchFamily="34" charset="0"/>
              <a:buNone/>
            </a:pPr>
            <a:r>
              <a:rPr lang="kk-KZ" altLang="ru-RU" sz="1200" dirty="0">
                <a:latin typeface="Times New Roman" panose="02020603050405020304" pitchFamily="18" charset="0"/>
                <a:cs typeface="Times New Roman" panose="02020603050405020304" pitchFamily="18" charset="0"/>
              </a:rPr>
              <a:t>№ 2 бекет –</a:t>
            </a:r>
            <a:r>
              <a:rPr lang="ru-RU" altLang="ru-RU" sz="1200" dirty="0">
                <a:latin typeface="Times New Roman" panose="02020603050405020304" pitchFamily="18" charset="0"/>
                <a:cs typeface="Times New Roman" panose="02020603050405020304" pitchFamily="18" charset="0"/>
              </a:rPr>
              <a:t>  проспект Республики, 35 (школа </a:t>
            </a:r>
            <a:r>
              <a:rPr lang="en-US" altLang="ru-RU" sz="1200" dirty="0">
                <a:latin typeface="Times New Roman" panose="02020603050405020304" pitchFamily="18" charset="0"/>
                <a:cs typeface="Times New Roman" panose="02020603050405020304" pitchFamily="18" charset="0"/>
              </a:rPr>
              <a:t>№ 3</a:t>
            </a:r>
            <a:r>
              <a:rPr lang="ru-RU" altLang="ru-RU" sz="1200" dirty="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dirty="0">
                <a:latin typeface="Times New Roman" panose="02020603050405020304" pitchFamily="18" charset="0"/>
                <a:cs typeface="Times New Roman" panose="02020603050405020304" pitchFamily="18" charset="0"/>
              </a:rPr>
              <a:t>№ 3 бекет –</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Телжан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Шонанович</a:t>
            </a:r>
            <a:r>
              <a:rPr lang="ru-RU" altLang="ru-RU" sz="1200" dirty="0">
                <a:latin typeface="Times New Roman" panose="02020603050405020304" pitchFamily="18" charset="0"/>
                <a:cs typeface="Times New Roman" panose="02020603050405020304" pitchFamily="18" charset="0"/>
              </a:rPr>
              <a:t> 47, район лесозавода;</a:t>
            </a:r>
          </a:p>
          <a:p>
            <a:pPr eaLnBrk="1" hangingPunct="1">
              <a:buFont typeface="Arial" panose="020B0604020202020204" pitchFamily="34" charset="0"/>
              <a:buNone/>
            </a:pPr>
            <a:r>
              <a:rPr lang="kk-KZ" altLang="ru-RU" sz="1200" dirty="0">
                <a:latin typeface="Times New Roman" panose="02020603050405020304" pitchFamily="18" charset="0"/>
                <a:cs typeface="Times New Roman" panose="02020603050405020304" pitchFamily="18" charset="0"/>
              </a:rPr>
              <a:t>№ 4 бекет –</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Лепсі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көшесі, </a:t>
            </a:r>
            <a:r>
              <a:rPr lang="ru-RU" altLang="ru-RU" sz="1200" dirty="0">
                <a:latin typeface="Times New Roman" panose="02020603050405020304" pitchFamily="18" charset="0"/>
                <a:cs typeface="Times New Roman" panose="02020603050405020304" pitchFamily="18" charset="0"/>
              </a:rPr>
              <a:t>38</a:t>
            </a:r>
          </a:p>
          <a:p>
            <a:pPr eaLnBrk="1" hangingPunct="1">
              <a:buFont typeface="Arial" panose="020B0604020202020204" pitchFamily="34" charset="0"/>
              <a:buNone/>
            </a:pPr>
            <a:r>
              <a:rPr lang="kk-KZ" altLang="ru-RU" sz="1200" dirty="0">
                <a:latin typeface="Times New Roman" panose="02020603050405020304" pitchFamily="18" charset="0"/>
                <a:cs typeface="Times New Roman" panose="02020603050405020304" pitchFamily="18" charset="0"/>
              </a:rPr>
              <a:t>№ 5 бекет –</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Тұран даңғылы, </a:t>
            </a:r>
            <a:r>
              <a:rPr lang="ru-RU" altLang="ru-RU" sz="1200" dirty="0">
                <a:latin typeface="Times New Roman" panose="02020603050405020304" pitchFamily="18" charset="0"/>
                <a:cs typeface="Times New Roman" panose="02020603050405020304" pitchFamily="18" charset="0"/>
              </a:rPr>
              <a:t>2/1 </a:t>
            </a:r>
            <a:r>
              <a:rPr lang="ru-RU" altLang="ru-RU" sz="1200" dirty="0" err="1">
                <a:latin typeface="Times New Roman" panose="02020603050405020304" pitchFamily="18" charset="0"/>
                <a:cs typeface="Times New Roman" panose="02020603050405020304" pitchFamily="18" charset="0"/>
              </a:rPr>
              <a:t>орталық құтқару станциясы</a:t>
            </a:r>
            <a:r>
              <a:rPr lang="ru-RU" altLang="ru-RU" sz="1200" dirty="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dirty="0">
                <a:latin typeface="Times New Roman" panose="02020603050405020304" pitchFamily="18" charset="0"/>
                <a:cs typeface="Times New Roman" panose="02020603050405020304" pitchFamily="18" charset="0"/>
              </a:rPr>
              <a:t>№ 6 бекет –</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Ақжол к-сі</a:t>
            </a:r>
            <a:r>
              <a:rPr lang="ru-RU" altLang="ru-RU" sz="1200" dirty="0">
                <a:latin typeface="Times New Roman" panose="02020603050405020304" pitchFamily="18" charset="0"/>
                <a:cs typeface="Times New Roman" panose="02020603050405020304" pitchFamily="18" charset="0"/>
              </a:rPr>
              <a:t>, «Астана </a:t>
            </a:r>
            <a:r>
              <a:rPr lang="ru-RU" altLang="ru-RU" sz="1200" dirty="0" err="1">
                <a:latin typeface="Times New Roman" panose="02020603050405020304" pitchFamily="18" charset="0"/>
                <a:cs typeface="Times New Roman" panose="02020603050405020304" pitchFamily="18" charset="0"/>
              </a:rPr>
              <a:t>Тазалық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сарқынды сулар</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тұндырғышының ауданы</a:t>
            </a:r>
            <a:r>
              <a:rPr lang="ru-RU" altLang="ru-RU" sz="1200" dirty="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dirty="0">
                <a:latin typeface="Times New Roman" panose="02020603050405020304" pitchFamily="18" charset="0"/>
                <a:cs typeface="Times New Roman" panose="02020603050405020304" pitchFamily="18" charset="0"/>
              </a:rPr>
              <a:t>№ 7 бекет –</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Түркістан к-сі</a:t>
            </a:r>
            <a:r>
              <a:rPr lang="ru-RU" altLang="ru-RU" sz="1200" dirty="0">
                <a:latin typeface="Times New Roman" panose="02020603050405020304" pitchFamily="18" charset="0"/>
                <a:cs typeface="Times New Roman" panose="02020603050405020304" pitchFamily="18" charset="0"/>
              </a:rPr>
              <a:t>, 2/1 (РФММ);</a:t>
            </a:r>
          </a:p>
          <a:p>
            <a:pPr eaLnBrk="1" hangingPunct="1">
              <a:buFont typeface="Arial" panose="020B0604020202020204" pitchFamily="34" charset="0"/>
              <a:buNone/>
            </a:pPr>
            <a:r>
              <a:rPr lang="kk-KZ" altLang="ru-RU" sz="1200" dirty="0">
                <a:latin typeface="Times New Roman" panose="02020603050405020304" pitchFamily="18" charset="0"/>
                <a:cs typeface="Times New Roman" panose="02020603050405020304" pitchFamily="18" charset="0"/>
              </a:rPr>
              <a:t>№ 8 бекет –</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Бабатайұлы к-сі</a:t>
            </a:r>
            <a:r>
              <a:rPr lang="ru-RU" altLang="ru-RU" sz="1200" dirty="0">
                <a:latin typeface="Times New Roman" panose="02020603050405020304" pitchFamily="18" charset="0"/>
                <a:cs typeface="Times New Roman" panose="02020603050405020304" pitchFamily="18" charset="0"/>
              </a:rPr>
              <a:t>, 24 </a:t>
            </a:r>
            <a:r>
              <a:rPr lang="ru-RU" altLang="ru-RU" sz="1200" dirty="0" err="1">
                <a:latin typeface="Times New Roman" panose="02020603050405020304" pitchFamily="18" charset="0"/>
                <a:cs typeface="Times New Roman" panose="02020603050405020304" pitchFamily="18" charset="0"/>
              </a:rPr>
              <a:t>үй</a:t>
            </a:r>
            <a:r>
              <a:rPr lang="ru-RU" altLang="ru-RU" sz="1200" dirty="0">
                <a:latin typeface="Times New Roman" panose="02020603050405020304" pitchFamily="18" charset="0"/>
                <a:cs typeface="Times New Roman" panose="02020603050405020304" pitchFamily="18" charset="0"/>
              </a:rPr>
              <a:t>, Көктал-1, </a:t>
            </a:r>
            <a:r>
              <a:rPr lang="ru-RU" altLang="ru-RU" sz="1200" dirty="0" err="1">
                <a:latin typeface="Times New Roman" panose="02020603050405020304" pitchFamily="18" charset="0"/>
                <a:cs typeface="Times New Roman" panose="02020603050405020304" pitchFamily="18" charset="0"/>
              </a:rPr>
              <a:t>Сарыарқа ауданы</a:t>
            </a:r>
            <a:r>
              <a:rPr lang="ru-RU" altLang="ru-RU" sz="1200" dirty="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dirty="0">
                <a:latin typeface="Times New Roman" panose="02020603050405020304" pitchFamily="18" charset="0"/>
                <a:cs typeface="Times New Roman" panose="02020603050405020304" pitchFamily="18" charset="0"/>
              </a:rPr>
              <a:t>№ 9 бекет –</a:t>
            </a:r>
            <a:r>
              <a:rPr lang="ru-RU" altLang="ru-RU" sz="1200" dirty="0">
                <a:latin typeface="Times New Roman" panose="02020603050405020304" pitchFamily="18" charset="0"/>
                <a:cs typeface="Times New Roman" panose="02020603050405020304" pitchFamily="18" charset="0"/>
              </a:rPr>
              <a:t> А. </a:t>
            </a:r>
            <a:r>
              <a:rPr lang="ru-RU" altLang="ru-RU" sz="1200" dirty="0" err="1">
                <a:latin typeface="Times New Roman" panose="02020603050405020304" pitchFamily="18" charset="0"/>
                <a:cs typeface="Times New Roman" panose="02020603050405020304" pitchFamily="18" charset="0"/>
              </a:rPr>
              <a:t>Байтұрсынов көшесі, </a:t>
            </a:r>
            <a:r>
              <a:rPr lang="ru-RU" altLang="ru-RU" sz="1200" dirty="0">
                <a:latin typeface="Times New Roman" panose="02020603050405020304" pitchFamily="18" charset="0"/>
                <a:cs typeface="Times New Roman" panose="02020603050405020304" pitchFamily="18" charset="0"/>
              </a:rPr>
              <a:t>25, Х. </a:t>
            </a:r>
            <a:r>
              <a:rPr lang="ru-RU" altLang="ru-RU" sz="1200" dirty="0" err="1">
                <a:latin typeface="Times New Roman" panose="02020603050405020304" pitchFamily="18" charset="0"/>
                <a:cs typeface="Times New Roman" panose="02020603050405020304" pitchFamily="18" charset="0"/>
              </a:rPr>
              <a:t>Сұлтан мешіті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Алматы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dirty="0">
                <a:latin typeface="Times New Roman" panose="02020603050405020304" pitchFamily="18" charset="0"/>
                <a:cs typeface="Times New Roman" panose="02020603050405020304" pitchFamily="18" charset="0"/>
              </a:rPr>
              <a:t>№ 10 бекет –</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Мұңайтпасов к-сі</a:t>
            </a:r>
            <a:r>
              <a:rPr lang="ru-RU" altLang="ru-RU" sz="1200" dirty="0">
                <a:latin typeface="Times New Roman" panose="02020603050405020304" pitchFamily="18" charset="0"/>
                <a:cs typeface="Times New Roman" panose="02020603050405020304" pitchFamily="18" charset="0"/>
              </a:rPr>
              <a:t>, 13, </a:t>
            </a:r>
            <a:r>
              <a:rPr lang="ru-RU" altLang="ru-RU" sz="1200" dirty="0" err="1">
                <a:latin typeface="Times New Roman" panose="02020603050405020304" pitchFamily="18" charset="0"/>
                <a:cs typeface="Times New Roman" panose="02020603050405020304" pitchFamily="18" charset="0"/>
              </a:rPr>
              <a:t>Алматы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p:txBody>
      </p:sp>
      <p:sp>
        <p:nvSpPr>
          <p:cNvPr id="3078" name="Прямоугольник 13"/>
          <p:cNvSpPr>
            <a:spLocks noChangeArrowheads="1"/>
          </p:cNvSpPr>
          <p:nvPr/>
        </p:nvSpPr>
        <p:spPr bwMode="auto">
          <a:xfrm>
            <a:off x="4953000" y="101600"/>
            <a:ext cx="4824413" cy="4619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9" name="Группа 24"/>
          <p:cNvGrpSpPr>
            <a:grpSpLocks/>
          </p:cNvGrpSpPr>
          <p:nvPr/>
        </p:nvGrpSpPr>
        <p:grpSpPr bwMode="auto">
          <a:xfrm>
            <a:off x="5167314" y="4357695"/>
            <a:ext cx="4471988" cy="1206678"/>
            <a:chOff x="349950" y="3799939"/>
            <a:chExt cx="4472585" cy="1323723"/>
          </a:xfrm>
        </p:grpSpPr>
        <p:sp>
          <p:nvSpPr>
            <p:cNvPr id="3132" name="Прямоугольник 8"/>
            <p:cNvSpPr>
              <a:spLocks noChangeArrowheads="1"/>
            </p:cNvSpPr>
            <p:nvPr/>
          </p:nvSpPr>
          <p:spPr bwMode="auto">
            <a:xfrm>
              <a:off x="349950" y="4077009"/>
              <a:ext cx="2199935" cy="104665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r>
                <a:rPr lang="kk-KZ" altLang="ru-RU" sz="1000" i="1" dirty="0" smtClean="0">
                  <a:latin typeface="Times New Roman" panose="02020603050405020304" pitchFamily="18" charset="0"/>
                  <a:cs typeface="Times New Roman" panose="02020603050405020304" pitchFamily="18" charset="0"/>
                </a:rPr>
                <a:t>Астана қ.</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eaLnBrk="1" hangingPunct="1">
                <a:buFont typeface="Arial" panose="020B0604020202020204" pitchFamily="34" charset="0"/>
                <a:buNone/>
              </a:pPr>
              <a:endParaRPr lang="ru-RU" altLang="ru-RU" sz="1000" i="1" dirty="0">
                <a:solidFill>
                  <a:srgbClr val="FF0000"/>
                </a:solidFill>
                <a:latin typeface="Times New Roman" panose="02020603050405020304" pitchFamily="18" charset="0"/>
                <a:cs typeface="Times New Roman" panose="02020603050405020304" pitchFamily="18" charset="0"/>
              </a:endParaRPr>
            </a:p>
          </p:txBody>
        </p:sp>
        <p:sp>
          <p:nvSpPr>
            <p:cNvPr id="3133" name="Прямоугольник 20"/>
            <p:cNvSpPr>
              <a:spLocks noChangeArrowheads="1"/>
            </p:cNvSpPr>
            <p:nvPr/>
          </p:nvSpPr>
          <p:spPr bwMode="auto">
            <a:xfrm>
              <a:off x="531522" y="3799939"/>
              <a:ext cx="4291013" cy="9114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endParaRPr lang="ru-RU" altLang="ru-RU" sz="1200" b="1" i="1" dirty="0">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dirty="0">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dirty="0">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p>
          </p:txBody>
        </p:sp>
      </p:grpSp>
      <p:sp>
        <p:nvSpPr>
          <p:cNvPr id="3080" name="Прямоугольник 11"/>
          <p:cNvSpPr>
            <a:spLocks noChangeArrowheads="1"/>
          </p:cNvSpPr>
          <p:nvPr/>
        </p:nvSpPr>
        <p:spPr bwMode="auto">
          <a:xfrm>
            <a:off x="4978400" y="6486525"/>
            <a:ext cx="4846638" cy="2460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en-US" sz="1000" b="1" i="1">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 </a:t>
            </a:r>
          </a:p>
        </p:txBody>
      </p:sp>
      <p:sp>
        <p:nvSpPr>
          <p:cNvPr id="3081" name="Прямоугольник 1"/>
          <p:cNvSpPr>
            <a:spLocks noChangeArrowheads="1"/>
          </p:cNvSpPr>
          <p:nvPr/>
        </p:nvSpPr>
        <p:spPr bwMode="auto">
          <a:xfrm>
            <a:off x="5072063" y="6167438"/>
            <a:ext cx="4521200" cy="306387"/>
          </a:xfrm>
          <a:prstGeom prst="rect">
            <a:avLst/>
          </a:prstGeom>
          <a:solidFill>
            <a:schemeClr val="bg1"/>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ru-RU" altLang="ru-RU" sz="1400" b="1" i="1" dirty="0">
                <a:solidFill>
                  <a:srgbClr val="000000"/>
                </a:solidFill>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Нурланова А.А.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nvGraphicFramePr>
        <p:xfrm>
          <a:off x="5280025" y="563563"/>
          <a:ext cx="4194175" cy="804864"/>
        </p:xfrm>
        <a:graphic>
          <a:graphicData uri="http://schemas.openxmlformats.org/drawingml/2006/table">
            <a:tbl>
              <a:tblPr/>
              <a:tblGrid>
                <a:gridCol w="1113192">
                  <a:extLst>
                    <a:ext uri="{9D8B030D-6E8A-4147-A177-3AD203B41FA5}">
                      <a16:colId xmlns="" xmlns:a16="http://schemas.microsoft.com/office/drawing/2014/main" val="20000"/>
                    </a:ext>
                  </a:extLst>
                </a:gridCol>
                <a:gridCol w="3080983">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0,61</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5" name="Прямоугольник 29"/>
          <p:cNvSpPr>
            <a:spLocks noChangeArrowheads="1"/>
          </p:cNvSpPr>
          <p:nvPr/>
        </p:nvSpPr>
        <p:spPr bwMode="auto">
          <a:xfrm>
            <a:off x="4965700" y="1335088"/>
            <a:ext cx="4813300" cy="8318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anose="020B0604020202020204" pitchFamily="34" charset="0"/>
              <a:buNone/>
            </a:pPr>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06" name="Прямоугольник 32"/>
          <p:cNvSpPr>
            <a:spLocks noChangeArrowheads="1"/>
          </p:cNvSpPr>
          <p:nvPr/>
        </p:nvSpPr>
        <p:spPr bwMode="auto">
          <a:xfrm>
            <a:off x="4957763" y="2049463"/>
            <a:ext cx="4803775" cy="3698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altLang="ru-RU">
                <a:latin typeface="Times New Roman" panose="02020603050405020304" pitchFamily="18" charset="0"/>
                <a:cs typeface="Times New Roman" panose="02020603050405020304" pitchFamily="18" charset="0"/>
              </a:rPr>
              <a:t> </a:t>
            </a:r>
          </a:p>
        </p:txBody>
      </p:sp>
      <p:graphicFrame>
        <p:nvGraphicFramePr>
          <p:cNvPr id="34" name="Таблица 33"/>
          <p:cNvGraphicFramePr/>
          <p:nvPr/>
        </p:nvGraphicFramePr>
        <p:xfrm>
          <a:off x="5030788" y="2378075"/>
          <a:ext cx="4606925" cy="2106614"/>
        </p:xfrm>
        <a:graphic>
          <a:graphicData uri="http://schemas.openxmlformats.org/drawingml/2006/table">
            <a:tbl>
              <a:tblPr/>
              <a:tblGrid>
                <a:gridCol w="848163">
                  <a:extLst>
                    <a:ext uri="{9D8B030D-6E8A-4147-A177-3AD203B41FA5}">
                      <a16:colId xmlns="" xmlns:a16="http://schemas.microsoft.com/office/drawing/2014/main" val="20000"/>
                    </a:ext>
                  </a:extLst>
                </a:gridCol>
                <a:gridCol w="3758762">
                  <a:extLst>
                    <a:ext uri="{9D8B030D-6E8A-4147-A177-3AD203B41FA5}">
                      <a16:colId xmlns="" xmlns:a16="http://schemas.microsoft.com/office/drawing/2014/main" val="20001"/>
                    </a:ext>
                  </a:extLst>
                </a:gridCol>
              </a:tblGrid>
              <a:tr h="304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414">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5" name="TextBox 34"/>
          <p:cNvSpPr txBox="1">
            <a:spLocks noChangeArrowheads="1"/>
          </p:cNvSpPr>
          <p:nvPr/>
        </p:nvSpPr>
        <p:spPr bwMode="auto">
          <a:xfrm>
            <a:off x="4959350" y="4445000"/>
            <a:ext cx="4824413" cy="3397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graphicFrame>
        <p:nvGraphicFramePr>
          <p:cNvPr id="21" name="Таблица 20"/>
          <p:cNvGraphicFramePr>
            <a:graphicFrameLocks noGrp="1"/>
          </p:cNvGraphicFramePr>
          <p:nvPr/>
        </p:nvGraphicFramePr>
        <p:xfrm>
          <a:off x="5167314" y="5429264"/>
          <a:ext cx="4035425" cy="792168"/>
        </p:xfrm>
        <a:graphic>
          <a:graphicData uri="http://schemas.openxmlformats.org/drawingml/2006/table">
            <a:tbl>
              <a:tblPr/>
              <a:tblGrid>
                <a:gridCol w="2017713">
                  <a:extLst>
                    <a:ext uri="{9D8B030D-6E8A-4147-A177-3AD203B41FA5}">
                      <a16:colId xmlns="" xmlns:a16="http://schemas.microsoft.com/office/drawing/2014/main" val="20000"/>
                    </a:ext>
                  </a:extLst>
                </a:gridCol>
                <a:gridCol w="2017712">
                  <a:extLst>
                    <a:ext uri="{9D8B030D-6E8A-4147-A177-3AD203B41FA5}">
                      <a16:colId xmlns="" xmlns:a16="http://schemas.microsoft.com/office/drawing/2014/main" val="20001"/>
                    </a:ext>
                  </a:extLst>
                </a:gridCol>
              </a:tblGrid>
              <a:tr h="45704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ru-RU" sz="8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kk-KZ" sz="8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Баспасөз</a:t>
                      </a:r>
                      <a:r>
                        <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қызметі</a:t>
                      </a:r>
                      <a:endPar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Тел.: +7 (7172) 79-83-33</a:t>
                      </a: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smtClean="0">
                          <a:ln>
                            <a:noFill/>
                          </a:ln>
                          <a:solidFill>
                            <a:schemeClr val="tx1"/>
                          </a:solidFill>
                          <a:effectLst/>
                          <a:latin typeface="Times New Roman" pitchFamily="18" charset="0"/>
                          <a:cs typeface="Times New Roman" pitchFamily="18" charset="0"/>
                          <a:hlinkClick r:id=""/>
                        </a:rPr>
                        <a:t>info@meteo.kz</a:t>
                      </a:r>
                      <a:endParaRPr kumimoji="0" lang="en-US" sz="800" b="1" i="0" u="none" strike="noStrike" cap="none" normalizeH="0" baseline="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12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Халықаралық</a:t>
                      </a:r>
                      <a:r>
                        <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ынтымақтастық</a:t>
                      </a:r>
                      <a:r>
                        <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бөлімі</a:t>
                      </a:r>
                      <a:endPar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dirty="0" smtClean="0">
                          <a:ln>
                            <a:noFill/>
                          </a:ln>
                          <a:solidFill>
                            <a:schemeClr val="tx1"/>
                          </a:solidFill>
                          <a:effectLst/>
                          <a:latin typeface="Times New Roman" pitchFamily="18" charset="0"/>
                          <a:cs typeface="Times New Roman" pitchFamily="18" charset="0"/>
                        </a:rPr>
                        <a:t>Тел.: +7 (7172) 79-83-</a:t>
                      </a:r>
                      <a:r>
                        <a:rPr kumimoji="0" lang="en-US" sz="800" b="0" i="0" u="none" strike="noStrike" cap="none" normalizeH="0" baseline="0" dirty="0" smtClean="0">
                          <a:ln>
                            <a:noFill/>
                          </a:ln>
                          <a:solidFill>
                            <a:schemeClr val="tx1"/>
                          </a:solidFill>
                          <a:effectLst/>
                          <a:latin typeface="Times New Roman" pitchFamily="18" charset="0"/>
                          <a:cs typeface="Times New Roman" pitchFamily="18" charset="0"/>
                        </a:rPr>
                        <a:t>26</a:t>
                      </a:r>
                      <a:r>
                        <a:rPr kumimoji="0" lang="ru-RU" sz="800" b="0" i="0" u="none" strike="noStrike" cap="none" normalizeH="0" baseline="0" dirty="0" smtClean="0">
                          <a:ln>
                            <a:noFill/>
                          </a:ln>
                          <a:solidFill>
                            <a:schemeClr val="tx1"/>
                          </a:solidFill>
                          <a:effectLst/>
                          <a:latin typeface="Times New Roman" pitchFamily="18" charset="0"/>
                          <a:cs typeface="Times New Roman" pitchFamily="18" charset="0"/>
                        </a:rPr>
                        <a:t>, 79-83-</a:t>
                      </a:r>
                      <a:r>
                        <a:rPr kumimoji="0" lang="en-US" sz="800" b="0" i="0" u="none" strike="noStrike" cap="none" normalizeH="0" baseline="0" dirty="0" smtClean="0">
                          <a:ln>
                            <a:noFill/>
                          </a:ln>
                          <a:solidFill>
                            <a:schemeClr val="tx1"/>
                          </a:solidFill>
                          <a:effectLst/>
                          <a:latin typeface="Times New Roman" pitchFamily="18" charset="0"/>
                          <a:cs typeface="Times New Roman" pitchFamily="18" charset="0"/>
                        </a:rPr>
                        <a:t>83</a:t>
                      </a:r>
                      <a:endParaRPr kumimoji="0" lang="ru-RU" sz="8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dirty="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dirty="0" err="1" smtClean="0">
                          <a:ln>
                            <a:noFill/>
                          </a:ln>
                          <a:solidFill>
                            <a:schemeClr val="tx1"/>
                          </a:solidFill>
                          <a:effectLst/>
                          <a:latin typeface="Times New Roman" pitchFamily="18" charset="0"/>
                          <a:cs typeface="Times New Roman" pitchFamily="18" charset="0"/>
                        </a:rPr>
                        <a:t>ukpp@meteo.kz</a:t>
                      </a:r>
                      <a:endParaRPr kumimoji="0" lang="en-US" sz="8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025" name="Rectangle 1"/>
          <p:cNvSpPr>
            <a:spLocks noChangeArrowheads="1"/>
          </p:cNvSpPr>
          <p:nvPr/>
        </p:nvSpPr>
        <p:spPr bwMode="auto">
          <a:xfrm>
            <a:off x="309530" y="928670"/>
            <a:ext cx="4500594" cy="193899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lang="kk-KZ" sz="1200" dirty="0" smtClean="0">
                <a:latin typeface="Times New Roman" pitchFamily="18" charset="0"/>
                <a:cs typeface="Times New Roman" pitchFamily="18" charset="0"/>
              </a:rPr>
              <a:t>- ашық ауада, әсіресе автотрассалардың немесе басқа да ластану көздерінің жанында болу уақытын қысқарту. Балалар мен жүкті әйелдер ұзақ серуендеуден бас тартуы керек;</a:t>
            </a:r>
            <a:endParaRPr lang="ru-RU" sz="1200" dirty="0" smtClean="0">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 өкпенің, жүрек-қан тамырлары, аллергиялық аурулардың созылмалы ауруларынан зардап шегетін адамдарда ашық ауада болған кезде өзімен бірге қажетті дәрілік препараттар болуы қажет; </a:t>
            </a:r>
            <a:endParaRPr lang="ru-RU" sz="1200" dirty="0" smtClean="0">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 ашық ауада физикалық белсенділікті шектеңіз. </a:t>
            </a:r>
            <a:r>
              <a:rPr lang="ru-RU" sz="1200" dirty="0" err="1" smtClean="0">
                <a:latin typeface="Times New Roman" pitchFamily="18" charset="0"/>
                <a:cs typeface="Times New Roman" pitchFamily="18" charset="0"/>
              </a:rPr>
              <a:t>Жабық </a:t>
            </a:r>
            <a:r>
              <a:rPr lang="ru-RU" sz="1200" dirty="0" smtClean="0">
                <a:latin typeface="Times New Roman" pitchFamily="18" charset="0"/>
                <a:cs typeface="Times New Roman" pitchFamily="18" charset="0"/>
              </a:rPr>
              <a:t>спорт </a:t>
            </a:r>
            <a:r>
              <a:rPr lang="ru-RU" sz="1200" dirty="0" err="1" smtClean="0">
                <a:latin typeface="Times New Roman" pitchFamily="18" charset="0"/>
                <a:cs typeface="Times New Roman" pitchFamily="18" charset="0"/>
              </a:rPr>
              <a:t>кешендерінде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дене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шынықтыру және спортпен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айналысу</a:t>
            </a:r>
            <a:r>
              <a:rPr lang="ru-RU" sz="1200" dirty="0" smtClean="0">
                <a:latin typeface="Times New Roman" pitchFamily="18" charset="0"/>
                <a:cs typeface="Times New Roman" pitchFamily="18" charset="0"/>
              </a:rPr>
              <a:t>. </a:t>
            </a:r>
          </a:p>
          <a:p>
            <a:pPr indent="176213" algn="just">
              <a:spcAft>
                <a:spcPts val="0"/>
              </a:spcAft>
            </a:pPr>
            <a:endParaRPr lang="ru-RU" sz="12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19387</TotalTime>
  <Words>612</Words>
  <Application>Microsoft Office PowerPoint</Application>
  <PresentationFormat>Лист A4 (210x297 мм)</PresentationFormat>
  <Paragraphs>111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2714</cp:revision>
  <cp:lastPrinted>2021-07-01T07:38:07Z</cp:lastPrinted>
  <dcterms:created xsi:type="dcterms:W3CDTF">2018-03-27T06:03:00Z</dcterms:created>
  <dcterms:modified xsi:type="dcterms:W3CDTF">2022-09-21T09:13:05Z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