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2902E"/>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69" autoAdjust="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1774704"/>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37125" y="115888"/>
            <a:ext cx="4840287" cy="2197525"/>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r>
              <a:rPr lang="ru-RU" altLang="ru-RU" sz="1200" b="1" dirty="0" smtClean="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18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19</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Ауаның температурасы түнде 4-6 градус жылы, топырақ бетінде 1 градус үсік, күндіз </a:t>
            </a:r>
            <a:r>
              <a:rPr lang="ru-RU" sz="1200" dirty="0" smtClean="0">
                <a:latin typeface="Times New Roman" pitchFamily="18" charset="0"/>
                <a:cs typeface="Times New Roman" pitchFamily="18" charset="0"/>
              </a:rPr>
              <a:t>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19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20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Шығыстан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3-8 м/с. Ауаның температурасы 5-7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95876" y="4286256"/>
          <a:ext cx="4572032" cy="2195030"/>
        </p:xfrm>
        <a:graphic>
          <a:graphicData uri="http://schemas.openxmlformats.org/drawingml/2006/table">
            <a:tbl>
              <a:tblPr firstRow="1" bandRow="1">
                <a:tableStyleId>{5C22544A-7EE6-4342-B048-85BDC9FD1C3A}</a:tableStyleId>
              </a:tblPr>
              <a:tblGrid>
                <a:gridCol w="1750903">
                  <a:extLst>
                    <a:ext uri="{9D8B030D-6E8A-4147-A177-3AD203B41FA5}">
                      <a16:colId xmlns="" xmlns:a16="http://schemas.microsoft.com/office/drawing/2014/main" val="20000"/>
                    </a:ext>
                  </a:extLst>
                </a:gridCol>
                <a:gridCol w="1412006">
                  <a:extLst>
                    <a:ext uri="{9D8B030D-6E8A-4147-A177-3AD203B41FA5}">
                      <a16:colId xmlns="" xmlns:a16="http://schemas.microsoft.com/office/drawing/2014/main" val="20001"/>
                    </a:ext>
                  </a:extLst>
                </a:gridCol>
                <a:gridCol w="1409123">
                  <a:extLst>
                    <a:ext uri="{9D8B030D-6E8A-4147-A177-3AD203B41FA5}">
                      <a16:colId xmlns="" xmlns:a16="http://schemas.microsoft.com/office/drawing/2014/main" val="20002"/>
                    </a:ext>
                  </a:extLst>
                </a:gridCol>
              </a:tblGrid>
              <a:tr h="329924">
                <a:tc>
                  <a:txBody>
                    <a:bodyPr/>
                    <a:lstStyle/>
                    <a:p>
                      <a:pPr algn="ctr"/>
                      <a:r>
                        <a:rPr lang="ru-RU" sz="900" dirty="0" err="1" smtClean="0">
                          <a:solidFill>
                            <a:schemeClr val="tx1"/>
                          </a:solidFill>
                          <a:latin typeface="Times New Roman" pitchFamily="18" charset="0"/>
                          <a:cs typeface="Times New Roman" pitchFamily="18" charset="0"/>
                        </a:rPr>
                        <a:t>Ластаушы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itchFamily="18" charset="0"/>
                          <a:cs typeface="Times New Roman" pitchFamily="18" charset="0"/>
                        </a:rPr>
                        <a:t>Нақты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шоғырлану</a:t>
                      </a:r>
                      <a:r>
                        <a:rPr lang="ru-RU" sz="900" dirty="0" smtClean="0">
                          <a:solidFill>
                            <a:schemeClr val="tx1"/>
                          </a:solidFill>
                          <a:latin typeface="Times New Roman" pitchFamily="18" charset="0"/>
                          <a:cs typeface="Times New Roman" pitchFamily="18" charset="0"/>
                        </a:rPr>
                        <a:t>, </a:t>
                      </a:r>
                      <a:r>
                        <a:rPr lang="ru-RU" sz="900" dirty="0">
                          <a:solidFill>
                            <a:schemeClr val="tx1"/>
                          </a:solidFill>
                          <a:latin typeface="Times New Roman" pitchFamily="18" charset="0"/>
                          <a:cs typeface="Times New Roman"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itchFamily="18" charset="0"/>
                          <a:cs typeface="Times New Roman" pitchFamily="18" charset="0"/>
                        </a:rPr>
                        <a:t>ШЖШ асу</a:t>
                      </a:r>
                      <a:r>
                        <a:rPr lang="kk-KZ" sz="900" baseline="0" dirty="0" smtClean="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06349">
                <a:tc>
                  <a:txBody>
                    <a:bodyPr/>
                    <a:lstStyle/>
                    <a:p>
                      <a:r>
                        <a:rPr lang="ru-RU" sz="900" dirty="0" smtClean="0">
                          <a:solidFill>
                            <a:schemeClr val="tx1"/>
                          </a:solidFill>
                          <a:latin typeface="Times New Roman" pitchFamily="18" charset="0"/>
                          <a:cs typeface="Times New Roman" pitchFamily="18" charset="0"/>
                        </a:rPr>
                        <a:t>РМ-2,5 </a:t>
                      </a:r>
                      <a:r>
                        <a:rPr lang="ru-RU" sz="900" dirty="0" err="1" smtClean="0">
                          <a:solidFill>
                            <a:schemeClr val="tx1"/>
                          </a:solidFill>
                          <a:latin typeface="Times New Roman" pitchFamily="18" charset="0"/>
                          <a:cs typeface="Times New Roman" pitchFamily="18" charset="0"/>
                        </a:rPr>
                        <a:t>қалқыма</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52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063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69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29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1296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117</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342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2,0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881562" y="3786190"/>
            <a:ext cx="4857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Нұр-Сұлтан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500306"/>
            <a:ext cx="4679950" cy="769441"/>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sz="1100" dirty="0" smtClean="0">
                <a:solidFill>
                  <a:schemeClr val="tx1"/>
                </a:solidFill>
                <a:latin typeface="Times New Roman" pitchFamily="18" charset="0"/>
                <a:cs typeface="Times New Roman" pitchFamily="18" charset="0"/>
              </a:rPr>
              <a:t>     </a:t>
            </a:r>
            <a:r>
              <a:rPr lang="kk-KZ" altLang="en-US" sz="1100" dirty="0" smtClean="0">
                <a:solidFill>
                  <a:schemeClr val="tx1"/>
                </a:solidFill>
                <a:latin typeface="Times New Roman" pitchFamily="18" charset="0"/>
                <a:cs typeface="Times New Roman" pitchFamily="18" charset="0"/>
                <a:sym typeface="+mn-ea"/>
              </a:rPr>
              <a:t>19, түнде 20 қыркүйекте метеорологиялық жағдайлар қала атмосферасында ластаушы заттардың </a:t>
            </a:r>
            <a:r>
              <a:rPr lang="kk-KZ" altLang="en-US" sz="1100" b="1" dirty="0" smtClean="0">
                <a:solidFill>
                  <a:schemeClr val="tx1"/>
                </a:solidFill>
                <a:latin typeface="Times New Roman" pitchFamily="18" charset="0"/>
                <a:cs typeface="Times New Roman" pitchFamily="18" charset="0"/>
                <a:sym typeface="+mn-ea"/>
              </a:rPr>
              <a:t>жиналуына</a:t>
            </a:r>
            <a:r>
              <a:rPr lang="kk-KZ" altLang="en-US" sz="1100" dirty="0" smtClean="0">
                <a:solidFill>
                  <a:schemeClr val="tx1"/>
                </a:solidFill>
                <a:latin typeface="Times New Roman" pitchFamily="18" charset="0"/>
                <a:cs typeface="Times New Roman" pitchFamily="18" charset="0"/>
                <a:sym typeface="+mn-ea"/>
              </a:rPr>
              <a:t> ықпал етеді.</a:t>
            </a:r>
          </a:p>
          <a:p>
            <a:pPr indent="185738" algn="just">
              <a:defRPr/>
            </a:pPr>
            <a:r>
              <a:rPr lang="kk-KZ" altLang="en-US" sz="1100" dirty="0" smtClean="0">
                <a:solidFill>
                  <a:schemeClr val="tx1"/>
                </a:solidFill>
                <a:latin typeface="Times New Roman" pitchFamily="18" charset="0"/>
                <a:cs typeface="Times New Roman" pitchFamily="18" charset="0"/>
                <a:sym typeface="+mn-ea"/>
              </a:rPr>
              <a:t>Жалпы қала бойынша 19, түнде 20 қыркүйекте ауаның ластану деңгейі көтеріңкі болады деп күтілуде.</a:t>
            </a:r>
          </a:p>
        </p:txBody>
      </p:sp>
      <p:sp>
        <p:nvSpPr>
          <p:cNvPr id="15" name="TextBox 13"/>
          <p:cNvSpPr txBox="1"/>
          <p:nvPr/>
        </p:nvSpPr>
        <p:spPr>
          <a:xfrm>
            <a:off x="5167314" y="3500438"/>
            <a:ext cx="4429156"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2" name="Прямоугольник 17"/>
          <p:cNvSpPr>
            <a:spLocks noChangeArrowheads="1"/>
          </p:cNvSpPr>
          <p:nvPr/>
        </p:nvSpPr>
        <p:spPr bwMode="auto">
          <a:xfrm>
            <a:off x="140595" y="704850"/>
            <a:ext cx="4808537"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19359</TotalTime>
  <Words>616</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2707</cp:revision>
  <cp:lastPrinted>2021-07-01T07:38:07Z</cp:lastPrinted>
  <dcterms:created xsi:type="dcterms:W3CDTF">2018-03-27T06:03:00Z</dcterms:created>
  <dcterms:modified xsi:type="dcterms:W3CDTF">2022-09-18T09:55:47Z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