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F2902E"/>
    <a:srgbClr val="FF9900"/>
    <a:srgbClr val="FA8422"/>
    <a:srgbClr val="99CC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527" autoAdjust="0"/>
  </p:normalViewPr>
  <p:slideViewPr>
    <p:cSldViewPr>
      <p:cViewPr>
        <p:scale>
          <a:sx n="118" d="100"/>
          <a:sy n="118" d="100"/>
        </p:scale>
        <p:origin x="-1842" y="-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xmlns="">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xmlns=""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xmlns=""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xmlns=""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xmlns=""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xmlns=""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xmlns=""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xmlns=""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xmlns=""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xmlns=""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xmlns=""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xmlns=""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xmlns=""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xmlns=""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xmlns="" val="311774704"/>
              </p:ext>
            </p:extLst>
          </p:nvPr>
        </p:nvGraphicFramePr>
        <p:xfrm>
          <a:off x="307975" y="2589213"/>
          <a:ext cx="4465638" cy="2179637"/>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82" name="Прямоугольник 2"/>
          <p:cNvSpPr>
            <a:spLocks noChangeArrowheads="1"/>
          </p:cNvSpPr>
          <p:nvPr/>
        </p:nvSpPr>
        <p:spPr bwMode="auto">
          <a:xfrm>
            <a:off x="4937125" y="115888"/>
            <a:ext cx="4840287" cy="2382191"/>
          </a:xfrm>
          <a:prstGeom prst="rect">
            <a:avLst/>
          </a:prstGeom>
          <a:noFill/>
          <a:ln>
            <a:noFill/>
          </a:ln>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r>
              <a:rPr lang="ru-RU" altLang="ru-RU" sz="1200" b="1" dirty="0" smtClean="0">
                <a:latin typeface="Times New Roman" panose="02020603050405020304" pitchFamily="18" charset="0"/>
                <a:cs typeface="Times New Roman" panose="02020603050405020304" pitchFamily="18" charset="0"/>
              </a:rPr>
              <a:t> </a:t>
            </a:r>
          </a:p>
          <a:p>
            <a:pPr algn="ctr" eaLnBrk="1" hangingPunct="1">
              <a:spcBef>
                <a:spcPts val="0"/>
              </a:spcBef>
              <a:buNone/>
              <a:defRPr/>
            </a:pPr>
            <a:r>
              <a:rPr lang="kk-KZ" altLang="ru-RU" sz="1200" b="1" dirty="0" smtClean="0">
                <a:latin typeface="Times New Roman" pitchFamily="18" charset="0"/>
                <a:cs typeface="Times New Roman" pitchFamily="18" charset="0"/>
              </a:rPr>
              <a:t>16 </a:t>
            </a:r>
            <a:r>
              <a:rPr lang="kk-KZ" sz="1200" b="1" dirty="0" smtClean="0">
                <a:latin typeface="Times New Roman" panose="02020603050405020304" pitchFamily="18" charset="0"/>
                <a:cs typeface="Times New Roman" panose="02020603050405020304" pitchFamily="18" charset="0"/>
              </a:rPr>
              <a:t>қыркүйек </a:t>
            </a:r>
            <a:r>
              <a:rPr lang="ru-RU" altLang="ru-RU" sz="1200" b="1" dirty="0" smtClean="0">
                <a:latin typeface="Times New Roman" panose="02020603050405020304" pitchFamily="18" charset="0"/>
                <a:cs typeface="Times New Roman" panose="02020603050405020304" pitchFamily="18" charset="0"/>
              </a:rPr>
              <a:t>2022 ж.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21-ден 17</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қыркүйек </a:t>
            </a:r>
            <a:r>
              <a:rPr lang="ru-RU" altLang="ru-RU" sz="1200" b="1" dirty="0" smtClean="0">
                <a:latin typeface="Times New Roman" panose="02020603050405020304" pitchFamily="18" charset="0"/>
                <a:cs typeface="Times New Roman" panose="02020603050405020304" pitchFamily="18" charset="0"/>
              </a:rPr>
              <a:t>2022 ж.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itchFamily="18" charset="0"/>
                <a:cs typeface="Times New Roman" pitchFamily="18" charset="0"/>
              </a:rPr>
              <a:t>Көшпелі бұлтты, жауын-шашынсыз. Оңтүстік-шығыстан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9-14 </a:t>
            </a:r>
            <a:r>
              <a:rPr lang="kk-KZ" sz="1200" dirty="0" smtClean="0">
                <a:latin typeface="Times New Roman" pitchFamily="18" charset="0"/>
                <a:cs typeface="Times New Roman" pitchFamily="18" charset="0"/>
              </a:rPr>
              <a:t>м/с. Ауаның температурасы түнде 3-5 градус жылы, топырақ бетінде 1 градус үсік, күндіз </a:t>
            </a:r>
            <a:r>
              <a:rPr lang="ru-RU" sz="1200" dirty="0" smtClean="0">
                <a:latin typeface="Times New Roman" pitchFamily="18" charset="0"/>
                <a:cs typeface="Times New Roman" pitchFamily="18" charset="0"/>
              </a:rPr>
              <a:t>18-20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altLang="ru-RU" sz="1200" b="1" dirty="0" smtClean="0">
              <a:latin typeface="Times New Roman" pitchFamily="18" charset="0"/>
              <a:cs typeface="Times New Roman" pitchFamily="18" charset="0"/>
            </a:endParaRPr>
          </a:p>
          <a:p>
            <a:pPr indent="182563" algn="just" eaLnBrk="1" hangingPunct="1">
              <a:spcBef>
                <a:spcPts val="0"/>
              </a:spcBef>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 </a:t>
            </a:r>
            <a:r>
              <a:rPr lang="ru-RU" altLang="ru-RU" sz="1200" b="1" dirty="0" smtClean="0">
                <a:latin typeface="Times New Roman" pitchFamily="18" charset="0"/>
                <a:cs typeface="Times New Roman" pitchFamily="18" charset="0"/>
              </a:rPr>
              <a:t>18</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қыркүйекке </a:t>
            </a:r>
            <a:endParaRPr lang="ru-RU" altLang="ru-RU" sz="1200" b="1" dirty="0" smtClean="0">
              <a:latin typeface="Times New Roman" pitchFamily="18" charset="0"/>
              <a:cs typeface="Times New Roman" pitchFamily="18" charset="0"/>
            </a:endParaRPr>
          </a:p>
          <a:p>
            <a:pPr indent="182563" algn="ctr" eaLnBrk="1" hangingPunct="1">
              <a:spcBef>
                <a:spcPts val="0"/>
              </a:spcBef>
              <a:buNone/>
              <a:defRPr/>
            </a:pPr>
            <a:r>
              <a:rPr lang="kk-KZ" altLang="ru-RU" sz="1200" b="1" dirty="0" smtClean="0">
                <a:latin typeface="Times New Roman" pitchFamily="18" charset="0"/>
                <a:cs typeface="Times New Roman" pitchFamily="18" charset="0"/>
              </a:rPr>
              <a:t>17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18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anose="02020603050405020304" pitchFamily="18" charset="0"/>
                <a:cs typeface="Times New Roman" panose="02020603050405020304" pitchFamily="18" charset="0"/>
              </a:rPr>
              <a:t>Көшпелі бұлтты, жауын-шашынсыз. Солтүстік-шығыстан 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күші 5-10 </a:t>
            </a:r>
            <a:r>
              <a:rPr lang="kk-KZ" sz="1200" dirty="0" smtClean="0">
                <a:latin typeface="Times New Roman" pitchFamily="18" charset="0"/>
                <a:cs typeface="Times New Roman" pitchFamily="18" charset="0"/>
              </a:rPr>
              <a:t>м/с. Ауаның температурасы 4-6 градус жылы, топырақ бетінде 1 градус үсік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xmlns="" val="3747407844"/>
              </p:ext>
            </p:extLst>
          </p:nvPr>
        </p:nvGraphicFramePr>
        <p:xfrm>
          <a:off x="5095876" y="4286256"/>
          <a:ext cx="4572032" cy="2195030"/>
        </p:xfrm>
        <a:graphic>
          <a:graphicData uri="http://schemas.openxmlformats.org/drawingml/2006/table">
            <a:tbl>
              <a:tblPr firstRow="1" bandRow="1">
                <a:tableStyleId>{5C22544A-7EE6-4342-B048-85BDC9FD1C3A}</a:tableStyleId>
              </a:tblPr>
              <a:tblGrid>
                <a:gridCol w="1750903">
                  <a:extLst>
                    <a:ext uri="{9D8B030D-6E8A-4147-A177-3AD203B41FA5}">
                      <a16:colId xmlns:a16="http://schemas.microsoft.com/office/drawing/2014/main" xmlns="" val="20000"/>
                    </a:ext>
                  </a:extLst>
                </a:gridCol>
                <a:gridCol w="1412006">
                  <a:extLst>
                    <a:ext uri="{9D8B030D-6E8A-4147-A177-3AD203B41FA5}">
                      <a16:colId xmlns:a16="http://schemas.microsoft.com/office/drawing/2014/main" xmlns="" val="20001"/>
                    </a:ext>
                  </a:extLst>
                </a:gridCol>
                <a:gridCol w="1409123">
                  <a:extLst>
                    <a:ext uri="{9D8B030D-6E8A-4147-A177-3AD203B41FA5}">
                      <a16:colId xmlns:a16="http://schemas.microsoft.com/office/drawing/2014/main" xmlns="" val="20002"/>
                    </a:ext>
                  </a:extLst>
                </a:gridCol>
              </a:tblGrid>
              <a:tr h="329924">
                <a:tc>
                  <a:txBody>
                    <a:bodyPr/>
                    <a:lstStyle/>
                    <a:p>
                      <a:pPr algn="ctr"/>
                      <a:r>
                        <a:rPr lang="ru-RU" sz="900" dirty="0" err="1" smtClean="0">
                          <a:solidFill>
                            <a:schemeClr val="tx1"/>
                          </a:solidFill>
                          <a:latin typeface="Times New Roman" pitchFamily="18" charset="0"/>
                          <a:cs typeface="Times New Roman" pitchFamily="18" charset="0"/>
                        </a:rPr>
                        <a:t>Ластаушы</a:t>
                      </a:r>
                      <a:r>
                        <a:rPr lang="ru-RU" sz="900" dirty="0" smtClean="0">
                          <a:solidFill>
                            <a:schemeClr val="tx1"/>
                          </a:solidFill>
                          <a:latin typeface="Times New Roman" pitchFamily="18" charset="0"/>
                          <a:cs typeface="Times New Roman" pitchFamily="18" charset="0"/>
                        </a:rPr>
                        <a:t> </a:t>
                      </a:r>
                      <a:r>
                        <a:rPr lang="ru-RU" sz="900" dirty="0" err="1" smtClean="0">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itchFamily="18" charset="0"/>
                          <a:cs typeface="Times New Roman" pitchFamily="18" charset="0"/>
                        </a:rPr>
                        <a:t>Нақты</a:t>
                      </a:r>
                      <a:r>
                        <a:rPr lang="ru-RU" sz="900" dirty="0" smtClean="0">
                          <a:solidFill>
                            <a:schemeClr val="tx1"/>
                          </a:solidFill>
                          <a:latin typeface="Times New Roman" pitchFamily="18" charset="0"/>
                          <a:cs typeface="Times New Roman" pitchFamily="18" charset="0"/>
                        </a:rPr>
                        <a:t> </a:t>
                      </a:r>
                      <a:r>
                        <a:rPr lang="ru-RU" sz="900" dirty="0" err="1" smtClean="0">
                          <a:solidFill>
                            <a:schemeClr val="tx1"/>
                          </a:solidFill>
                          <a:latin typeface="Times New Roman" pitchFamily="18" charset="0"/>
                          <a:cs typeface="Times New Roman" pitchFamily="18" charset="0"/>
                        </a:rPr>
                        <a:t>шоғырлану</a:t>
                      </a:r>
                      <a:r>
                        <a:rPr lang="ru-RU" sz="900" dirty="0" smtClean="0">
                          <a:solidFill>
                            <a:schemeClr val="tx1"/>
                          </a:solidFill>
                          <a:latin typeface="Times New Roman" pitchFamily="18" charset="0"/>
                          <a:cs typeface="Times New Roman" pitchFamily="18" charset="0"/>
                        </a:rPr>
                        <a:t>, </a:t>
                      </a:r>
                      <a:r>
                        <a:rPr lang="ru-RU" sz="900" dirty="0">
                          <a:solidFill>
                            <a:schemeClr val="tx1"/>
                          </a:solidFill>
                          <a:latin typeface="Times New Roman" pitchFamily="18" charset="0"/>
                          <a:cs typeface="Times New Roman"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itchFamily="18" charset="0"/>
                          <a:cs typeface="Times New Roman" pitchFamily="18" charset="0"/>
                        </a:rPr>
                        <a:t>ШЖШ асу</a:t>
                      </a:r>
                      <a:r>
                        <a:rPr lang="kk-KZ" sz="900" baseline="0" dirty="0" smtClean="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06349">
                <a:tc>
                  <a:txBody>
                    <a:bodyPr/>
                    <a:lstStyle/>
                    <a:p>
                      <a:r>
                        <a:rPr lang="ru-RU" sz="900" dirty="0" smtClean="0">
                          <a:solidFill>
                            <a:schemeClr val="tx1"/>
                          </a:solidFill>
                          <a:latin typeface="Times New Roman" pitchFamily="18" charset="0"/>
                          <a:cs typeface="Times New Roman" pitchFamily="18" charset="0"/>
                        </a:rPr>
                        <a:t>РМ-2,5 </a:t>
                      </a:r>
                      <a:r>
                        <a:rPr lang="ru-RU" sz="900" dirty="0" err="1" smtClean="0">
                          <a:solidFill>
                            <a:schemeClr val="tx1"/>
                          </a:solidFill>
                          <a:latin typeface="Times New Roman" pitchFamily="18" charset="0"/>
                          <a:cs typeface="Times New Roman" pitchFamily="18" charset="0"/>
                        </a:rPr>
                        <a:t>қалқыма</a:t>
                      </a:r>
                      <a:r>
                        <a:rPr lang="ru-RU" sz="900" dirty="0" smtClean="0">
                          <a:solidFill>
                            <a:schemeClr val="tx1"/>
                          </a:solidFill>
                          <a:latin typeface="Times New Roman" pitchFamily="18" charset="0"/>
                          <a:cs typeface="Times New Roman" pitchFamily="18" charset="0"/>
                        </a:rPr>
                        <a:t> </a:t>
                      </a:r>
                      <a:r>
                        <a:rPr lang="ru-RU" sz="900" dirty="0" err="1" smtClean="0">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54</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0,3</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0634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75</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0,3</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06349">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43</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0,1</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06349">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1320</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0,3</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06349">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92</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0,5</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06349">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342</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0,9</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06349">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16</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2,0</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06349">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0</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0</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extLst>
              <p:ext uri="{D42A27DB-BD31-4B8C-83A1-F6EECF244321}">
                <p14:modId xmlns:p14="http://schemas.microsoft.com/office/powerpoint/2010/main" xmlns=""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4" name="Прямоугольник 21"/>
          <p:cNvSpPr>
            <a:spLocks noChangeArrowheads="1"/>
          </p:cNvSpPr>
          <p:nvPr/>
        </p:nvSpPr>
        <p:spPr bwMode="auto">
          <a:xfrm>
            <a:off x="4881562" y="3786190"/>
            <a:ext cx="4857784"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қыркүйектегі Нұр-Сұлтан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500306"/>
            <a:ext cx="4679950"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100" dirty="0" smtClean="0">
                <a:solidFill>
                  <a:schemeClr val="tx1"/>
                </a:solidFill>
                <a:latin typeface="Times New Roman" pitchFamily="18" charset="0"/>
                <a:cs typeface="Times New Roman" pitchFamily="18" charset="0"/>
              </a:rPr>
              <a:t>     17 қыркүйек</a:t>
            </a:r>
            <a:r>
              <a:rPr lang="ru-RU" sz="1100" dirty="0" smtClean="0">
                <a:solidFill>
                  <a:schemeClr val="tx1"/>
                </a:solidFill>
                <a:latin typeface="Times New Roman" pitchFamily="18" charset="0"/>
                <a:cs typeface="Times New Roman" pitchFamily="18" charset="0"/>
              </a:rPr>
              <a:t>, 2022 </a:t>
            </a:r>
            <a:r>
              <a:rPr lang="ru-RU" sz="1100" dirty="0" err="1" smtClean="0">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18 </a:t>
            </a:r>
            <a:r>
              <a:rPr lang="kk-KZ" sz="1100" dirty="0" smtClean="0">
                <a:solidFill>
                  <a:schemeClr val="tx1"/>
                </a:solidFill>
                <a:latin typeface="Times New Roman" pitchFamily="18" charset="0"/>
                <a:cs typeface="Times New Roman" pitchFamily="18" charset="0"/>
              </a:rPr>
              <a:t>қыркүйекке </a:t>
            </a:r>
            <a:r>
              <a:rPr lang="ru-RU" sz="1100" dirty="0" err="1" smtClean="0">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ластаушы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заттардың  </a:t>
            </a:r>
            <a:r>
              <a:rPr lang="ru-RU" sz="1100" b="1" dirty="0" err="1" smtClean="0">
                <a:solidFill>
                  <a:schemeClr val="tx1"/>
                </a:solidFill>
                <a:latin typeface="Times New Roman" pitchFamily="18" charset="0"/>
                <a:cs typeface="Times New Roman" pitchFamily="18" charset="0"/>
              </a:rPr>
              <a:t>ыдырауына</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ықпал етеді</a:t>
            </a:r>
            <a:r>
              <a:rPr lang="ru-RU" sz="1100" dirty="0" smtClean="0">
                <a:solidFill>
                  <a:schemeClr val="tx1"/>
                </a:solidFill>
                <a:latin typeface="Times New Roman" pitchFamily="18" charset="0"/>
                <a:cs typeface="Times New Roman" pitchFamily="18" charset="0"/>
              </a:rPr>
              <a:t>.</a:t>
            </a:r>
          </a:p>
          <a:p>
            <a:pPr algn="just"/>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Жалпы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қала бойынша</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ауаның ластану</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деңгейі төмен болады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деп</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күтілуде.</a:t>
            </a:r>
            <a:endParaRPr lang="ru-RU" sz="1100" dirty="0">
              <a:solidFill>
                <a:schemeClr val="tx1"/>
              </a:solidFill>
              <a:latin typeface="Times New Roman" pitchFamily="18" charset="0"/>
              <a:cs typeface="Times New Roman" pitchFamily="18" charset="0"/>
            </a:endParaRPr>
          </a:p>
        </p:txBody>
      </p:sp>
      <p:sp>
        <p:nvSpPr>
          <p:cNvPr id="15" name="TextBox 13"/>
          <p:cNvSpPr txBox="1"/>
          <p:nvPr/>
        </p:nvSpPr>
        <p:spPr>
          <a:xfrm>
            <a:off x="5167314" y="3500438"/>
            <a:ext cx="4429156"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a:t>
            </a:r>
            <a:r>
              <a:rPr lang="ru-RU" sz="1100" dirty="0" err="1">
                <a:solidFill>
                  <a:schemeClr val="tx1"/>
                </a:solidFill>
                <a:latin typeface="Times New Roman" panose="02020603050405020304" pitchFamily="18" charset="0"/>
                <a:cs typeface="Times New Roman" panose="02020603050405020304" pitchFamily="18" charset="0"/>
              </a:rPr>
              <a:t>дәрежелі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err="1">
                <a:solidFill>
                  <a:schemeClr val="tx1"/>
                </a:solidFill>
                <a:latin typeface="Times New Roman" panose="02020603050405020304" pitchFamily="18" charset="0"/>
                <a:cs typeface="Times New Roman" panose="02020603050405020304" pitchFamily="18" charset="0"/>
              </a:rPr>
              <a:t>ескертуі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жоқ</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xmlns="" val="20000"/>
                    </a:ext>
                  </a:extLst>
                </a:gridCol>
                <a:gridCol w="3080983">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a16="http://schemas.microsoft.com/office/drawing/2014/main" xmlns="" val="20000"/>
                    </a:ext>
                  </a:extLst>
                </a:gridCol>
                <a:gridCol w="2017712">
                  <a:extLst>
                    <a:ext uri="{9D8B030D-6E8A-4147-A177-3AD203B41FA5}">
                      <a16:colId xmlns:a16="http://schemas.microsoft.com/office/drawing/2014/main" xmlns=""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Баспасөз</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қызметі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Халықаралық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ынтымақтастық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бөлімі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err="1"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025" name="Rectangle 1"/>
          <p:cNvSpPr>
            <a:spLocks noChangeArrowheads="1"/>
          </p:cNvSpPr>
          <p:nvPr/>
        </p:nvSpPr>
        <p:spPr bwMode="auto">
          <a:xfrm>
            <a:off x="309530" y="857232"/>
            <a:ext cx="4500594"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176213" algn="just">
              <a:spcAft>
                <a:spcPts val="0"/>
              </a:spcAft>
            </a:pPr>
            <a:r>
              <a:rPr lang="kk-KZ" sz="1600" dirty="0" smtClean="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19048</TotalTime>
  <Words>559</Words>
  <Application>Microsoft Office PowerPoint</Application>
  <PresentationFormat>Лист A4 (210x297 мм)</PresentationFormat>
  <Paragraphs>108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2701</cp:revision>
  <cp:lastPrinted>2021-07-01T07:38:07Z</cp:lastPrinted>
  <dcterms:created xsi:type="dcterms:W3CDTF">2018-03-27T06:03:00Z</dcterms:created>
  <dcterms:modified xsi:type="dcterms:W3CDTF">2022-09-16T09:28:07Z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