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inoptik1" initials="s" lastIdx="0"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03221561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Тараз</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03575187"/>
              </p:ext>
            </p:extLst>
          </p:nvPr>
        </p:nvGraphicFramePr>
        <p:xfrm>
          <a:off x="307975" y="2588895"/>
          <a:ext cx="4465638" cy="242316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600" b="1" i="1" dirty="0" smtClean="0">
                          <a:solidFill>
                            <a:srgbClr val="002060"/>
                          </a:solidFill>
                          <a:latin typeface="Times New Roman" panose="02020603050405020304" pitchFamily="18" charset="0"/>
                          <a:cs typeface="Times New Roman" panose="02020603050405020304" pitchFamily="18" charset="0"/>
                        </a:rPr>
                        <a:t>№ 253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kk-KZ" altLang="x-none" sz="1600" b="1" i="1" baseline="0" dirty="0" smtClean="0">
                          <a:solidFill>
                            <a:srgbClr val="002060"/>
                          </a:solidFill>
                          <a:latin typeface="Times New Roman" panose="02020603050405020304" pitchFamily="18" charset="0"/>
                          <a:cs typeface="Times New Roman" panose="02020603050405020304" pitchFamily="18" charset="0"/>
                        </a:rPr>
                        <a:t>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6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x-none" sz="1400" b="1" i="1" dirty="0" smtClean="0">
                          <a:solidFill>
                            <a:srgbClr val="002060"/>
                          </a:solidFill>
                          <a:latin typeface="Times New Roman" panose="02020603050405020304" pitchFamily="18" charset="0"/>
                          <a:cs typeface="Times New Roman" panose="02020603050405020304" pitchFamily="18" charset="0"/>
                        </a:rPr>
                        <a:t>Тараз қаласы</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10</a:t>
                      </a:r>
                      <a:r>
                        <a:rPr lang="kk-KZ" altLang="zh-CN" sz="1200" b="1" i="0" baseline="0" dirty="0" smtClean="0">
                          <a:solidFill>
                            <a:schemeClr val="tx1"/>
                          </a:solidFill>
                          <a:latin typeface="Times New Roman" panose="02020603050405020304" pitchFamily="18" charset="0"/>
                          <a:cs typeface="Times New Roman" panose="02020603050405020304" pitchFamily="18" charset="0"/>
                        </a:rPr>
                        <a:t> </a:t>
                      </a:r>
                      <a:r>
                        <a:rPr lang="kk-KZ" altLang="zh-CN" sz="1200" b="1" i="1" u="none" baseline="0" dirty="0" smtClean="0">
                          <a:solidFill>
                            <a:schemeClr val="tx2"/>
                          </a:solidFill>
                          <a:latin typeface="Times New Roman" panose="02020603050405020304" pitchFamily="18" charset="0"/>
                          <a:cs typeface="Times New Roman" panose="02020603050405020304" pitchFamily="18" charset="0"/>
                        </a:rPr>
                        <a:t>қыркүйек </a:t>
                      </a:r>
                      <a:r>
                        <a:rPr lang="kk-KZ" altLang="zh-CN" sz="1200" b="1" i="1" u="none" baseline="0" dirty="0" smtClean="0">
                          <a:solidFill>
                            <a:srgbClr val="002060"/>
                          </a:solidFill>
                          <a:latin typeface="Times New Roman" panose="02020603050405020304" pitchFamily="18" charset="0"/>
                          <a:cs typeface="Times New Roman" panose="02020603050405020304" pitchFamily="18" charset="0"/>
                        </a:rPr>
                        <a:t> </a:t>
                      </a:r>
                      <a:endParaRPr lang="zh-CN" altLang="x-none" sz="1200" b="1" i="1" u="none"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20891096"/>
              </p:ext>
            </p:extLst>
          </p:nvPr>
        </p:nvGraphicFramePr>
        <p:xfrm>
          <a:off x="5017183" y="6480582"/>
          <a:ext cx="4680169" cy="465878"/>
        </p:xfrm>
        <a:graphic>
          <a:graphicData uri="http://schemas.openxmlformats.org/drawingml/2006/table">
            <a:tbl>
              <a:tblPr/>
              <a:tblGrid>
                <a:gridCol w="4680169">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1" y="3687446"/>
            <a:ext cx="4824412" cy="461665"/>
          </a:xfrm>
          <a:prstGeom prst="rect">
            <a:avLst/>
          </a:prstGeom>
          <a:noFill/>
          <a:ln w="9525">
            <a:noFill/>
          </a:ln>
        </p:spPr>
        <p:txBody>
          <a:bodyPr wrap="square">
            <a:spAutoFit/>
          </a:bodyPr>
          <a:lstStyle/>
          <a:p>
            <a:pPr algn="ctr"/>
            <a:r>
              <a:rPr lang="ru-RU" altLang="ru-RU" sz="1200" b="1" dirty="0">
                <a:latin typeface="Times New Roman" pitchFamily="18" charset="0"/>
                <a:cs typeface="Times New Roman" pitchFamily="18" charset="0"/>
              </a:rPr>
              <a:t>2022 ж. </a:t>
            </a:r>
            <a:r>
              <a:rPr lang="kk-KZ" altLang="ru-RU" sz="1200" b="1" smtClean="0">
                <a:latin typeface="Times New Roman" panose="02020603050405020304" pitchFamily="18" charset="0"/>
                <a:cs typeface="Times New Roman" panose="02020603050405020304" pitchFamily="18" charset="0"/>
              </a:rPr>
              <a:t>10 </a:t>
            </a:r>
            <a:r>
              <a:rPr lang="kk-KZ" altLang="ru-RU" sz="1200" b="1" dirty="0">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Тараз</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ауасының</a:t>
            </a:r>
            <a:r>
              <a:rPr lang="ru-RU" altLang="ru-RU" sz="1200" b="1" dirty="0">
                <a:latin typeface="Times New Roman" pitchFamily="18" charset="0"/>
                <a:cs typeface="Times New Roman" pitchFamily="18" charset="0"/>
              </a:rPr>
              <a:t> </a:t>
            </a:r>
            <a:endParaRPr lang="ru-RU" altLang="ru-RU" sz="1200" b="1" dirty="0" smtClean="0">
              <a:latin typeface="Times New Roman" pitchFamily="18" charset="0"/>
              <a:cs typeface="Times New Roman" pitchFamily="18" charset="0"/>
            </a:endParaRPr>
          </a:p>
          <a:p>
            <a:pPr algn="ctr"/>
            <a:r>
              <a:rPr lang="ru-RU" altLang="ru-RU" sz="1200" b="1" dirty="0" err="1" smtClean="0">
                <a:latin typeface="Times New Roman" pitchFamily="18" charset="0"/>
                <a:cs typeface="Times New Roman" pitchFamily="18" charset="0"/>
              </a:rPr>
              <a:t>жай-күйі</a:t>
            </a:r>
            <a:endParaRPr lang="ru-RU" altLang="ru-RU" sz="1200" b="1" dirty="0">
              <a:latin typeface="Times New Roman" pitchFamily="18" charset="0"/>
              <a:cs typeface="Times New Roman" pitchFamily="18" charset="0"/>
            </a:endParaRPr>
          </a:p>
        </p:txBody>
      </p:sp>
      <p:sp>
        <p:nvSpPr>
          <p:cNvPr id="20" name="Прямоугольник 19"/>
          <p:cNvSpPr/>
          <p:nvPr/>
        </p:nvSpPr>
        <p:spPr>
          <a:xfrm>
            <a:off x="4913004" y="-14882"/>
            <a:ext cx="4808538" cy="3046988"/>
          </a:xfrm>
          <a:prstGeom prst="rect">
            <a:avLst/>
          </a:prstGeom>
        </p:spPr>
        <p:txBody>
          <a:bodyPr wrap="square">
            <a:spAutoFit/>
          </a:bodyPr>
          <a:lstStyle/>
          <a:p>
            <a:pPr lvl="0" algn="ctr"/>
            <a:endParaRPr lang="ru-RU" altLang="ru-RU" sz="1200" b="1" dirty="0" smtClean="0">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Тараз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АУА-РАЙЫ БОЛЖАМЫ</a:t>
            </a:r>
          </a:p>
          <a:p>
            <a:pPr algn="ctr"/>
            <a:r>
              <a:rPr lang="ru-RU" sz="1200" b="1" dirty="0" smtClean="0">
                <a:latin typeface="Times New Roman" pitchFamily="18" charset="0"/>
                <a:cs typeface="Times New Roman" pitchFamily="18" charset="0"/>
              </a:rPr>
              <a:t>2022 </a:t>
            </a:r>
            <a:r>
              <a:rPr lang="ru-RU" sz="1200" b="1" dirty="0" err="1" smtClean="0">
                <a:latin typeface="Times New Roman" pitchFamily="18" charset="0"/>
                <a:cs typeface="Times New Roman" pitchFamily="18" charset="0"/>
              </a:rPr>
              <a:t>жылғы</a:t>
            </a:r>
            <a:r>
              <a:rPr lang="ru-RU" sz="1200" b="1" dirty="0" smtClean="0">
                <a:latin typeface="Times New Roman" pitchFamily="18" charset="0"/>
                <a:cs typeface="Times New Roman" pitchFamily="18" charset="0"/>
              </a:rPr>
              <a:t> 11 </a:t>
            </a:r>
            <a:r>
              <a:rPr lang="kk-KZ" sz="1200" b="1" dirty="0" smtClean="0">
                <a:latin typeface="Times New Roman" pitchFamily="18" charset="0"/>
                <a:cs typeface="Times New Roman" pitchFamily="18" charset="0"/>
              </a:rPr>
              <a:t>қыркүйекке</a:t>
            </a:r>
            <a:endParaRPr lang="ru-RU" sz="1200" b="1" dirty="0" smtClean="0">
              <a:latin typeface="Times New Roman" pitchFamily="18" charset="0"/>
              <a:cs typeface="Times New Roman" pitchFamily="18" charset="0"/>
            </a:endParaRPr>
          </a:p>
          <a:p>
            <a:pPr algn="ctr"/>
            <a:r>
              <a:rPr lang="kk-KZ" altLang="ru-RU" sz="1200" b="1" dirty="0" smtClean="0">
                <a:latin typeface="Times New Roman" panose="02020603050405020304" pitchFamily="18" charset="0"/>
                <a:cs typeface="Times New Roman" panose="02020603050405020304" pitchFamily="18" charset="0"/>
              </a:rPr>
              <a:t>10 </a:t>
            </a:r>
            <a:r>
              <a:rPr lang="kk-KZ" altLang="ru-RU" sz="1200" b="1" dirty="0">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21-ден </a:t>
            </a:r>
            <a:r>
              <a:rPr lang="kk-KZ" altLang="ru-RU" sz="1200" b="1" dirty="0" smtClean="0">
                <a:latin typeface="Times New Roman" panose="02020603050405020304" pitchFamily="18" charset="0"/>
                <a:cs typeface="Times New Roman" panose="02020603050405020304" pitchFamily="18" charset="0"/>
              </a:rPr>
              <a:t>11 қыркүйек</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smtClean="0">
                <a:latin typeface="Times New Roman" panose="02020603050405020304" pitchFamily="18" charset="0"/>
                <a:cs typeface="Times New Roman" panose="02020603050405020304" pitchFamily="18" charset="0"/>
              </a:rPr>
              <a:t>дейін</a:t>
            </a:r>
            <a:r>
              <a:rPr lang="kk-KZ" sz="1200" dirty="0" smtClean="0">
                <a:latin typeface="Times New Roman" pitchFamily="18" charset="0"/>
                <a:cs typeface="Times New Roman" pitchFamily="18" charset="0"/>
              </a:rPr>
              <a:t>         </a:t>
            </a:r>
          </a:p>
          <a:p>
            <a:r>
              <a:rPr lang="kk-KZ" sz="1200" dirty="0" smtClean="0">
                <a:latin typeface="Times New Roman" pitchFamily="18" charset="0"/>
                <a:cs typeface="Times New Roman" pitchFamily="18" charset="0"/>
              </a:rPr>
              <a:t>   </a:t>
            </a:r>
            <a:r>
              <a:rPr lang="en-US"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жаңбыр</a:t>
            </a:r>
            <a:r>
              <a:rPr lang="ru-RU" sz="1200" dirty="0">
                <a:latin typeface="Times New Roman" pitchFamily="18" charset="0"/>
                <a:cs typeface="Times New Roman" pitchFamily="18" charset="0"/>
              </a:rPr>
              <a:t>, найзағай, </a:t>
            </a:r>
            <a:r>
              <a:rPr lang="ru-RU" sz="1200" dirty="0" smtClean="0">
                <a:latin typeface="Times New Roman" pitchFamily="18" charset="0"/>
                <a:cs typeface="Times New Roman" pitchFamily="18" charset="0"/>
              </a:rPr>
              <a:t>дауыл </a:t>
            </a:r>
            <a:r>
              <a:rPr lang="ru-RU" sz="1200" dirty="0" err="1" smtClean="0">
                <a:latin typeface="Times New Roman" pitchFamily="18" charset="0"/>
                <a:cs typeface="Times New Roman" pitchFamily="18" charset="0"/>
              </a:rPr>
              <a:t>болады</a:t>
            </a:r>
            <a:r>
              <a:rPr lang="ru-RU" sz="1200" dirty="0" smtClean="0">
                <a:latin typeface="Times New Roman" pitchFamily="18" charset="0"/>
                <a:cs typeface="Times New Roman" pitchFamily="18" charset="0"/>
              </a:rPr>
              <a:t>. </a:t>
            </a:r>
            <a:r>
              <a:rPr lang="kk-KZ" sz="1200" dirty="0">
                <a:latin typeface="Times New Roman" pitchFamily="18" charset="0"/>
                <a:cs typeface="Times New Roman" pitchFamily="18" charset="0"/>
              </a:rPr>
              <a:t>Солтүстік-батыстан соғатын жел солтүстік-шығыс желіне </a:t>
            </a:r>
            <a:r>
              <a:rPr lang="kk-KZ" sz="1200" dirty="0" smtClean="0">
                <a:latin typeface="Times New Roman" pitchFamily="18" charset="0"/>
                <a:cs typeface="Times New Roman" pitchFamily="18" charset="0"/>
              </a:rPr>
              <a:t>ауысады, </a:t>
            </a:r>
            <a:r>
              <a:rPr lang="kk-KZ" sz="1200" dirty="0">
                <a:latin typeface="Times New Roman" pitchFamily="18" charset="0"/>
                <a:ea typeface="Calibri"/>
                <a:cs typeface="Times New Roman" pitchFamily="18" charset="0"/>
              </a:rPr>
              <a:t>күші </a:t>
            </a:r>
            <a:r>
              <a:rPr lang="ru-RU" sz="1200" dirty="0" smtClean="0">
                <a:latin typeface="Times New Roman" pitchFamily="18" charset="0"/>
                <a:cs typeface="Times New Roman" pitchFamily="18" charset="0"/>
              </a:rPr>
              <a:t>9-14, </a:t>
            </a:r>
            <a:r>
              <a:rPr lang="ru-RU" sz="1200" dirty="0" err="1">
                <a:latin typeface="Times New Roman" pitchFamily="18" charset="0"/>
                <a:cs typeface="Times New Roman" pitchFamily="18" charset="0"/>
              </a:rPr>
              <a:t>екпіні</a:t>
            </a:r>
            <a:r>
              <a:rPr lang="ru-RU" sz="1200" dirty="0">
                <a:latin typeface="Times New Roman" pitchFamily="18" charset="0"/>
                <a:cs typeface="Times New Roman" pitchFamily="18" charset="0"/>
              </a:rPr>
              <a:t> 15-20 </a:t>
            </a:r>
            <a:r>
              <a:rPr lang="ru-RU" sz="1200" dirty="0" smtClean="0">
                <a:latin typeface="Times New Roman" pitchFamily="18" charset="0"/>
                <a:cs typeface="Times New Roman" pitchFamily="18" charset="0"/>
              </a:rPr>
              <a:t>м/с. </a:t>
            </a:r>
            <a:r>
              <a:rPr lang="kk-KZ" sz="1200" dirty="0" smtClean="0">
                <a:latin typeface="Times New Roman" pitchFamily="18" charset="0"/>
                <a:cs typeface="Times New Roman" pitchFamily="18" charset="0"/>
              </a:rPr>
              <a:t>Ауа </a:t>
            </a:r>
            <a:r>
              <a:rPr lang="kk-KZ" sz="1200" dirty="0">
                <a:latin typeface="Times New Roman" pitchFamily="18" charset="0"/>
                <a:cs typeface="Times New Roman" pitchFamily="18" charset="0"/>
              </a:rPr>
              <a:t>температурасы </a:t>
            </a:r>
            <a:r>
              <a:rPr lang="kk-KZ" sz="1200" dirty="0" smtClean="0">
                <a:latin typeface="Times New Roman" pitchFamily="18" charset="0"/>
                <a:cs typeface="Times New Roman" pitchFamily="18" charset="0"/>
              </a:rPr>
              <a:t>түнде 14-16, </a:t>
            </a:r>
            <a:r>
              <a:rPr lang="kk-KZ" sz="1200" dirty="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20-22 </a:t>
            </a:r>
            <a:r>
              <a:rPr lang="kk-KZ" sz="1200" dirty="0">
                <a:latin typeface="Times New Roman" pitchFamily="18" charset="0"/>
                <a:cs typeface="Times New Roman" pitchFamily="18" charset="0"/>
              </a:rPr>
              <a:t>градус жылы болады</a:t>
            </a:r>
            <a:r>
              <a:rPr lang="kk-KZ" sz="1200" dirty="0" smtClean="0">
                <a:latin typeface="Times New Roman" pitchFamily="18" charset="0"/>
                <a:cs typeface="Times New Roman" pitchFamily="18" charset="0"/>
              </a:rPr>
              <a:t>.</a:t>
            </a:r>
          </a:p>
          <a:p>
            <a:endParaRPr lang="kk-KZ"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12 </a:t>
            </a:r>
            <a:r>
              <a:rPr lang="ru-RU" altLang="ru-RU" sz="1200" b="1" dirty="0" err="1" smtClean="0">
                <a:latin typeface="Times New Roman" panose="02020603050405020304" pitchFamily="18" charset="0"/>
                <a:cs typeface="Times New Roman" panose="02020603050405020304" pitchFamily="18" charset="0"/>
              </a:rPr>
              <a:t>қыркүйекке</a:t>
            </a:r>
            <a:endParaRPr lang="ru-RU" sz="1200" b="1" dirty="0" smtClean="0">
              <a:latin typeface="Times New Roman" panose="02020603050405020304" pitchFamily="18" charset="0"/>
              <a:cs typeface="Times New Roman" panose="02020603050405020304" pitchFamily="18" charset="0"/>
            </a:endParaRPr>
          </a:p>
          <a:p>
            <a:pPr indent="182563" algn="ctr">
              <a:defRPr/>
            </a:pPr>
            <a:r>
              <a:rPr lang="kk-KZ" altLang="ru-RU" sz="1200" b="1" dirty="0" smtClean="0">
                <a:solidFill>
                  <a:prstClr val="black"/>
                </a:solidFill>
                <a:latin typeface="Times New Roman" panose="02020603050405020304" pitchFamily="18" charset="0"/>
                <a:cs typeface="Times New Roman" panose="02020603050405020304" pitchFamily="18" charset="0"/>
              </a:rPr>
              <a:t>11 </a:t>
            </a:r>
            <a:r>
              <a:rPr lang="kk-KZ" altLang="ru-RU" sz="1200" b="1" dirty="0">
                <a:solidFill>
                  <a:prstClr val="black"/>
                </a:solidFill>
                <a:latin typeface="Times New Roman" panose="02020603050405020304" pitchFamily="18" charset="0"/>
                <a:cs typeface="Times New Roman" panose="02020603050405020304" pitchFamily="18" charset="0"/>
              </a:rPr>
              <a:t>қыркүйек</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12 </a:t>
            </a:r>
            <a:r>
              <a:rPr lang="ru-RU" altLang="ru-RU" sz="1200" b="1" dirty="0" err="1">
                <a:latin typeface="Times New Roman" panose="02020603050405020304" pitchFamily="18" charset="0"/>
                <a:cs typeface="Times New Roman" panose="02020603050405020304" pitchFamily="18" charset="0"/>
              </a:rPr>
              <a:t>қыркүйек</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дейін</a:t>
            </a:r>
            <a:r>
              <a:rPr lang="ru-RU" sz="1200" b="1"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itchFamily="18" charset="0"/>
                <a:cs typeface="Times New Roman" pitchFamily="18" charset="0"/>
              </a:rPr>
              <a:t>        </a:t>
            </a:r>
          </a:p>
          <a:p>
            <a:pPr indent="182563">
              <a:defRPr/>
            </a:pPr>
            <a:r>
              <a:rPr lang="kk-KZ" sz="1200" dirty="0" smtClean="0">
                <a:solidFill>
                  <a:prstClr val="black"/>
                </a:solidFill>
                <a:latin typeface="Times New Roman"/>
                <a:ea typeface="Calibri"/>
              </a:rPr>
              <a:t> </a:t>
            </a:r>
            <a:r>
              <a:rPr lang="kk-KZ" sz="1200" dirty="0" smtClean="0">
                <a:solidFill>
                  <a:prstClr val="black"/>
                </a:solidFill>
                <a:latin typeface="Times New Roman" pitchFamily="18" charset="0"/>
                <a:ea typeface="Calibri"/>
                <a:cs typeface="Times New Roman" pitchFamily="18" charset="0"/>
              </a:rPr>
              <a:t>Жауын-шашынсыз</a:t>
            </a:r>
            <a:r>
              <a:rPr lang="kk-KZ" sz="1200" dirty="0">
                <a:solidFill>
                  <a:prstClr val="black"/>
                </a:solidFill>
                <a:latin typeface="Times New Roman" pitchFamily="18" charset="0"/>
                <a:cs typeface="Times New Roman" pitchFamily="18" charset="0"/>
              </a:rPr>
              <a:t>. </a:t>
            </a:r>
            <a:r>
              <a:rPr lang="kk-KZ" sz="1200" dirty="0">
                <a:latin typeface="Times New Roman" pitchFamily="18" charset="0"/>
                <a:cs typeface="Times New Roman" pitchFamily="18" charset="0"/>
              </a:rPr>
              <a:t>Солтүстік-батыстан соғатын жел солтүстік-шығыс желіне ауысады</a:t>
            </a:r>
            <a:r>
              <a:rPr lang="kk-KZ" sz="1200" dirty="0" smtClean="0">
                <a:latin typeface="Times New Roman"/>
                <a:ea typeface="Calibri"/>
              </a:rPr>
              <a:t>, </a:t>
            </a:r>
            <a:r>
              <a:rPr lang="kk-KZ" sz="1200" dirty="0">
                <a:latin typeface="Times New Roman"/>
                <a:ea typeface="Calibri"/>
              </a:rPr>
              <a:t>күші 9-14</a:t>
            </a:r>
            <a:r>
              <a:rPr lang="kk-KZ" sz="1200" dirty="0">
                <a:latin typeface="Times New Roman" pitchFamily="18" charset="0"/>
                <a:cs typeface="Times New Roman" pitchFamily="18" charset="0"/>
              </a:rPr>
              <a:t> м/с. Ауа температурасы түнде </a:t>
            </a:r>
            <a:r>
              <a:rPr lang="kk-KZ" sz="1200" dirty="0" smtClean="0">
                <a:latin typeface="Times New Roman" pitchFamily="18" charset="0"/>
                <a:cs typeface="Times New Roman" pitchFamily="18" charset="0"/>
              </a:rPr>
              <a:t>6-8 градус </a:t>
            </a:r>
            <a:r>
              <a:rPr lang="kk-KZ" sz="1200" dirty="0">
                <a:latin typeface="Times New Roman" pitchFamily="18" charset="0"/>
                <a:cs typeface="Times New Roman" pitchFamily="18" charset="0"/>
              </a:rPr>
              <a:t>жылы болады.</a:t>
            </a:r>
            <a:r>
              <a:rPr lang="kk-KZ" sz="1200" dirty="0" smtClean="0">
                <a:solidFill>
                  <a:prstClr val="black"/>
                </a:solidFill>
                <a:latin typeface="Times New Roman" pitchFamily="18" charset="0"/>
                <a:cs typeface="Times New Roman" pitchFamily="18" charset="0"/>
              </a:rPr>
              <a:t>  </a:t>
            </a:r>
            <a:endParaRPr lang="kk-KZ" sz="1200" dirty="0">
              <a:solidFill>
                <a:prstClr val="black"/>
              </a:solidFill>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1" name="TextBox 13"/>
          <p:cNvSpPr txBox="1"/>
          <p:nvPr/>
        </p:nvSpPr>
        <p:spPr>
          <a:xfrm>
            <a:off x="5013577" y="2856449"/>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11 қыркүйекке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11</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a:t>
            </a:r>
            <a:r>
              <a:rPr lang="ru-RU" sz="1200" dirty="0" err="1" smtClean="0">
                <a:solidFill>
                  <a:schemeClr val="tx1"/>
                </a:solidFill>
                <a:latin typeface="Times New Roman" panose="02020603050405020304" pitchFamily="18" charset="0"/>
                <a:cs typeface="Times New Roman" panose="02020603050405020304" pitchFamily="18" charset="0"/>
              </a:rPr>
              <a:t>ыркүйекке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болады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6"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320310364"/>
              </p:ext>
            </p:extLst>
          </p:nvPr>
        </p:nvGraphicFramePr>
        <p:xfrm>
          <a:off x="5026516" y="4158332"/>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698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876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76036" y="4569341"/>
            <a:ext cx="4661089"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Тараз</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бекет-Рысбек</a:t>
            </a:r>
            <a:r>
              <a:rPr lang="ru-RU" altLang="ru-RU" sz="1200" dirty="0">
                <a:solidFill>
                  <a:srgbClr val="000000"/>
                </a:solidFill>
                <a:latin typeface="Times New Roman" panose="02020603050405020304" pitchFamily="18" charset="0"/>
                <a:cs typeface="Times New Roman" panose="02020603050405020304" pitchFamily="18" charset="0"/>
              </a:rPr>
              <a:t> батыр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15, </a:t>
            </a:r>
            <a:r>
              <a:rPr lang="ru-RU" altLang="ru-RU" sz="1200" dirty="0" err="1">
                <a:solidFill>
                  <a:srgbClr val="000000"/>
                </a:solidFill>
                <a:latin typeface="Times New Roman" panose="02020603050405020304" pitchFamily="18" charset="0"/>
                <a:cs typeface="Times New Roman" panose="02020603050405020304" pitchFamily="18" charset="0"/>
              </a:rPr>
              <a:t>Ниетқалиев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-Абай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Төле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би</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көшелерінің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бекет-Байзақ</a:t>
            </a:r>
            <a:r>
              <a:rPr lang="ru-RU" altLang="ru-RU" sz="1200" dirty="0">
                <a:solidFill>
                  <a:srgbClr val="000000"/>
                </a:solidFill>
                <a:latin typeface="Times New Roman" panose="02020603050405020304" pitchFamily="18" charset="0"/>
                <a:cs typeface="Times New Roman" panose="02020603050405020304" pitchFamily="18" charset="0"/>
              </a:rPr>
              <a:t> батыр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162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Жамбыл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94971"/>
            <a:ext cx="4953000" cy="461963"/>
          </a:xfrm>
          <a:prstGeom prst="rect">
            <a:avLst/>
          </a:prstGeom>
          <a:noFill/>
          <a:ln w="9525">
            <a:noFill/>
          </a:ln>
        </p:spPr>
        <p:txBody>
          <a:bodyPr>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9610" y="437188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505198"/>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85101"/>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smtClean="0">
                <a:solidFill>
                  <a:srgbClr val="000000"/>
                </a:solidFill>
                <a:latin typeface="Times New Roman" panose="02020603050405020304" pitchFamily="18" charset="0"/>
                <a:cs typeface="Times New Roman" panose="02020603050405020304" pitchFamily="18" charset="0"/>
              </a:rPr>
              <a:t>Нұрмахамбет М.</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01068049"/>
              </p:ext>
            </p:extLst>
          </p:nvPr>
        </p:nvGraphicFramePr>
        <p:xfrm>
          <a:off x="5262505" y="559736"/>
          <a:ext cx="4167505" cy="804672"/>
        </p:xfrm>
        <a:graphic>
          <a:graphicData uri="http://schemas.openxmlformats.org/drawingml/2006/table">
            <a:tbl>
              <a:tblPr/>
              <a:tblGrid>
                <a:gridCol w="989013">
                  <a:extLst>
                    <a:ext uri="{9D8B030D-6E8A-4147-A177-3AD203B41FA5}">
                      <a16:colId xmlns="" xmlns:a16="http://schemas.microsoft.com/office/drawing/2014/main" val="20000"/>
                    </a:ext>
                  </a:extLst>
                </a:gridCol>
                <a:gridCol w="3178492">
                  <a:extLst>
                    <a:ext uri="{9D8B030D-6E8A-4147-A177-3AD203B41FA5}">
                      <a16:colId xmlns="" xmlns:a16="http://schemas.microsoft.com/office/drawing/2014/main" val="20001"/>
                    </a:ext>
                  </a:extLst>
                </a:gridCol>
              </a:tblGrid>
              <a:tr h="767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468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351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813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893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32152"/>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2999" y="2124744"/>
            <a:ext cx="4799923"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4978126"/>
              </p:ext>
            </p:extLst>
          </p:nvPr>
        </p:nvGraphicFramePr>
        <p:xfrm>
          <a:off x="5118490" y="244961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032" y="4524811"/>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122899" y="801447"/>
            <a:ext cx="4830101" cy="289951"/>
          </a:xfrm>
          <a:prstGeom prst="rect">
            <a:avLst/>
          </a:prstGeom>
        </p:spPr>
        <p:txBody>
          <a:bodyPr wrap="square">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13957</TotalTime>
  <Words>578</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2606</cp:revision>
  <cp:lastPrinted>2022-09-10T07:02:07Z</cp:lastPrinted>
  <dcterms:created xsi:type="dcterms:W3CDTF">2018-03-27T06:03:00Z</dcterms:created>
  <dcterms:modified xsi:type="dcterms:W3CDTF">2022-09-10T07:35:06Z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