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92275927"/>
              </p:ext>
            </p:extLst>
          </p:nvPr>
        </p:nvGraphicFramePr>
        <p:xfrm>
          <a:off x="307975" y="282399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247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88895"/>
            <a:ext cx="4824413" cy="2492990"/>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05 </a:t>
            </a:r>
            <a:r>
              <a:rPr lang="kk-KZ" sz="1200" b="1" dirty="0">
                <a:solidFill>
                  <a:srgbClr val="000000"/>
                </a:solidFill>
                <a:latin typeface="Times New Roman" panose="02020603050405020304" pitchFamily="18" charset="0"/>
                <a:cs typeface="Times New Roman" panose="02020603050405020304" pitchFamily="18" charset="0"/>
              </a:rPr>
              <a:t>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04 </a:t>
            </a:r>
            <a:r>
              <a:rPr 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05 </a:t>
            </a:r>
            <a:r>
              <a:rPr lang="ru-RU" sz="1200" b="1" dirty="0" err="1" smtClean="0">
                <a:solidFill>
                  <a:srgbClr val="000000"/>
                </a:solidFill>
                <a:latin typeface="Times New Roman" panose="02020603050405020304" pitchFamily="18" charset="0"/>
                <a:cs typeface="Times New Roman" panose="02020603050405020304" pitchFamily="18" charset="0"/>
              </a:rPr>
              <a:t>қыркүйект сағ</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smtClean="0">
                <a:solidFill>
                  <a:srgbClr val="000000"/>
                </a:solidFill>
                <a:latin typeface="Times New Roman" panose="02020603050405020304" pitchFamily="18" charset="0"/>
                <a:cs typeface="Times New Roman" panose="02020603050405020304" pitchFamily="18" charset="0"/>
              </a:rPr>
              <a:t>21-ге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күндіз жаңбыр, найзағай күтіледі. Солтүстік-шығыстан соғатын жел оңтүстік-батысқа ауысады, күші түнде 3-8, күндіз 7-12, екпіні 15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түнде </a:t>
            </a:r>
            <a:r>
              <a:rPr lang="kk-KZ" sz="1200" dirty="0" smtClean="0">
                <a:solidFill>
                  <a:prstClr val="black"/>
                </a:solidFill>
                <a:latin typeface="Times New Roman" pitchFamily="18" charset="0"/>
                <a:cs typeface="Times New Roman" pitchFamily="18" charset="0"/>
              </a:rPr>
              <a:t> 7-9,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 </a:t>
            </a:r>
            <a:r>
              <a:rPr lang="kk-KZ" sz="1200" dirty="0">
                <a:solidFill>
                  <a:prstClr val="black"/>
                </a:solidFill>
                <a:latin typeface="Times New Roman" pitchFamily="18" charset="0"/>
                <a:cs typeface="Times New Roman" pitchFamily="18" charset="0"/>
              </a:rPr>
              <a:t>градус жылы болады.</a:t>
            </a:r>
          </a:p>
          <a:p>
            <a:pPr lvl="0" indent="182563" algn="ctr"/>
            <a:r>
              <a:rPr lang="kk-KZ" sz="1200" b="1" dirty="0" smtClean="0">
                <a:solidFill>
                  <a:srgbClr val="000000"/>
                </a:solidFill>
                <a:latin typeface="Times New Roman" panose="02020603050405020304" pitchFamily="18" charset="0"/>
                <a:cs typeface="Times New Roman" panose="02020603050405020304" pitchFamily="18" charset="0"/>
              </a:rPr>
              <a:t>06 </a:t>
            </a:r>
            <a:r>
              <a:rPr lang="kk-KZ" sz="1200" b="1" dirty="0">
                <a:solidFill>
                  <a:srgbClr val="000000"/>
                </a:solidFill>
                <a:latin typeface="Times New Roman" panose="02020603050405020304" pitchFamily="18" charset="0"/>
                <a:cs typeface="Times New Roman" panose="02020603050405020304" pitchFamily="18" charset="0"/>
              </a:rPr>
              <a:t>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05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06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2563"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кей уақыттарда жаңбыр, найзағай күтіледі. Оңтүстік-шығыстан жел соғады, күші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68506056"/>
              </p:ext>
            </p:extLst>
          </p:nvPr>
        </p:nvGraphicFramePr>
        <p:xfrm>
          <a:off x="4983528" y="4253604"/>
          <a:ext cx="4667576" cy="1859280"/>
        </p:xfrm>
        <a:graphic>
          <a:graphicData uri="http://schemas.openxmlformats.org/drawingml/2006/table">
            <a:tbl>
              <a:tblPr firstRow="1" bandRow="1">
                <a:tableStyleId>{5C22544A-7EE6-4342-B048-85BDC9FD1C3A}</a:tableStyleId>
              </a:tblPr>
              <a:tblGrid>
                <a:gridCol w="1769672">
                  <a:extLst>
                    <a:ext uri="{9D8B030D-6E8A-4147-A177-3AD203B41FA5}">
                      <a16:colId xmlns="" xmlns:a16="http://schemas.microsoft.com/office/drawing/2014/main" val="3583770891"/>
                    </a:ext>
                  </a:extLst>
                </a:gridCol>
                <a:gridCol w="1459335">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a:latin typeface="Times New Roman" panose="02020603050405020304" pitchFamily="18" charset="0"/>
                <a:cs typeface="Times New Roman" panose="02020603050405020304" pitchFamily="18" charset="0"/>
              </a:rPr>
              <a:t>қыркүйектегі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0" y="273883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13677</TotalTime>
  <Words>551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2340</cp:revision>
  <cp:lastPrinted>2021-07-01T07:38:07Z</cp:lastPrinted>
  <dcterms:created xsi:type="dcterms:W3CDTF">2018-03-27T06:03:00Z</dcterms:created>
  <dcterms:modified xsi:type="dcterms:W3CDTF">2022-09-04T08:54:26Z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