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3" d="100"/>
          <a:sy n="73" d="100"/>
        </p:scale>
        <p:origin x="282" y="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245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02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192537214"/>
              </p:ext>
            </p:extLst>
          </p:nvPr>
        </p:nvGraphicFramePr>
        <p:xfrm>
          <a:off x="4972465" y="6440248"/>
          <a:ext cx="4789072" cy="465878"/>
        </p:xfrm>
        <a:graphic>
          <a:graphicData uri="http://schemas.openxmlformats.org/drawingml/2006/table">
            <a:tbl>
              <a:tblPr/>
              <a:tblGrid>
                <a:gridCol w="4789072">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sz="1200" b="1" dirty="0" smtClean="0">
                <a:latin typeface="Times New Roman" pitchFamily="18" charset="0"/>
                <a:cs typeface="Times New Roman" pitchFamily="18" charset="0"/>
              </a:rPr>
              <a:t>02 қыркүйек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641088148"/>
              </p:ext>
            </p:extLst>
          </p:nvPr>
        </p:nvGraphicFramePr>
        <p:xfrm>
          <a:off x="5013543" y="3941208"/>
          <a:ext cx="4691064" cy="249936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47291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a:t>
                      </a:r>
                      <a:r>
                        <a:rPr lang="ru-RU" sz="1000" smtClean="0">
                          <a:solidFill>
                            <a:schemeClr val="tx1"/>
                          </a:solidFill>
                          <a:latin typeface="Times New Roman" panose="02020603050405020304" pitchFamily="18" charset="0"/>
                          <a:cs typeface="Times New Roman" panose="02020603050405020304" pitchFamily="18" charset="0"/>
                        </a:rPr>
                        <a:t>бөлшектер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10</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2634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176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171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10185">
                <a:tc>
                  <a:txBody>
                    <a:bodyPr/>
                    <a:lstStyle/>
                    <a:p>
                      <a:r>
                        <a:rPr lang="kk-KZ" sz="100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20" name="Прямоугольник 19"/>
          <p:cNvSpPr/>
          <p:nvPr/>
        </p:nvSpPr>
        <p:spPr>
          <a:xfrm>
            <a:off x="4952999" y="114300"/>
            <a:ext cx="4824413" cy="2100254"/>
          </a:xfrm>
          <a:prstGeom prst="rect">
            <a:avLst/>
          </a:prstGeom>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03</a:t>
            </a:r>
            <a:r>
              <a:rPr lang="kk-KZ" altLang="ru-RU" sz="1200" b="1" dirty="0" smtClean="0">
                <a:latin typeface="Times New Roman" panose="02020603050405020304" pitchFamily="18" charset="0"/>
                <a:cs typeface="Times New Roman" panose="02020603050405020304" pitchFamily="18" charset="0"/>
              </a:rPr>
              <a:t> қыркүйеке 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2022 </a:t>
            </a:r>
            <a:r>
              <a:rPr lang="ru-RU" sz="1100" b="1" dirty="0" err="1" smtClean="0">
                <a:latin typeface="Times New Roman" pitchFamily="18" charset="0"/>
                <a:cs typeface="Times New Roman" pitchFamily="18" charset="0"/>
              </a:rPr>
              <a:t>жылғы</a:t>
            </a:r>
            <a:r>
              <a:rPr lang="ru-RU" sz="1100" b="1" dirty="0" smtClean="0">
                <a:latin typeface="Times New Roman" pitchFamily="18" charset="0"/>
                <a:cs typeface="Times New Roman" pitchFamily="18" charset="0"/>
              </a:rPr>
              <a:t> </a:t>
            </a:r>
            <a:r>
              <a:rPr lang="kk-KZ" sz="1100" b="1" dirty="0" smtClean="0">
                <a:latin typeface="Times New Roman" pitchFamily="18" charset="0"/>
                <a:cs typeface="Times New Roman" pitchFamily="18" charset="0"/>
              </a:rPr>
              <a:t>02 қыркүйек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21-ден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a:t>
            </a:r>
            <a:r>
              <a:rPr lang="kk-KZ" sz="1100" b="1" dirty="0" smtClean="0">
                <a:latin typeface="Times New Roman" pitchFamily="18" charset="0"/>
                <a:cs typeface="Times New Roman" pitchFamily="18" charset="0"/>
              </a:rPr>
              <a:t>03 қыркүйек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21-ге </a:t>
            </a:r>
            <a:r>
              <a:rPr lang="ru-RU" sz="1100" b="1" dirty="0" err="1" smtClean="0">
                <a:latin typeface="Times New Roman" pitchFamily="18" charset="0"/>
                <a:cs typeface="Times New Roman" pitchFamily="18" charset="0"/>
              </a:rPr>
              <a:t>дейін</a:t>
            </a:r>
            <a:endParaRPr lang="ru-RU" sz="1100" dirty="0" smtClean="0">
              <a:latin typeface="Times New Roman" panose="02020603050405020304" pitchFamily="18" charset="0"/>
              <a:sym typeface="+mn-ea"/>
            </a:endParaRPr>
          </a:p>
          <a:p>
            <a:r>
              <a:rPr lang="kk-KZ" sz="1200" dirty="0" smtClean="0">
                <a:latin typeface="Times New Roman" pitchFamily="18" charset="0"/>
                <a:cs typeface="Times New Roman" pitchFamily="18" charset="0"/>
              </a:rPr>
              <a:t>Көшпелі бұлтты, жауын-шашынсыз</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Солтүстік-ш</a:t>
            </a:r>
            <a:r>
              <a:rPr lang="ru-RU" sz="1200" dirty="0" err="1" smtClean="0">
                <a:latin typeface="Times New Roman" pitchFamily="18" charset="0"/>
                <a:cs typeface="Times New Roman" pitchFamily="18" charset="0"/>
              </a:rPr>
              <a:t>ығыстан</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жел соғады, күші 5-10, күндіз екпіні 14 м/с. Ауа температурасы түнде 9-11, күндіз 32-34 градус жылы.</a:t>
            </a:r>
          </a:p>
          <a:p>
            <a:pPr algn="ctr"/>
            <a:r>
              <a:rPr lang="kk-KZ" altLang="ru-RU" sz="1200" b="1" dirty="0" smtClean="0">
                <a:latin typeface="Times New Roman" pitchFamily="18" charset="0"/>
                <a:ea typeface="Times New Roman KZ" pitchFamily="18" charset="0"/>
                <a:cs typeface="Times New Roman" pitchFamily="18" charset="0"/>
              </a:rPr>
              <a:t>04 </a:t>
            </a:r>
            <a:r>
              <a:rPr lang="kk-KZ" sz="1200" b="1" dirty="0" smtClean="0">
                <a:latin typeface="Times New Roman" pitchFamily="18" charset="0"/>
                <a:cs typeface="Times New Roman" pitchFamily="18" charset="0"/>
              </a:rPr>
              <a:t>қыркүйек</a:t>
            </a:r>
            <a:endParaRPr lang="kk-KZ" sz="1200" b="1" dirty="0" smtClean="0">
              <a:latin typeface="Times New Roman" pitchFamily="18" charset="0"/>
              <a:ea typeface="Times New Roman KZ" pitchFamily="18" charset="0"/>
              <a:cs typeface="Times New Roman" pitchFamily="18" charset="0"/>
            </a:endParaRPr>
          </a:p>
          <a:p>
            <a:pPr algn="ctr"/>
            <a:r>
              <a:rPr lang="ru-RU" sz="1100" b="1" dirty="0" smtClean="0">
                <a:latin typeface="Times New Roman" pitchFamily="18" charset="0"/>
                <a:ea typeface="Times New Roman KZ" pitchFamily="18" charset="0"/>
                <a:cs typeface="Times New Roman" pitchFamily="18" charset="0"/>
              </a:rPr>
              <a:t>2022 </a:t>
            </a:r>
            <a:r>
              <a:rPr lang="ru-RU" sz="1100" b="1" dirty="0" err="1" smtClean="0">
                <a:latin typeface="Times New Roman" pitchFamily="18" charset="0"/>
                <a:ea typeface="Times New Roman KZ" pitchFamily="18" charset="0"/>
                <a:cs typeface="Times New Roman" pitchFamily="18" charset="0"/>
              </a:rPr>
              <a:t>жылғы</a:t>
            </a:r>
            <a:r>
              <a:rPr lang="ru-RU" sz="1100" b="1" dirty="0" smtClean="0">
                <a:latin typeface="Times New Roman" pitchFamily="18" charset="0"/>
                <a:ea typeface="Times New Roman KZ" pitchFamily="18" charset="0"/>
                <a:cs typeface="Times New Roman" pitchFamily="18" charset="0"/>
              </a:rPr>
              <a:t> </a:t>
            </a:r>
            <a:r>
              <a:rPr lang="kk-KZ" altLang="ru-RU" sz="1100" b="1" dirty="0" smtClean="0">
                <a:latin typeface="Times New Roman" pitchFamily="18" charset="0"/>
                <a:ea typeface="Times New Roman KZ" pitchFamily="18" charset="0"/>
                <a:cs typeface="Times New Roman" pitchFamily="18" charset="0"/>
              </a:rPr>
              <a:t>03 </a:t>
            </a:r>
            <a:r>
              <a:rPr lang="kk-KZ" sz="1100" b="1" dirty="0" smtClean="0">
                <a:latin typeface="Times New Roman" pitchFamily="18" charset="0"/>
                <a:cs typeface="Times New Roman" pitchFamily="18" charset="0"/>
              </a:rPr>
              <a:t>қыркүйек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21-ден </a:t>
            </a:r>
            <a:r>
              <a:rPr lang="ru-RU" sz="1100" b="1" dirty="0" err="1" smtClean="0">
                <a:latin typeface="Times New Roman" pitchFamily="18" charset="0"/>
                <a:ea typeface="Times New Roman KZ" pitchFamily="18" charset="0"/>
                <a:cs typeface="Times New Roman" pitchFamily="18" charset="0"/>
              </a:rPr>
              <a:t>бастап</a:t>
            </a:r>
            <a:r>
              <a:rPr lang="ru-RU" sz="1100" b="1" dirty="0" smtClean="0">
                <a:latin typeface="Times New Roman" pitchFamily="18" charset="0"/>
                <a:ea typeface="Times New Roman KZ" pitchFamily="18" charset="0"/>
                <a:cs typeface="Times New Roman" pitchFamily="18" charset="0"/>
              </a:rPr>
              <a:t> </a:t>
            </a:r>
            <a:r>
              <a:rPr lang="kk-KZ" altLang="ru-RU" sz="1100" b="1" dirty="0" smtClean="0">
                <a:latin typeface="Times New Roman" pitchFamily="18" charset="0"/>
                <a:ea typeface="Times New Roman KZ" pitchFamily="18" charset="0"/>
                <a:cs typeface="Times New Roman" pitchFamily="18" charset="0"/>
              </a:rPr>
              <a:t>04 </a:t>
            </a:r>
            <a:r>
              <a:rPr lang="kk-KZ" sz="1100" b="1" dirty="0" smtClean="0">
                <a:latin typeface="Times New Roman" pitchFamily="18" charset="0"/>
                <a:cs typeface="Times New Roman" pitchFamily="18" charset="0"/>
              </a:rPr>
              <a:t>қыркүйек</a:t>
            </a:r>
            <a:endParaRPr lang="kk-KZ" altLang="ru-RU" sz="1100" b="1" dirty="0" smtClean="0">
              <a:latin typeface="Times New Roman" pitchFamily="18" charset="0"/>
              <a:ea typeface="Times New Roman KZ" pitchFamily="18" charset="0"/>
              <a:cs typeface="Times New Roman" pitchFamily="18" charset="0"/>
            </a:endParaRPr>
          </a:p>
          <a:p>
            <a:pPr algn="ct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09-ға </a:t>
            </a:r>
            <a:r>
              <a:rPr lang="ru-RU" sz="1100" b="1" dirty="0" err="1" smtClean="0">
                <a:latin typeface="Times New Roman" pitchFamily="18" charset="0"/>
                <a:ea typeface="Times New Roman KZ" pitchFamily="18" charset="0"/>
                <a:cs typeface="Times New Roman" pitchFamily="18" charset="0"/>
              </a:rPr>
              <a:t>дейін</a:t>
            </a:r>
            <a:endParaRPr lang="ru-RU" sz="11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Солтүстік-ш</a:t>
            </a:r>
            <a:r>
              <a:rPr lang="ru-RU" sz="1200" dirty="0" err="1" smtClean="0">
                <a:latin typeface="Times New Roman" pitchFamily="18" charset="0"/>
                <a:cs typeface="Times New Roman" pitchFamily="18" charset="0"/>
              </a:rPr>
              <a:t>ығыстан</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жел соғады, күші 5-10 м/с. </a:t>
            </a:r>
            <a:r>
              <a:rPr lang="ru-RU" sz="1200" dirty="0" err="1" smtClean="0">
                <a:latin typeface="Times New Roman" pitchFamily="18" charset="0"/>
                <a:ea typeface="Times New Roman KZ" pitchFamily="18" charset="0"/>
                <a:cs typeface="Times New Roman" pitchFamily="18" charset="0"/>
                <a:sym typeface="+mn-ea"/>
              </a:rPr>
              <a:t>Ауа</a:t>
            </a:r>
            <a:r>
              <a:rPr lang="ru-RU" sz="1200" dirty="0" smtClean="0">
                <a:latin typeface="Times New Roman" pitchFamily="18" charset="0"/>
                <a:ea typeface="Times New Roman KZ" pitchFamily="18" charset="0"/>
                <a:cs typeface="Times New Roman" pitchFamily="18" charset="0"/>
                <a:sym typeface="+mn-ea"/>
              </a:rPr>
              <a:t> </a:t>
            </a:r>
            <a:r>
              <a:rPr lang="ru-RU" sz="1200" dirty="0" err="1" smtClean="0">
                <a:latin typeface="Times New Roman" pitchFamily="18" charset="0"/>
                <a:ea typeface="Times New Roman KZ" pitchFamily="18" charset="0"/>
                <a:cs typeface="Times New Roman" pitchFamily="18" charset="0"/>
                <a:sym typeface="+mn-ea"/>
              </a:rPr>
              <a:t>температурасы</a:t>
            </a:r>
            <a:r>
              <a:rPr lang="ru-RU" sz="1200" dirty="0" smtClean="0">
                <a:latin typeface="Times New Roman" pitchFamily="18" charset="0"/>
                <a:ea typeface="Times New Roman KZ" pitchFamily="18" charset="0"/>
                <a:cs typeface="Times New Roman" pitchFamily="18" charset="0"/>
                <a:sym typeface="+mn-ea"/>
              </a:rPr>
              <a:t> 9-11 градус </a:t>
            </a:r>
            <a:r>
              <a:rPr lang="ru-RU" sz="1200" dirty="0" err="1" smtClean="0">
                <a:latin typeface="Times New Roman" pitchFamily="18" charset="0"/>
                <a:ea typeface="Times New Roman KZ" pitchFamily="18" charset="0"/>
                <a:cs typeface="Times New Roman" pitchFamily="18" charset="0"/>
                <a:sym typeface="+mn-ea"/>
              </a:rPr>
              <a:t>жылы</a:t>
            </a:r>
            <a:r>
              <a:rPr lang="ru-RU" sz="1200" dirty="0" smtClean="0">
                <a:latin typeface="Times New Roman" pitchFamily="18" charset="0"/>
                <a:ea typeface="Times New Roman KZ" pitchFamily="18" charset="0"/>
                <a:cs typeface="Times New Roman" pitchFamily="18" charset="0"/>
                <a:sym typeface="+mn-ea"/>
              </a:rPr>
              <a:t>.</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143116"/>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smtClean="0">
                <a:solidFill>
                  <a:schemeClr val="tx1"/>
                </a:solidFill>
                <a:latin typeface="Times New Roman" panose="02020603050405020304" pitchFamily="18" charset="0"/>
                <a:cs typeface="Times New Roman" panose="02020603050405020304" pitchFamily="18" charset="0"/>
              </a:rPr>
              <a:t>жылдың</a:t>
            </a:r>
            <a:r>
              <a:rPr lang="ru-RU" sz="1200" dirty="0" smtClean="0">
                <a:solidFill>
                  <a:schemeClr val="tx1"/>
                </a:solidFill>
                <a:latin typeface="Times New Roman" panose="02020603050405020304" pitchFamily="18" charset="0"/>
                <a:cs typeface="Times New Roman" panose="02020603050405020304" pitchFamily="18" charset="0"/>
              </a:rPr>
              <a:t> </a:t>
            </a:r>
            <a:r>
              <a:rPr lang="kk-KZ" altLang="ru-RU" sz="1200" dirty="0" smtClean="0">
                <a:solidFill>
                  <a:schemeClr val="tx1"/>
                </a:solidFill>
                <a:latin typeface="Times New Roman" pitchFamily="18" charset="0"/>
                <a:ea typeface="Times New Roman KZ" pitchFamily="18" charset="0"/>
                <a:cs typeface="Times New Roman" pitchFamily="18" charset="0"/>
              </a:rPr>
              <a:t>03 </a:t>
            </a:r>
            <a:r>
              <a:rPr lang="kk-KZ" sz="1200" dirty="0" smtClean="0">
                <a:solidFill>
                  <a:schemeClr val="tx1"/>
                </a:solidFill>
                <a:latin typeface="Times New Roman" pitchFamily="18" charset="0"/>
                <a:cs typeface="Times New Roman" pitchFamily="18" charset="0"/>
              </a:rPr>
              <a:t>қыркүйек</a:t>
            </a:r>
            <a:r>
              <a:rPr lang="kk-KZ" sz="1200" dirty="0" smtClean="0">
                <a:solidFill>
                  <a:schemeClr val="tx1"/>
                </a:solidFill>
                <a:latin typeface="Times New Roman" pitchFamily="18" charset="0"/>
                <a:ea typeface="Times New Roman KZ" pitchFamily="18" charset="0"/>
                <a:cs typeface="Times New Roman"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 </a:t>
            </a:r>
            <a:r>
              <a:rPr lang="kk-KZ" altLang="ru-RU" sz="1200" dirty="0" smtClean="0">
                <a:solidFill>
                  <a:schemeClr val="tx1"/>
                </a:solidFill>
                <a:latin typeface="Times New Roman" pitchFamily="18" charset="0"/>
                <a:ea typeface="Times New Roman KZ" pitchFamily="18" charset="0"/>
                <a:cs typeface="Times New Roman" pitchFamily="18" charset="0"/>
              </a:rPr>
              <a:t>04 </a:t>
            </a:r>
            <a:r>
              <a:rPr lang="kk-KZ" sz="1200" dirty="0" smtClean="0">
                <a:solidFill>
                  <a:schemeClr val="tx1"/>
                </a:solidFill>
                <a:latin typeface="Times New Roman" pitchFamily="18" charset="0"/>
                <a:cs typeface="Times New Roman" pitchFamily="18" charset="0"/>
              </a:rPr>
              <a:t>қыркүйек</a:t>
            </a:r>
            <a:r>
              <a:rPr lang="kk-KZ" sz="1200" dirty="0" smtClean="0">
                <a:solidFill>
                  <a:schemeClr val="tx1"/>
                </a:solidFill>
                <a:latin typeface="Times New Roman" pitchFamily="18" charset="0"/>
                <a:ea typeface="Times New Roman KZ" pitchFamily="18" charset="0"/>
                <a:cs typeface="Times New Roman"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ыдыруына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a:t>
            </a:r>
            <a:r>
              <a:rPr lang="ru-RU" sz="1200" dirty="0" err="1" smtClean="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54361" y="4587619"/>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бекет-Қонаев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2838" y="6210323"/>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Қабдуалиева М.С.</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err="1">
                          <a:solidFill>
                            <a:srgbClr val="000000"/>
                          </a:solidFill>
                          <a:latin typeface="Times New Roman" panose="02020603050405020304" pitchFamily="18" charset="0"/>
                        </a:rPr>
                        <a:t>Определение</a:t>
                      </a:r>
                      <a:r>
                        <a:rPr sz="1000" dirty="0">
                          <a:solidFill>
                            <a:srgbClr val="000000"/>
                          </a:solidFill>
                          <a:latin typeface="Times New Roman" panose="02020603050405020304" pitchFamily="18" charset="0"/>
                        </a:rPr>
                        <a:t> </a:t>
                      </a:r>
                      <a:r>
                        <a:rPr lang="ru-RU" sz="1000" dirty="0">
                          <a:solidFill>
                            <a:srgbClr val="000000"/>
                          </a:solidFill>
                          <a:latin typeface="Times New Roman" panose="02020603050405020304" pitchFamily="18" charset="0"/>
                        </a:rPr>
                        <a:t>степени</a:t>
                      </a:r>
                      <a:r>
                        <a:rPr sz="1000" dirty="0">
                          <a:solidFill>
                            <a:srgbClr val="000000"/>
                          </a:solidFill>
                          <a:latin typeface="Times New Roman" panose="02020603050405020304" pitchFamily="18" charset="0"/>
                        </a:rPr>
                        <a:t> загрязнения</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пониженная</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повышенная</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высокая</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очень</a:t>
                      </a:r>
                      <a:r>
                        <a:rPr lang="kk-KZ" sz="1000" baseline="0" dirty="0" smtClean="0">
                          <a:latin typeface="Times New Roman" panose="02020603050405020304" pitchFamily="18" charset="0"/>
                          <a:cs typeface="Times New Roman" panose="02020603050405020304" pitchFamily="18" charset="0"/>
                        </a:rPr>
                        <a:t> высокая</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19"/>
          <p:cNvSpPr/>
          <p:nvPr/>
        </p:nvSpPr>
        <p:spPr>
          <a:xfrm>
            <a:off x="122899" y="801447"/>
            <a:ext cx="4830101" cy="289951"/>
          </a:xfrm>
          <a:prstGeom prst="rect">
            <a:avLst/>
          </a:prstGeom>
        </p:spPr>
        <p:txBody>
          <a:bodyPr wrap="square">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13545</TotalTime>
  <Words>552</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Arial</vt:lpstr>
      <vt:lpstr>Calibri</vt:lpstr>
      <vt:lpstr>Times New Roman</vt:lpstr>
      <vt:lpstr>Times New Roman KZ</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2556</cp:revision>
  <cp:lastPrinted>2021-07-01T03:56:27Z</cp:lastPrinted>
  <dcterms:created xsi:type="dcterms:W3CDTF">2018-03-27T06:03:00Z</dcterms:created>
  <dcterms:modified xsi:type="dcterms:W3CDTF">2022-09-02T06:57:21Z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