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99"/>
    <a:srgbClr val="99CC00"/>
    <a:srgbClr val="669900"/>
    <a:srgbClr val="FF00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19" autoAdjust="0"/>
    <p:restoredTop sz="99835" autoAdjust="0"/>
  </p:normalViewPr>
  <p:slideViewPr>
    <p:cSldViewPr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32F1B852-820D-4F27-83AA-10015E701F3C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65291223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1A9455-F319-45E9-99C3-4728441D7ED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ED1016-C03E-43FC-A216-5DB2D38765E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0E1DBA-F018-4DE1-BD6E-33F3592330E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66B3D5-F2DE-4E9E-AEBB-B142C4C9A5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42B6AB-0B0C-441A-8849-1D696320D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7C8C93-3CF6-432D-981C-B2275BDB551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F6A616-9FBB-4764-A2F7-94D9937EB41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E997C6-244E-4D98-B751-034E0F3FE6F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FBACBB-C7C0-4CD8-9795-6E1771ACDDB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943787-6B0C-441E-8EE7-02B8328198B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E8B817-555C-4CBF-869D-0E77556BDFB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1516C4D4-333A-4AEC-8802-ED7E8461F5E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 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242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30 августа 2022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0"/>
            <a:ext cx="4808538" cy="192722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31 августа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30 августа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31 августа</a:t>
            </a:r>
          </a:p>
          <a:p>
            <a:pPr algn="just"/>
            <a:r>
              <a:rPr lang="ru-RU">
                <a:solidFill>
                  <a:schemeClr val="tx1"/>
                </a:solidFill>
              </a:rPr>
              <a:t>Переменная облачность,</a:t>
            </a:r>
            <a:r>
              <a:rPr lang="kk-KZ">
                <a:solidFill>
                  <a:schemeClr val="tx1"/>
                </a:solidFill>
              </a:rPr>
              <a:t> без осадков</a:t>
            </a:r>
            <a:r>
              <a:rPr lang="ru-RU">
                <a:solidFill>
                  <a:schemeClr val="tx1"/>
                </a:solidFill>
              </a:rPr>
              <a:t>. Ветер 2-7 м/с. Температура воздуха ночью</a:t>
            </a:r>
            <a:r>
              <a:rPr lang="kk-KZ">
                <a:solidFill>
                  <a:schemeClr val="tx1"/>
                </a:solidFill>
              </a:rPr>
              <a:t> 15-17</a:t>
            </a:r>
            <a:r>
              <a:rPr lang="ru-RU">
                <a:solidFill>
                  <a:schemeClr val="tx1"/>
                </a:solidFill>
              </a:rPr>
              <a:t>, днем </a:t>
            </a:r>
            <a:r>
              <a:rPr lang="kk-KZ">
                <a:solidFill>
                  <a:schemeClr val="tx1"/>
                </a:solidFill>
              </a:rPr>
              <a:t>29-31</a:t>
            </a:r>
            <a:r>
              <a:rPr lang="ru-RU">
                <a:solidFill>
                  <a:schemeClr val="tx1"/>
                </a:solidFill>
              </a:rPr>
              <a:t> тепла.</a:t>
            </a:r>
            <a:endParaRPr lang="ru-RU" b="1">
              <a:solidFill>
                <a:schemeClr val="tx1"/>
              </a:solidFill>
            </a:endParaRPr>
          </a:p>
          <a:p>
            <a:pPr algn="just"/>
            <a:r>
              <a:rPr lang="ru-RU">
                <a:solidFill>
                  <a:schemeClr val="tx1"/>
                </a:solidFill>
              </a:rPr>
              <a:t> 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на ночь 01 сентября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31 августа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01 сентября</a:t>
            </a:r>
          </a:p>
          <a:p>
            <a:pPr algn="just"/>
            <a:r>
              <a:rPr lang="ru-RU">
                <a:solidFill>
                  <a:schemeClr val="tx1"/>
                </a:solidFill>
              </a:rPr>
              <a:t>Переменная облачность, без осадков. Ветер 2-7 м/с. Температура воздуха 16-18 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60950" y="2471738"/>
            <a:ext cx="4608513" cy="1042987"/>
          </a:xfrm>
          <a:prstGeom prst="rect">
            <a:avLst/>
          </a:prstGeom>
          <a:solidFill>
            <a:schemeClr val="accent6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indent="182563"/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31 августа, ночью 01 сентября 202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2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 г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 метеорологические условия будут способствовать накоплению загрязняющих 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pPr indent="182563"/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140325" y="6527800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/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60938" y="4016375"/>
            <a:ext cx="48244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30 августа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 2022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93539208"/>
              </p:ext>
            </p:extLst>
          </p:nvPr>
        </p:nvGraphicFramePr>
        <p:xfrm>
          <a:off x="5097463" y="4491038"/>
          <a:ext cx="4490130" cy="2011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5505">
                  <a:extLst>
                    <a:ext uri="{9D8B030D-6E8A-4147-A177-3AD203B41FA5}"/>
                  </a:extLst>
                </a:gridCol>
                <a:gridCol w="1296144">
                  <a:extLst>
                    <a:ext uri="{9D8B030D-6E8A-4147-A177-3AD203B41FA5}"/>
                  </a:extLst>
                </a:gridCol>
                <a:gridCol w="1378481">
                  <a:extLst>
                    <a:ext uri="{9D8B030D-6E8A-4147-A177-3AD203B41FA5}"/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4414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19525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183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095875" y="3716338"/>
            <a:ext cx="4537075" cy="312737"/>
          </a:xfrm>
          <a:prstGeom prst="rect">
            <a:avLst/>
          </a:prstGeom>
          <a:solidFill>
            <a:srgbClr val="99CC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16" name="TextBox 15"/>
          <p:cNvSpPr txBox="1">
            <a:spLocks noChangeArrowheads="1"/>
          </p:cNvSpPr>
          <p:nvPr/>
        </p:nvSpPr>
        <p:spPr bwMode="auto">
          <a:xfrm>
            <a:off x="317285" y="246063"/>
            <a:ext cx="4635715" cy="30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sz="1400" b="1">
                <a:solidFill>
                  <a:srgbClr val="000000"/>
                </a:solidFill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15364" name="Прямоугольник 26"/>
          <p:cNvSpPr>
            <a:spLocks noChangeArrowheads="1"/>
          </p:cNvSpPr>
          <p:nvPr/>
        </p:nvSpPr>
        <p:spPr bwMode="auto">
          <a:xfrm>
            <a:off x="128588" y="2586038"/>
            <a:ext cx="4824412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5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6" name="Группа 24"/>
          <p:cNvGrpSpPr>
            <a:grpSpLocks/>
          </p:cNvGrpSpPr>
          <p:nvPr/>
        </p:nvGrpSpPr>
        <p:grpSpPr bwMode="auto">
          <a:xfrm>
            <a:off x="5281613" y="4394200"/>
            <a:ext cx="4291012" cy="1819275"/>
            <a:chOff x="531522" y="3799939"/>
            <a:chExt cx="4291013" cy="1920672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778" cy="836767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/>
                    </a:extLst>
                  </a:gridCol>
                  <a:gridCol w="2017888">
                    <a:extLst>
                      <a:ext uri="{9D8B030D-6E8A-4147-A177-3AD203B41FA5}"/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4" name="Прямоугольник 8"/>
            <p:cNvSpPr>
              <a:spLocks noChangeArrowheads="1"/>
            </p:cNvSpPr>
            <p:nvPr/>
          </p:nvSpPr>
          <p:spPr bwMode="auto">
            <a:xfrm>
              <a:off x="533243" y="4099912"/>
              <a:ext cx="2133534" cy="997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Нур-Султан, ул. Мангилик ел 11/1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cs typeface="Times New Roman" pitchFamily="18" charset="0"/>
              </a:endParaRPr>
            </a:p>
          </p:txBody>
        </p:sp>
        <p:sp>
          <p:nvSpPr>
            <p:cNvPr id="15415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7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8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9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4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b="1" i="1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b="1" i="1">
                <a:solidFill>
                  <a:srgbClr val="000000"/>
                </a:solidFill>
                <a:cs typeface="Times New Roman" pitchFamily="18" charset="0"/>
              </a:rPr>
              <a:t>Ертаева С.Ә. </a:t>
            </a:r>
            <a:endParaRPr lang="ru-RU" b="1" i="1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/>
                  </a:extLst>
                </a:gridCol>
                <a:gridCol w="3669773">
                  <a:extLst>
                    <a:ext uri="{9D8B030D-6E8A-4147-A177-3AD203B41FA5}"/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3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/>
                  </a:extLst>
                </a:gridCol>
                <a:gridCol w="3818512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2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21" name="TextBox 19"/>
          <p:cNvSpPr txBox="1">
            <a:spLocks noChangeArrowheads="1"/>
          </p:cNvSpPr>
          <p:nvPr/>
        </p:nvSpPr>
        <p:spPr bwMode="auto">
          <a:xfrm>
            <a:off x="157164" y="489478"/>
            <a:ext cx="4779962" cy="193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ru-RU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14322</TotalTime>
  <Words>828</Words>
  <Application>Microsoft Office PowerPoint</Application>
  <PresentationFormat>Лист A4 (210x297 мм)</PresentationFormat>
  <Paragraphs>117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2634</cp:revision>
  <cp:lastPrinted>2021-07-01T09:11:30Z</cp:lastPrinted>
  <dcterms:created xsi:type="dcterms:W3CDTF">2018-03-27T06:03:00Z</dcterms:created>
  <dcterms:modified xsi:type="dcterms:W3CDTF">2022-08-30T09:20:00Z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