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A8422"/>
    <a:srgbClr val="F2902E"/>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528807145"/>
              </p:ext>
            </p:extLst>
          </p:nvPr>
        </p:nvGraphicFramePr>
        <p:xfrm>
          <a:off x="307975" y="25892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234458"/>
          </a:xfrm>
          <a:prstGeom prst="rect">
            <a:avLst/>
          </a:prstGeom>
          <a:noFill/>
          <a:ln>
            <a:solidFill>
              <a:schemeClr val="tx1"/>
            </a:solid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anose="02020603050405020304" pitchFamily="18" charset="0"/>
                <a:cs typeface="Times New Roman" panose="02020603050405020304" pitchFamily="18" charset="0"/>
              </a:rPr>
              <a:t>Көшпелі бұлтты, жауын-шашынсыз. Оңтүстік-батыс</a:t>
            </a:r>
            <a:r>
              <a:rPr lang="ru-RU" sz="1200" dirty="0" smtClean="0">
                <a:latin typeface="Times New Roman" pitchFamily="18" charset="0"/>
                <a:cs typeface="Times New Roman" pitchFamily="18" charset="0"/>
              </a:rPr>
              <a:t>тан, </a:t>
            </a:r>
            <a:r>
              <a:rPr lang="ru-RU" sz="1200" dirty="0" err="1" smtClean="0">
                <a:latin typeface="Times New Roman" pitchFamily="18" charset="0"/>
                <a:cs typeface="Times New Roman" pitchFamily="18" charset="0"/>
              </a:rPr>
              <a:t>батыстан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2-7 м/с. Ауаның температурасы түнде 8-10</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a:t>
            </a:r>
            <a:r>
              <a:rPr lang="kk-KZ" sz="1200" b="1" dirty="0" smtClean="0">
                <a:latin typeface="Times New Roman" panose="02020603050405020304" pitchFamily="18" charset="0"/>
                <a:cs typeface="Times New Roman" panose="02020603050405020304" pitchFamily="18" charset="0"/>
              </a:rPr>
              <a:t>қыркүйекке </a:t>
            </a:r>
            <a:endParaRPr lang="ru-RU" altLang="ru-RU" sz="1200" b="1" dirty="0" smtClean="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01 </a:t>
            </a:r>
            <a:r>
              <a:rPr lang="kk-KZ" sz="1200" b="1" dirty="0" smtClean="0">
                <a:latin typeface="Times New Roman" panose="02020603050405020304" pitchFamily="18" charset="0"/>
                <a:cs typeface="Times New Roman" panose="02020603050405020304" pitchFamily="18" charset="0"/>
              </a:rPr>
              <a:t>қыркүйекке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Оңтүстік-батыс</a:t>
            </a:r>
            <a:r>
              <a:rPr lang="ru-RU" sz="1200" dirty="0" smtClean="0">
                <a:latin typeface="Times New Roman" pitchFamily="18" charset="0"/>
                <a:cs typeface="Times New Roman" pitchFamily="18" charset="0"/>
              </a:rPr>
              <a:t>тан ж</a:t>
            </a:r>
            <a:r>
              <a:rPr lang="kk-KZ" sz="1200" dirty="0" smtClean="0">
                <a:latin typeface="Times New Roman" pitchFamily="18" charset="0"/>
                <a:cs typeface="Times New Roman" pitchFamily="18" charset="0"/>
              </a:rPr>
              <a:t>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5-10 м/с. Ауаның температурасы 15-17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747407844"/>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 xmlns:a16="http://schemas.microsoft.com/office/drawing/2014/main" val="20000"/>
                    </a:ext>
                  </a:extLst>
                </a:gridCol>
                <a:gridCol w="1415183">
                  <a:extLst>
                    <a:ext uri="{9D8B030D-6E8A-4147-A177-3AD203B41FA5}">
                      <a16:colId xmlns="" xmlns:a16="http://schemas.microsoft.com/office/drawing/2014/main" val="20001"/>
                    </a:ext>
                  </a:extLst>
                </a:gridCol>
                <a:gridCol w="1412293">
                  <a:extLst>
                    <a:ext uri="{9D8B030D-6E8A-4147-A177-3AD203B41FA5}">
                      <a16:colId xmlns=""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384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405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110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3341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150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0,004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86058"/>
            <a:ext cx="4679950"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31 тамыз метеорологиялық жағдайлар қала атмосферасында ластаушы заттардың жиналуына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a:t>
            </a:r>
            <a:r>
              <a:rPr lang="kk-KZ" altLang="en-US" sz="1200" smtClean="0">
                <a:solidFill>
                  <a:schemeClr val="tx1"/>
                </a:solidFill>
                <a:latin typeface="Times New Roman" pitchFamily="18" charset="0"/>
                <a:cs typeface="Times New Roman" pitchFamily="18" charset="0"/>
                <a:sym typeface="+mn-ea"/>
              </a:rPr>
              <a:t>бойынша 31 </a:t>
            </a:r>
            <a:r>
              <a:rPr lang="kk-KZ" altLang="en-US" sz="1200" dirty="0" smtClean="0">
                <a:solidFill>
                  <a:schemeClr val="tx1"/>
                </a:solidFill>
                <a:latin typeface="Times New Roman" pitchFamily="18" charset="0"/>
                <a:cs typeface="Times New Roman" pitchFamily="18" charset="0"/>
                <a:sym typeface="+mn-ea"/>
              </a:rPr>
              <a:t>тамыз ауаның ластану деңгейі көтеріңкі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172050" y="823519"/>
            <a:ext cx="4646012" cy="1569660"/>
          </a:xfrm>
          <a:prstGeom prst="rect">
            <a:avLst/>
          </a:prstGeom>
        </p:spPr>
        <p:txBody>
          <a:bodyPr wrap="square">
            <a:spAutoFit/>
          </a:bodyPr>
          <a:lstStyle/>
          <a:p>
            <a:pPr algn="just"/>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18545</TotalTime>
  <Words>559</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2616</cp:revision>
  <cp:lastPrinted>2021-07-01T07:38:07Z</cp:lastPrinted>
  <dcterms:created xsi:type="dcterms:W3CDTF">2018-03-27T06:03:00Z</dcterms:created>
  <dcterms:modified xsi:type="dcterms:W3CDTF">2022-08-30T09:24:19Z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