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509664697"/>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229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29 </a:t>
                      </a:r>
                      <a:r>
                        <a:rPr lang="ru-RU" altLang="zh-CN" sz="1200" b="1" i="1" baseline="0" dirty="0" err="1" smtClean="0">
                          <a:solidFill>
                            <a:schemeClr val="tx2">
                              <a:lumMod val="75000"/>
                            </a:schemeClr>
                          </a:solidFill>
                          <a:latin typeface="Times New Roman" panose="02020603050405020304" pitchFamily="18" charset="0"/>
                          <a:cs typeface="Times New Roman" panose="02020603050405020304" pitchFamily="18" charset="0"/>
                        </a:rPr>
                        <a:t>тамыз</a:t>
                      </a:r>
                      <a:endPar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52999" y="114301"/>
            <a:ext cx="4824413" cy="1938992"/>
          </a:xfrm>
          <a:prstGeom prst="rect">
            <a:avLst/>
          </a:prstGeom>
        </p:spPr>
        <p:txBody>
          <a:bodyPr wrap="square">
            <a:spAutoFit/>
          </a:bodyPr>
          <a:lstStyle/>
          <a:p>
            <a:pPr lvl="0" algn="ct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30 тамыз</a:t>
            </a:r>
          </a:p>
          <a:p>
            <a:pPr lvl="0" algn="ctr"/>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29 тамыз </a:t>
            </a:r>
            <a:r>
              <a:rPr lang="kk-KZ" altLang="ru-RU" sz="1200" b="1" dirty="0">
                <a:latin typeface="Times New Roman" panose="02020603050405020304" pitchFamily="18" charset="0"/>
                <a:cs typeface="Times New Roman" panose="02020603050405020304" pitchFamily="18" charset="0"/>
              </a:rPr>
              <a:t>2022 </a:t>
            </a:r>
            <a:r>
              <a:rPr lang="kk-KZ" altLang="ru-RU" sz="1200" b="1" dirty="0" smtClean="0">
                <a:latin typeface="Times New Roman" panose="02020603050405020304" pitchFamily="18" charset="0"/>
                <a:cs typeface="Times New Roman" panose="02020603050405020304" pitchFamily="18" charset="0"/>
              </a:rPr>
              <a:t>ж. сағ. 21-ден </a:t>
            </a:r>
            <a:r>
              <a:rPr lang="ru-RU" altLang="ru-RU" sz="1200" b="1" dirty="0" smtClean="0">
                <a:latin typeface="Times New Roman" panose="02020603050405020304" pitchFamily="18" charset="0"/>
                <a:cs typeface="Times New Roman" panose="02020603050405020304" pitchFamily="18" charset="0"/>
              </a:rPr>
              <a:t>30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2022 ж. сағ. 21 дейін</a:t>
            </a:r>
          </a:p>
          <a:p>
            <a:pPr lvl="0"/>
            <a:r>
              <a:rPr lang="kk-KZ" sz="1200" dirty="0" smtClean="0">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Жауын-шашынсыз</a:t>
            </a:r>
            <a:r>
              <a:rPr lang="ru-RU" sz="1200" dirty="0" smtClean="0">
                <a:solidFill>
                  <a:prstClr val="black"/>
                </a:solidFill>
                <a:latin typeface="Times New Roman" panose="02020603050405020304" pitchFamily="18" charset="0"/>
                <a:cs typeface="Times New Roman" panose="02020603050405020304" pitchFamily="18" charset="0"/>
              </a:rPr>
              <a:t>.</a:t>
            </a:r>
            <a:r>
              <a:rPr lang="kk-KZ"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Батыстан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соғатын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kk-KZ" sz="1200" dirty="0" smtClean="0">
                <a:latin typeface="Times New Roman" panose="02020603050405020304" pitchFamily="18" charset="0"/>
                <a:cs typeface="Times New Roman" panose="02020603050405020304" pitchFamily="18" charset="0"/>
              </a:rPr>
              <a:t>, күші 2-7 м/с. </a:t>
            </a:r>
            <a:r>
              <a:rPr lang="kk-KZ" sz="1200" dirty="0">
                <a:latin typeface="Times New Roman" panose="02020603050405020304" pitchFamily="18" charset="0"/>
                <a:cs typeface="Times New Roman" panose="02020603050405020304" pitchFamily="18" charset="0"/>
              </a:rPr>
              <a:t>Ауа температурасы </a:t>
            </a:r>
            <a:r>
              <a:rPr lang="kk-KZ" sz="1200" dirty="0" smtClean="0">
                <a:latin typeface="Times New Roman" panose="02020603050405020304" pitchFamily="18" charset="0"/>
                <a:cs typeface="Times New Roman" panose="02020603050405020304" pitchFamily="18" charset="0"/>
              </a:rPr>
              <a:t>түнде 13-15, </a:t>
            </a:r>
            <a:r>
              <a:rPr lang="kk-KZ" sz="1200" dirty="0">
                <a:latin typeface="Times New Roman" panose="02020603050405020304" pitchFamily="18" charset="0"/>
                <a:cs typeface="Times New Roman" panose="02020603050405020304" pitchFamily="18" charset="0"/>
              </a:rPr>
              <a:t>күндіз </a:t>
            </a:r>
            <a:r>
              <a:rPr lang="kk-KZ" sz="1200" dirty="0" smtClean="0">
                <a:latin typeface="Times New Roman" panose="02020603050405020304" pitchFamily="18" charset="0"/>
                <a:cs typeface="Times New Roman" panose="02020603050405020304" pitchFamily="18" charset="0"/>
              </a:rPr>
              <a:t>30-32 </a:t>
            </a:r>
            <a:r>
              <a:rPr lang="kk-KZ" sz="1200" dirty="0">
                <a:latin typeface="Times New Roman" panose="02020603050405020304" pitchFamily="18" charset="0"/>
                <a:cs typeface="Times New Roman" panose="02020603050405020304" pitchFamily="18" charset="0"/>
              </a:rPr>
              <a:t>​​жылы</a:t>
            </a:r>
            <a:r>
              <a:rPr lang="kk-KZ" sz="1200" dirty="0" smtClean="0">
                <a:latin typeface="Times New Roman" panose="02020603050405020304" pitchFamily="18" charset="0"/>
                <a:cs typeface="Times New Roman" panose="02020603050405020304" pitchFamily="18" charset="0"/>
              </a:rPr>
              <a:t>.</a:t>
            </a:r>
          </a:p>
          <a:p>
            <a:pPr lvl="0"/>
            <a:endParaRPr lang="kk-KZ" sz="1200" dirty="0" smtClean="0">
              <a:latin typeface="Times New Roman" panose="02020603050405020304" pitchFamily="18" charset="0"/>
              <a:cs typeface="Times New Roman" panose="02020603050405020304" pitchFamily="18" charset="0"/>
            </a:endParaRPr>
          </a:p>
          <a:p>
            <a:pPr lvl="0" algn="ctr"/>
            <a:r>
              <a:rPr lang="kk-KZ" sz="1200" b="1" dirty="0" smtClean="0">
                <a:latin typeface="Times New Roman" panose="02020603050405020304" pitchFamily="18" charset="0"/>
                <a:cs typeface="Times New Roman" panose="02020603050405020304" pitchFamily="18" charset="0"/>
              </a:rPr>
              <a:t>2022 жылғы 31 </a:t>
            </a:r>
            <a:r>
              <a:rPr lang="kk-KZ" sz="1200" b="1" dirty="0">
                <a:latin typeface="Times New Roman" panose="02020603050405020304" pitchFamily="18" charset="0"/>
                <a:cs typeface="Times New Roman" panose="02020603050405020304" pitchFamily="18" charset="0"/>
              </a:rPr>
              <a:t>тамыз</a:t>
            </a:r>
          </a:p>
          <a:p>
            <a:pPr lvl="0" algn="ctr"/>
            <a:r>
              <a:rPr lang="ru-RU" sz="1200" b="1" dirty="0" smtClean="0">
                <a:latin typeface="Times New Roman" panose="02020603050405020304" pitchFamily="18" charset="0"/>
                <a:cs typeface="Times New Roman" panose="02020603050405020304" pitchFamily="18" charset="0"/>
              </a:rPr>
              <a:t>30 тамыз </a:t>
            </a:r>
            <a:r>
              <a:rPr lang="ru-RU" sz="1200" b="1" dirty="0" err="1">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21-ден </a:t>
            </a:r>
            <a:r>
              <a:rPr lang="ru-RU" sz="1200" b="1" dirty="0" err="1" smtClean="0">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31 тамыз </a:t>
            </a:r>
            <a:r>
              <a:rPr lang="ru-RU" sz="1200" b="1" dirty="0" err="1">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09-ға </a:t>
            </a:r>
            <a:r>
              <a:rPr lang="ru-RU" sz="1200" b="1" dirty="0" err="1" smtClean="0">
                <a:latin typeface="Times New Roman" panose="02020603050405020304" pitchFamily="18" charset="0"/>
                <a:cs typeface="Times New Roman" panose="02020603050405020304" pitchFamily="18" charset="0"/>
              </a:rPr>
              <a:t>дейін</a:t>
            </a:r>
            <a:r>
              <a:rPr lang="ru-RU" sz="1200" b="1" dirty="0" smtClean="0">
                <a:latin typeface="Times New Roman" panose="02020603050405020304" pitchFamily="18" charset="0"/>
                <a:cs typeface="Times New Roman" panose="02020603050405020304" pitchFamily="18" charset="0"/>
              </a:rPr>
              <a:t> </a:t>
            </a:r>
          </a:p>
          <a:p>
            <a:pPr lvl="0"/>
            <a:r>
              <a:rPr lang="ru-RU" sz="1200" dirty="0">
                <a:latin typeface="Times New Roman" panose="02020603050405020304" pitchFamily="18" charset="0"/>
                <a:cs typeface="Times New Roman" panose="02020603050405020304" pitchFamily="18" charset="0"/>
              </a:rPr>
              <a:t>Жауын-шашынсыз.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күші 9-14 м/с. </a:t>
            </a:r>
            <a:r>
              <a:rPr lang="ru-RU" sz="1200" dirty="0" err="1" smtClean="0">
                <a:solidFill>
                  <a:prstClr val="black"/>
                </a:solidFill>
                <a:latin typeface="Times New Roman" panose="02020603050405020304" pitchFamily="18" charset="0"/>
                <a:cs typeface="Times New Roman" panose="02020603050405020304" pitchFamily="18" charset="0"/>
              </a:rPr>
              <a:t>Ауа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температурасы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15-17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болады</a:t>
            </a:r>
            <a:r>
              <a:rPr lang="ru-RU" sz="1200" dirty="0">
                <a:latin typeface="Times New Roman" panose="02020603050405020304" pitchFamily="18" charset="0"/>
                <a:cs typeface="Times New Roman" panose="02020603050405020304" pitchFamily="18" charset="0"/>
              </a:rPr>
              <a:t>.</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0241461"/>
              </p:ext>
            </p:extLst>
          </p:nvPr>
        </p:nvGraphicFramePr>
        <p:xfrm>
          <a:off x="5021266" y="4534534"/>
          <a:ext cx="4667576" cy="1893753"/>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3071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157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157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3477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961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49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21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3652201443"/>
              </p:ext>
            </p:extLst>
          </p:nvPr>
        </p:nvGraphicFramePr>
        <p:xfrm>
          <a:off x="4973638" y="6464130"/>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80965" y="4037026"/>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29 </a:t>
            </a:r>
            <a:r>
              <a:rPr lang="kk-KZ" altLang="ru-RU" sz="1200" b="1" dirty="0" smtClean="0">
                <a:solidFill>
                  <a:prstClr val="black"/>
                </a:solidFill>
                <a:latin typeface="Times New Roman" panose="02020603050405020304" pitchFamily="18" charset="0"/>
                <a:cs typeface="Times New Roman" panose="02020603050405020304" pitchFamily="18" charset="0"/>
              </a:rPr>
              <a:t>тамызда </a:t>
            </a:r>
            <a:endParaRPr lang="kk-KZ" altLang="ru-RU" sz="1200" b="1" dirty="0">
              <a:solidFill>
                <a:prstClr val="black"/>
              </a:solidFill>
              <a:latin typeface="Times New Roman" panose="02020603050405020304" pitchFamily="18" charset="0"/>
              <a:cs typeface="Times New Roman" panose="02020603050405020304" pitchFamily="18" charset="0"/>
            </a:endParaRP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88924" y="375355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1266" y="2350639"/>
            <a:ext cx="4396230" cy="1200329"/>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kk-KZ" sz="1200" dirty="0" smtClean="0">
                <a:solidFill>
                  <a:schemeClr val="tx1"/>
                </a:solidFill>
                <a:latin typeface="Times New Roman" panose="02020603050405020304" pitchFamily="18" charset="0"/>
                <a:cs typeface="Times New Roman" panose="02020603050405020304" pitchFamily="18" charset="0"/>
              </a:rPr>
              <a:t>30 тамыз</a:t>
            </a:r>
            <a:r>
              <a:rPr lang="ru-RU" sz="1200" dirty="0" smtClean="0">
                <a:solidFill>
                  <a:schemeClr val="tx1"/>
                </a:solidFill>
                <a:latin typeface="Times New Roman" panose="02020603050405020304" pitchFamily="18" charset="0"/>
                <a:cs typeface="Times New Roman" panose="02020603050405020304" pitchFamily="18" charset="0"/>
              </a:rPr>
              <a:t>, 2022 </a:t>
            </a:r>
            <a:r>
              <a:rPr lang="ru-RU" sz="1200" dirty="0" err="1" smtClean="0">
                <a:solidFill>
                  <a:schemeClr val="tx1"/>
                </a:solidFill>
                <a:latin typeface="Times New Roman" panose="02020603050405020304" pitchFamily="18" charset="0"/>
                <a:cs typeface="Times New Roman" panose="02020603050405020304" pitchFamily="18" charset="0"/>
              </a:rPr>
              <a:t>жылдың</a:t>
            </a:r>
            <a:r>
              <a:rPr lang="ru-RU" sz="1200" dirty="0" smtClean="0">
                <a:solidFill>
                  <a:schemeClr val="tx1"/>
                </a:solidFill>
                <a:latin typeface="Times New Roman" panose="02020603050405020304" pitchFamily="18" charset="0"/>
                <a:cs typeface="Times New Roman" panose="02020603050405020304" pitchFamily="18" charset="0"/>
              </a:rPr>
              <a:t> 31 </a:t>
            </a:r>
            <a:r>
              <a:rPr lang="ru-RU" sz="1200" dirty="0" err="1" smtClean="0">
                <a:solidFill>
                  <a:schemeClr val="tx1"/>
                </a:solidFill>
                <a:latin typeface="Times New Roman" panose="02020603050405020304" pitchFamily="18" charset="0"/>
                <a:cs typeface="Times New Roman" panose="02020603050405020304" pitchFamily="18" charset="0"/>
              </a:rPr>
              <a:t>тамыз</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метеорологиялық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жиналуына</a:t>
            </a:r>
            <a:r>
              <a:rPr lang="ru-RU" sz="1200" dirty="0" smtClean="0">
                <a:solidFill>
                  <a:schemeClr val="tx1"/>
                </a:solidFill>
                <a:latin typeface="Times New Roman" panose="02020603050405020304" pitchFamily="18" charset="0"/>
                <a:cs typeface="Times New Roman" panose="02020603050405020304" pitchFamily="18" charset="0"/>
              </a:rPr>
              <a:t> 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жоғарылауы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a:p>
            <a:pPr algn="just"/>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28589" y="4659557"/>
            <a:ext cx="4794304"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922" y="4521817"/>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864712609"/>
              </p:ext>
            </p:extLst>
          </p:nvPr>
        </p:nvGraphicFramePr>
        <p:xfrm>
          <a:off x="5331002" y="548496"/>
          <a:ext cx="4167505" cy="804672"/>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0,13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17"/>
          <p:cNvSpPr>
            <a:spLocks noChangeArrowheads="1"/>
          </p:cNvSpPr>
          <p:nvPr/>
        </p:nvSpPr>
        <p:spPr bwMode="auto">
          <a:xfrm>
            <a:off x="155575" y="966788"/>
            <a:ext cx="4697413" cy="167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әсіресе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автотрассалардың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немесе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басқа</a:t>
            </a:r>
            <a:r>
              <a:rPr lang="ru-RU" sz="1200" dirty="0">
                <a:latin typeface="Times New Roman" panose="02020603050405020304" pitchFamily="18" charset="0"/>
                <a:ea typeface="Calibri" panose="020F0502020204030204" pitchFamily="34" charset="0"/>
                <a:cs typeface="Times New Roman" panose="02020603050405020304" pitchFamily="18" charset="0"/>
              </a:rPr>
              <a:t> да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ластану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көздерінің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жанында</a:t>
            </a:r>
            <a:r>
              <a:rPr lang="ru-RU" sz="1200" dirty="0">
                <a:latin typeface="Times New Roman" panose="02020603050405020304" pitchFamily="18" charset="0"/>
                <a:ea typeface="Calibri" panose="020F0502020204030204" pitchFamily="34" charset="0"/>
                <a:cs typeface="Times New Roman" panose="02020603050405020304" pitchFamily="18" charset="0"/>
              </a:rPr>
              <a:t> болу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уақытын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қысқарту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Балалар</a:t>
            </a:r>
            <a:r>
              <a:rPr lang="ru-RU" sz="1200" dirty="0">
                <a:latin typeface="Times New Roman" panose="02020603050405020304" pitchFamily="18" charset="0"/>
                <a:ea typeface="Calibri" panose="020F0502020204030204" pitchFamily="34" charset="0"/>
                <a:cs typeface="Times New Roman" panose="02020603050405020304" pitchFamily="18" charset="0"/>
              </a:rPr>
              <a:t> мен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әйелдер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ұзақ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серуендеуден</a:t>
            </a:r>
            <a:r>
              <a:rPr lang="ru-RU" sz="1200" dirty="0">
                <a:latin typeface="Times New Roman" panose="02020603050405020304" pitchFamily="18" charset="0"/>
                <a:ea typeface="Calibri" panose="020F0502020204030204" pitchFamily="34" charset="0"/>
                <a:cs typeface="Times New Roman" panose="02020603050405020304" pitchFamily="18" charset="0"/>
              </a:rPr>
              <a:t> бас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тартуы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керек</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a:lnSpc>
                <a:spcPct val="107000"/>
              </a:lnSpc>
              <a:spcBef>
                <a:spcPct val="0"/>
              </a:spcBef>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өкпенің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жүрек-қан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тамырлары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аллергиялық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созылмалы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ауруларынан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зардап</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шегетін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адамдарда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болған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кезде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өзімен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бірге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дәрілік</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препараттар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a:lnSpc>
                <a:spcPct val="107000"/>
              </a:lnSpc>
              <a:spcBef>
                <a:spcPct val="0"/>
              </a:spcBef>
              <a:spcAft>
                <a:spcPts val="800"/>
              </a:spcAft>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физикалық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белсенділікті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шектеңіз</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Жабық</a:t>
            </a:r>
            <a:r>
              <a:rPr lang="ru-RU" sz="1200" dirty="0">
                <a:latin typeface="Times New Roman" panose="02020603050405020304" pitchFamily="18" charset="0"/>
                <a:ea typeface="Calibri" panose="020F0502020204030204" pitchFamily="34" charset="0"/>
                <a:cs typeface="Times New Roman" panose="02020603050405020304" pitchFamily="18" charset="0"/>
              </a:rPr>
              <a:t> спорт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кешендерінде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дене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шынықтыру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және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спортпен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айналысу</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14553</TotalTime>
  <Words>623</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2460</cp:revision>
  <cp:lastPrinted>2021-07-01T07:38:07Z</cp:lastPrinted>
  <dcterms:created xsi:type="dcterms:W3CDTF">2018-03-27T06:03:00Z</dcterms:created>
  <dcterms:modified xsi:type="dcterms:W3CDTF">2022-08-29T07:49:40Z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