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9900"/>
    <a:srgbClr val="FA8422"/>
    <a:srgbClr val="F2902E"/>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2528807145"/>
              </p:ext>
            </p:extLst>
          </p:nvPr>
        </p:nvGraphicFramePr>
        <p:xfrm>
          <a:off x="307975" y="2589213"/>
          <a:ext cx="4465638" cy="2179637"/>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082" name="Прямоугольник 2"/>
          <p:cNvSpPr>
            <a:spLocks noChangeArrowheads="1"/>
          </p:cNvSpPr>
          <p:nvPr/>
        </p:nvSpPr>
        <p:spPr bwMode="auto">
          <a:xfrm>
            <a:off x="4984750" y="115888"/>
            <a:ext cx="4754563" cy="2419124"/>
          </a:xfrm>
          <a:prstGeom prst="rect">
            <a:avLst/>
          </a:prstGeom>
          <a:noFill/>
          <a:ln>
            <a:solidFill>
              <a:schemeClr val="tx1"/>
            </a:solid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a:latin typeface="Times New Roman" panose="02020603050405020304" pitchFamily="18" charset="0"/>
                <a:cs typeface="Times New Roman" panose="02020603050405020304" pitchFamily="18" charset="0"/>
              </a:rPr>
              <a:t>АУА-РАЙЫ БОЛЖАМЫ</a:t>
            </a:r>
          </a:p>
          <a:p>
            <a:pPr algn="ctr" eaLnBrk="1" hangingPunct="1">
              <a:spcBef>
                <a:spcPts val="0"/>
              </a:spcBef>
              <a:buNone/>
              <a:defRPr/>
            </a:pP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2022 </a:t>
            </a:r>
            <a:r>
              <a:rPr lang="ru-RU" altLang="ru-RU" sz="1200" b="1" dirty="0">
                <a:latin typeface="Times New Roman" panose="02020603050405020304" pitchFamily="18" charset="0"/>
                <a:cs typeface="Times New Roman" panose="02020603050405020304" pitchFamily="18" charset="0"/>
              </a:rPr>
              <a:t>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smtClean="0">
                <a:latin typeface="Times New Roman" panose="02020603050405020304" pitchFamily="18" charset="0"/>
                <a:cs typeface="Times New Roman" panose="02020603050405020304" pitchFamily="18" charset="0"/>
              </a:rPr>
              <a:t>Көшпелі бұлтты, жауын-шашынсыз. Оңтүстік-шығыс</a:t>
            </a:r>
            <a:r>
              <a:rPr lang="ru-RU" sz="1200" dirty="0" smtClean="0">
                <a:latin typeface="Times New Roman" pitchFamily="18" charset="0"/>
                <a:cs typeface="Times New Roman" pitchFamily="18" charset="0"/>
              </a:rPr>
              <a:t>тан</a:t>
            </a:r>
            <a:r>
              <a:rPr lang="kk-KZ" sz="1200" dirty="0" smtClean="0">
                <a:latin typeface="Times New Roman" pitchFamily="18" charset="0"/>
                <a:cs typeface="Times New Roman" pitchFamily="18" charset="0"/>
              </a:rPr>
              <a:t> жел соғады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күші 3-8 м/с. Ауаның </a:t>
            </a:r>
            <a:r>
              <a:rPr lang="kk-KZ" sz="1200" smtClean="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7-9</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25-27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r>
              <a:rPr lang="ru-RU" altLang="ru-RU" sz="1200" b="1" dirty="0" smtClean="0">
                <a:latin typeface="Times New Roman" pitchFamily="18" charset="0"/>
                <a:cs typeface="Times New Roman" pitchFamily="18" charset="0"/>
              </a:rPr>
              <a:t> </a:t>
            </a:r>
          </a:p>
          <a:p>
            <a:pPr indent="182563" algn="just" eaLnBrk="1" hangingPunct="1">
              <a:buNone/>
              <a:defRPr/>
            </a:pPr>
            <a:endParaRPr lang="ru-RU" altLang="ru-RU" sz="1200" b="1" dirty="0" smtClean="0">
              <a:latin typeface="Times New Roman" pitchFamily="18" charset="0"/>
              <a:cs typeface="Times New Roman" pitchFamily="18" charset="0"/>
            </a:endParaRPr>
          </a:p>
          <a:p>
            <a:pPr indent="182563" algn="just"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30 тамызға</a:t>
            </a:r>
            <a:endParaRPr lang="ru-RU" altLang="ru-RU" sz="1200" b="1" dirty="0" smtClean="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29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 </a:t>
            </a:r>
            <a:r>
              <a:rPr lang="kk-KZ" sz="1200" b="1" dirty="0" smtClean="0">
                <a:latin typeface="Times New Roman" panose="02020603050405020304" pitchFamily="18" charset="0"/>
                <a:cs typeface="Times New Roman" panose="02020603050405020304" pitchFamily="18" charset="0"/>
              </a:rPr>
              <a:t>тамыз </a:t>
            </a:r>
            <a:r>
              <a:rPr lang="ru-RU" sz="1200" b="1" dirty="0" err="1" smtClean="0">
                <a:latin typeface="Times New Roman" panose="02020603050405020304" pitchFamily="18" charset="0"/>
                <a:cs typeface="Times New Roman" panose="02020603050405020304" pitchFamily="18" charset="0"/>
              </a:rPr>
              <a:t>сағ</a:t>
            </a:r>
            <a:r>
              <a:rPr lang="ru-RU" sz="1200" b="1" dirty="0" err="1">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бұлтты, жауын-шашынсыз. Оңтүстік-шығыс</a:t>
            </a:r>
            <a:r>
              <a:rPr lang="ru-RU" sz="1200" dirty="0" smtClean="0">
                <a:latin typeface="Times New Roman" pitchFamily="18" charset="0"/>
                <a:cs typeface="Times New Roman" pitchFamily="18" charset="0"/>
              </a:rPr>
              <a:t>тан </a:t>
            </a:r>
            <a:r>
              <a:rPr lang="ru-RU" sz="1200" dirty="0" err="1" smtClean="0">
                <a:latin typeface="Times New Roman" pitchFamily="18" charset="0"/>
                <a:cs typeface="Times New Roman" pitchFamily="18" charset="0"/>
              </a:rPr>
              <a:t>соғатын</a:t>
            </a:r>
            <a:r>
              <a:rPr lang="kk-KZ" sz="1200" dirty="0" smtClean="0">
                <a:latin typeface="Times New Roman" pitchFamily="18" charset="0"/>
                <a:cs typeface="Times New Roman" pitchFamily="18" charset="0"/>
              </a:rPr>
              <a:t> жел оңтүстік-батысқа ауысады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күші 3-8 м/с. Ауаның температурасы 11-13 градус жылы.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3747407844"/>
              </p:ext>
            </p:extLst>
          </p:nvPr>
        </p:nvGraphicFramePr>
        <p:xfrm>
          <a:off x="5050632" y="4221088"/>
          <a:ext cx="4582318" cy="2195030"/>
        </p:xfrm>
        <a:graphic>
          <a:graphicData uri="http://schemas.openxmlformats.org/drawingml/2006/table">
            <a:tbl>
              <a:tblPr firstRow="1" bandRow="1">
                <a:tableStyleId>{5C22544A-7EE6-4342-B048-85BDC9FD1C3A}</a:tableStyleId>
              </a:tblPr>
              <a:tblGrid>
                <a:gridCol w="1754842">
                  <a:extLst>
                    <a:ext uri="{9D8B030D-6E8A-4147-A177-3AD203B41FA5}">
                      <a16:colId xmlns="" xmlns:a16="http://schemas.microsoft.com/office/drawing/2014/main" val="20000"/>
                    </a:ext>
                  </a:extLst>
                </a:gridCol>
                <a:gridCol w="1415183">
                  <a:extLst>
                    <a:ext uri="{9D8B030D-6E8A-4147-A177-3AD203B41FA5}">
                      <a16:colId xmlns="" xmlns:a16="http://schemas.microsoft.com/office/drawing/2014/main" val="20001"/>
                    </a:ext>
                  </a:extLst>
                </a:gridCol>
                <a:gridCol w="1412293">
                  <a:extLst>
                    <a:ext uri="{9D8B030D-6E8A-4147-A177-3AD203B41FA5}">
                      <a16:colId xmlns="" xmlns:a16="http://schemas.microsoft.com/office/drawing/2014/main" val="20002"/>
                    </a:ext>
                  </a:extLst>
                </a:gridCol>
              </a:tblGrid>
              <a:tr h="284707">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405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2,5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3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447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43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1846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115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342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0,004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4" name="Прямоугольник 21"/>
          <p:cNvSpPr>
            <a:spLocks noChangeArrowheads="1"/>
          </p:cNvSpPr>
          <p:nvPr/>
        </p:nvSpPr>
        <p:spPr bwMode="auto">
          <a:xfrm>
            <a:off x="4924710" y="3717032"/>
            <a:ext cx="47863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5024438" y="2786058"/>
            <a:ext cx="4679950" cy="830997"/>
          </a:xfrm>
          <a:prstGeom prst="rect">
            <a:avLst/>
          </a:prstGeom>
          <a:solidFill>
            <a:schemeClr val="accent6">
              <a:lumMod val="75000"/>
            </a:schemeClr>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29 тамыз метеорологиялық жағдайлар қала атмосферасында ластаушы заттардың жиналуына 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Жалпы қала бойынша 29 тамыз ауаның ластану деңгейі көтеріңкі болады деп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 xmlns:a16="http://schemas.microsoft.com/office/drawing/2014/main" val="20000"/>
                    </a:ext>
                  </a:extLst>
                </a:gridCol>
                <a:gridCol w="3080983">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 xmlns:a16="http://schemas.microsoft.com/office/drawing/2014/main" val="20000"/>
                    </a:ext>
                  </a:extLst>
                </a:gridCol>
                <a:gridCol w="3758762">
                  <a:extLst>
                    <a:ext uri="{9D8B030D-6E8A-4147-A177-3AD203B41FA5}">
                      <a16:colId xmlns="" xmlns:a16="http://schemas.microsoft.com/office/drawing/2014/main"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16:colId xmlns="" xmlns:a16="http://schemas.microsoft.com/office/drawing/2014/main" val="20000"/>
                    </a:ext>
                  </a:extLst>
                </a:gridCol>
                <a:gridCol w="2017712">
                  <a:extLst>
                    <a:ext uri="{9D8B030D-6E8A-4147-A177-3AD203B41FA5}">
                      <a16:colId xmlns="" xmlns:a16="http://schemas.microsoft.com/office/drawing/2014/main"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Баспасөз</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қызметі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Халықаралық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ынтымақтастық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бөлімі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 name="Прямоугольник 1"/>
          <p:cNvSpPr/>
          <p:nvPr/>
        </p:nvSpPr>
        <p:spPr>
          <a:xfrm>
            <a:off x="172050" y="823519"/>
            <a:ext cx="4646012" cy="1569660"/>
          </a:xfrm>
          <a:prstGeom prst="rect">
            <a:avLst/>
          </a:prstGeom>
        </p:spPr>
        <p:txBody>
          <a:bodyPr wrap="square">
            <a:spAutoFit/>
          </a:bodyPr>
          <a:lstStyle/>
          <a:p>
            <a:pPr algn="just"/>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18537</TotalTime>
  <Words>558</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2610</cp:revision>
  <cp:lastPrinted>2021-07-01T07:38:07Z</cp:lastPrinted>
  <dcterms:created xsi:type="dcterms:W3CDTF">2018-03-27T06:03:00Z</dcterms:created>
  <dcterms:modified xsi:type="dcterms:W3CDTF">2022-08-28T07:40:54Z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