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99CC00"/>
    <a:srgbClr val="669900"/>
    <a:srgbClr val="FF00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1A03D90A-6A2A-42B5-8525-40AE4CDFE6C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51577235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9CCB8A-A02A-4CCE-9836-BB3F7EE69F4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27DC99-ECB4-4DF6-9344-D5437314D6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419264-46C5-49CF-AB6A-09E21FB56B0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0A3DB9-64B5-4200-B4EA-21591262679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684F97-2597-4D17-9B7D-5C56D742F76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D9E8D8-7A0C-4E80-97AB-F11CCB046DF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D61726-E84B-47FF-B486-8D89C3A6ADD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5AF5ED-6F1A-4A3A-AE5D-69645374AC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DA6272-5A45-4CC6-82FB-858941A2467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5A97ED-D43E-4F20-A4CC-748F1A4DF6F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B51442-FF11-4EE5-BD7C-A1BBA7B3191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7A166331-D25D-45F9-8BDD-8AC5CA0216E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233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21 авуста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0"/>
            <a:ext cx="4808538" cy="174466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22 августа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21 августа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22 августа</a:t>
            </a:r>
          </a:p>
          <a:p>
            <a:pPr algn="just"/>
            <a:r>
              <a:rPr lang="kk-KZ">
                <a:solidFill>
                  <a:schemeClr val="tx1"/>
                </a:solidFill>
              </a:rPr>
              <a:t>П</a:t>
            </a:r>
            <a:r>
              <a:rPr lang="ru-RU">
                <a:solidFill>
                  <a:schemeClr val="tx1"/>
                </a:solidFill>
              </a:rPr>
              <a:t>еременная облачность,</a:t>
            </a:r>
            <a:r>
              <a:rPr lang="kk-KZ">
                <a:solidFill>
                  <a:schemeClr val="tx1"/>
                </a:solidFill>
              </a:rPr>
              <a:t> без осадков</a:t>
            </a:r>
            <a:r>
              <a:rPr lang="ru-RU">
                <a:solidFill>
                  <a:schemeClr val="tx1"/>
                </a:solidFill>
              </a:rPr>
              <a:t>. Ветер северо-</a:t>
            </a:r>
            <a:r>
              <a:rPr lang="kk-KZ">
                <a:solidFill>
                  <a:schemeClr val="tx1"/>
                </a:solidFill>
              </a:rPr>
              <a:t>восточный</a:t>
            </a:r>
            <a:r>
              <a:rPr lang="ru-RU">
                <a:solidFill>
                  <a:schemeClr val="tx1"/>
                </a:solidFill>
              </a:rPr>
              <a:t> 3-8 м/с. Температура воздуха ночью</a:t>
            </a:r>
            <a:r>
              <a:rPr lang="kk-KZ">
                <a:solidFill>
                  <a:schemeClr val="tx1"/>
                </a:solidFill>
              </a:rPr>
              <a:t> 9-11</a:t>
            </a:r>
            <a:r>
              <a:rPr lang="ru-RU">
                <a:solidFill>
                  <a:schemeClr val="tx1"/>
                </a:solidFill>
              </a:rPr>
              <a:t>, днем </a:t>
            </a:r>
            <a:r>
              <a:rPr lang="kk-KZ">
                <a:solidFill>
                  <a:schemeClr val="tx1"/>
                </a:solidFill>
              </a:rPr>
              <a:t>22-24</a:t>
            </a:r>
            <a:r>
              <a:rPr lang="ru-RU">
                <a:solidFill>
                  <a:schemeClr val="tx1"/>
                </a:solidFill>
              </a:rPr>
              <a:t> тепла 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23 августа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22 августа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23 августа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без осадков. Ветер 2-7 м/с. Температура воздуха 10-12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chemeClr val="accent6">
              <a:lumMod val="75000"/>
            </a:schemeClr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22 августа, ночью 23 августа 202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 метеорологические условия будут способствовать накоплению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21 августа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5539913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14247" y="3361523"/>
            <a:ext cx="4824412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000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sz="1000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sz="1000" dirty="0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1 – </a:t>
            </a:r>
            <a:r>
              <a:rPr lang="ru-RU" sz="1000" dirty="0" err="1">
                <a:solidFill>
                  <a:schemeClr val="tx1"/>
                </a:solidFill>
              </a:rPr>
              <a:t>терр</a:t>
            </a:r>
            <a:r>
              <a:rPr lang="ru-RU" sz="1000" dirty="0">
                <a:solidFill>
                  <a:schemeClr val="tx1"/>
                </a:solidFill>
              </a:rPr>
              <a:t>. Казахского национального университета </a:t>
            </a:r>
            <a:r>
              <a:rPr lang="ru-RU" sz="1000" dirty="0" err="1">
                <a:solidFill>
                  <a:schemeClr val="tx1"/>
                </a:solidFill>
              </a:rPr>
              <a:t>им.Аль-Фараби</a:t>
            </a:r>
            <a:endParaRPr lang="ru-RU" altLang="ru-RU" sz="1000" dirty="0">
              <a:solidFill>
                <a:schemeClr val="tx1"/>
              </a:solidFill>
            </a:endParaRPr>
          </a:p>
          <a:p>
            <a:r>
              <a:rPr lang="ru-RU" altLang="ru-RU" sz="1000" dirty="0">
                <a:solidFill>
                  <a:schemeClr val="tx1"/>
                </a:solidFill>
              </a:rPr>
              <a:t>№ 2 –</a:t>
            </a:r>
            <a:r>
              <a:rPr lang="ru-RU" sz="1000" dirty="0" err="1">
                <a:solidFill>
                  <a:schemeClr val="tx1"/>
                </a:solidFill>
              </a:rPr>
              <a:t>Бурундайское</a:t>
            </a:r>
            <a:r>
              <a:rPr lang="ru-RU" sz="1000" dirty="0">
                <a:solidFill>
                  <a:schemeClr val="tx1"/>
                </a:solidFill>
              </a:rPr>
              <a:t> автохозяйство, улица Аэродромная</a:t>
            </a:r>
            <a:endParaRPr lang="ru-RU" altLang="ru-RU" sz="1000" dirty="0">
              <a:solidFill>
                <a:schemeClr val="tx1"/>
              </a:solidFill>
            </a:endParaRPr>
          </a:p>
          <a:p>
            <a:r>
              <a:rPr lang="ru-RU" altLang="ru-RU" sz="1000" dirty="0">
                <a:solidFill>
                  <a:schemeClr val="tx1"/>
                </a:solidFill>
              </a:rPr>
              <a:t>№ 3 – </a:t>
            </a:r>
            <a:r>
              <a:rPr lang="ru-RU" sz="1000" dirty="0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4 – </a:t>
            </a:r>
            <a:r>
              <a:rPr lang="ru-RU" sz="1000" dirty="0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</a:t>
            </a:r>
            <a:r>
              <a:rPr lang="en-US" altLang="ru-RU" sz="1000" dirty="0">
                <a:solidFill>
                  <a:schemeClr val="tx1"/>
                </a:solidFill>
              </a:rPr>
              <a:t>5</a:t>
            </a:r>
            <a:r>
              <a:rPr lang="ru-RU" altLang="ru-RU" sz="1000" dirty="0">
                <a:solidFill>
                  <a:schemeClr val="tx1"/>
                </a:solidFill>
              </a:rPr>
              <a:t> –</a:t>
            </a:r>
            <a:r>
              <a:rPr lang="en-US" altLang="ru-RU" sz="1000" dirty="0">
                <a:solidFill>
                  <a:schemeClr val="tx1"/>
                </a:solidFill>
              </a:rPr>
              <a:t> </a:t>
            </a:r>
            <a:r>
              <a:rPr lang="ru-RU" sz="1000" dirty="0">
                <a:solidFill>
                  <a:schemeClr val="tx1"/>
                </a:solidFill>
              </a:rPr>
              <a:t>ледовая арена «</a:t>
            </a:r>
            <a:r>
              <a:rPr lang="ru-RU" sz="1000" dirty="0" err="1">
                <a:solidFill>
                  <a:schemeClr val="tx1"/>
                </a:solidFill>
              </a:rPr>
              <a:t>Халык</a:t>
            </a:r>
            <a:r>
              <a:rPr lang="ru-RU" sz="1000" dirty="0">
                <a:solidFill>
                  <a:schemeClr val="tx1"/>
                </a:solidFill>
              </a:rPr>
              <a:t> арена», микрорайон «</a:t>
            </a:r>
            <a:r>
              <a:rPr lang="ru-RU" sz="1000" dirty="0" err="1">
                <a:solidFill>
                  <a:schemeClr val="tx1"/>
                </a:solidFill>
              </a:rPr>
              <a:t>Думан</a:t>
            </a:r>
            <a:r>
              <a:rPr lang="ru-RU" sz="1000" dirty="0">
                <a:solidFill>
                  <a:schemeClr val="tx1"/>
                </a:solidFill>
              </a:rPr>
              <a:t>»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</a:t>
            </a:r>
            <a:r>
              <a:rPr lang="en-US" altLang="ru-RU" sz="1000" dirty="0">
                <a:solidFill>
                  <a:schemeClr val="tx1"/>
                </a:solidFill>
              </a:rPr>
              <a:t>6</a:t>
            </a:r>
            <a:r>
              <a:rPr lang="ru-RU" altLang="ru-RU" sz="1000" dirty="0">
                <a:solidFill>
                  <a:schemeClr val="tx1"/>
                </a:solidFill>
              </a:rPr>
              <a:t> – </a:t>
            </a:r>
            <a:r>
              <a:rPr lang="ru-RU" sz="1000" dirty="0" err="1">
                <a:solidFill>
                  <a:schemeClr val="tx1"/>
                </a:solidFill>
              </a:rPr>
              <a:t>терр</a:t>
            </a:r>
            <a:r>
              <a:rPr lang="ru-RU" sz="1000" dirty="0">
                <a:solidFill>
                  <a:schemeClr val="tx1"/>
                </a:solidFill>
              </a:rPr>
              <a:t>. </a:t>
            </a:r>
            <a:r>
              <a:rPr lang="ru-RU" sz="1000" dirty="0" err="1">
                <a:solidFill>
                  <a:schemeClr val="tx1"/>
                </a:solidFill>
              </a:rPr>
              <a:t>Жетысуского</a:t>
            </a:r>
            <a:r>
              <a:rPr lang="ru-RU" sz="1000" dirty="0">
                <a:solidFill>
                  <a:schemeClr val="tx1"/>
                </a:solidFill>
              </a:rPr>
              <a:t> </a:t>
            </a:r>
            <a:r>
              <a:rPr lang="kk-KZ" sz="1000" dirty="0">
                <a:solidFill>
                  <a:schemeClr val="tx1"/>
                </a:solidFill>
              </a:rPr>
              <a:t>акимата</a:t>
            </a:r>
            <a:r>
              <a:rPr lang="ru-RU" sz="1000" dirty="0">
                <a:solidFill>
                  <a:schemeClr val="tx1"/>
                </a:solidFill>
              </a:rPr>
              <a:t>, микрорайон «</a:t>
            </a:r>
            <a:r>
              <a:rPr lang="ru-RU" sz="1000" dirty="0" err="1">
                <a:solidFill>
                  <a:schemeClr val="tx1"/>
                </a:solidFill>
              </a:rPr>
              <a:t>Кулагер</a:t>
            </a:r>
            <a:r>
              <a:rPr lang="ru-RU" sz="1000" dirty="0">
                <a:solidFill>
                  <a:schemeClr val="tx1"/>
                </a:solidFill>
              </a:rPr>
              <a:t>»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2</a:t>
            </a:r>
            <a:r>
              <a:rPr lang="en-US" altLang="ru-RU" sz="1000" dirty="0">
                <a:solidFill>
                  <a:schemeClr val="tx1"/>
                </a:solidFill>
              </a:rPr>
              <a:t>7</a:t>
            </a:r>
            <a:r>
              <a:rPr lang="ru-RU" altLang="ru-RU" sz="1000" dirty="0">
                <a:solidFill>
                  <a:schemeClr val="tx1"/>
                </a:solidFill>
              </a:rPr>
              <a:t> –</a:t>
            </a:r>
            <a:r>
              <a:rPr lang="en-US" altLang="ru-RU" sz="1000" dirty="0">
                <a:solidFill>
                  <a:schemeClr val="tx1"/>
                </a:solidFill>
              </a:rPr>
              <a:t> </a:t>
            </a:r>
            <a:r>
              <a:rPr lang="ru-RU" sz="1000" dirty="0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 sz="1000" dirty="0">
                <a:solidFill>
                  <a:schemeClr val="tx1"/>
                </a:solidFill>
              </a:rPr>
              <a:t>№ </a:t>
            </a:r>
            <a:r>
              <a:rPr lang="ru-RU" altLang="ru-RU" sz="1000" dirty="0">
                <a:solidFill>
                  <a:schemeClr val="tx1"/>
                </a:solidFill>
              </a:rPr>
              <a:t>2</a:t>
            </a:r>
            <a:r>
              <a:rPr lang="en-US" altLang="ru-RU" sz="1000" dirty="0">
                <a:solidFill>
                  <a:schemeClr val="tx1"/>
                </a:solidFill>
              </a:rPr>
              <a:t>8 –  </a:t>
            </a:r>
            <a:r>
              <a:rPr lang="ru-RU" sz="1000" dirty="0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 sz="1000" dirty="0">
                <a:solidFill>
                  <a:schemeClr val="tx1"/>
                </a:solidFill>
              </a:rPr>
              <a:t>ул. Ахметова, 50</a:t>
            </a:r>
            <a:endParaRPr lang="en-US" altLang="ru-RU" sz="1000" dirty="0">
              <a:solidFill>
                <a:schemeClr val="tx1"/>
              </a:solidFill>
            </a:endParaRPr>
          </a:p>
          <a:p>
            <a:r>
              <a:rPr lang="en-US" altLang="ru-RU" sz="1000" dirty="0">
                <a:solidFill>
                  <a:schemeClr val="tx1"/>
                </a:solidFill>
              </a:rPr>
              <a:t>№ </a:t>
            </a:r>
            <a:r>
              <a:rPr lang="ru-RU" altLang="ru-RU" sz="1000" dirty="0">
                <a:solidFill>
                  <a:schemeClr val="tx1"/>
                </a:solidFill>
              </a:rPr>
              <a:t>2</a:t>
            </a:r>
            <a:r>
              <a:rPr lang="en-US" altLang="ru-RU" sz="1000" dirty="0">
                <a:solidFill>
                  <a:schemeClr val="tx1"/>
                </a:solidFill>
              </a:rPr>
              <a:t>9 –  </a:t>
            </a:r>
            <a:r>
              <a:rPr lang="ru-RU" sz="1000" dirty="0">
                <a:solidFill>
                  <a:schemeClr val="tx1"/>
                </a:solidFill>
              </a:rPr>
              <a:t>РУВД </a:t>
            </a:r>
            <a:r>
              <a:rPr lang="ru-RU" sz="1000" dirty="0" err="1">
                <a:solidFill>
                  <a:schemeClr val="tx1"/>
                </a:solidFill>
              </a:rPr>
              <a:t>Турскибского</a:t>
            </a:r>
            <a:r>
              <a:rPr lang="ru-RU" sz="1000" dirty="0">
                <a:solidFill>
                  <a:schemeClr val="tx1"/>
                </a:solidFill>
              </a:rPr>
              <a:t> района, ул. Р. </a:t>
            </a:r>
            <a:r>
              <a:rPr lang="ru-RU" sz="1000" dirty="0" err="1">
                <a:solidFill>
                  <a:schemeClr val="tx1"/>
                </a:solidFill>
              </a:rPr>
              <a:t>Зорге,14</a:t>
            </a:r>
            <a:endParaRPr lang="en-US" altLang="ru-RU" sz="1000" dirty="0">
              <a:solidFill>
                <a:schemeClr val="tx1"/>
              </a:solidFill>
            </a:endParaRPr>
          </a:p>
          <a:p>
            <a:r>
              <a:rPr lang="en-US" altLang="ru-RU" sz="1000" dirty="0">
                <a:solidFill>
                  <a:schemeClr val="tx1"/>
                </a:solidFill>
              </a:rPr>
              <a:t>№ </a:t>
            </a:r>
            <a:r>
              <a:rPr lang="ru-RU" altLang="ru-RU" sz="1000" dirty="0">
                <a:solidFill>
                  <a:schemeClr val="tx1"/>
                </a:solidFill>
              </a:rPr>
              <a:t>3</a:t>
            </a:r>
            <a:r>
              <a:rPr lang="en-US" altLang="ru-RU" sz="1000" dirty="0">
                <a:solidFill>
                  <a:schemeClr val="tx1"/>
                </a:solidFill>
              </a:rPr>
              <a:t>0 – </a:t>
            </a:r>
            <a:r>
              <a:rPr lang="ru-RU" sz="1000" dirty="0">
                <a:solidFill>
                  <a:schemeClr val="tx1"/>
                </a:solidFill>
              </a:rPr>
              <a:t>м-н «</a:t>
            </a:r>
            <a:r>
              <a:rPr lang="ru-RU" sz="1000" dirty="0" err="1">
                <a:solidFill>
                  <a:schemeClr val="tx1"/>
                </a:solidFill>
              </a:rPr>
              <a:t>Шанырак</a:t>
            </a:r>
            <a:r>
              <a:rPr lang="ru-RU" sz="1000" dirty="0">
                <a:solidFill>
                  <a:schemeClr val="tx1"/>
                </a:solidFill>
              </a:rPr>
              <a:t>», школа №26, ул. </a:t>
            </a:r>
            <a:r>
              <a:rPr lang="ru-RU" sz="1000" dirty="0" err="1">
                <a:solidFill>
                  <a:schemeClr val="tx1"/>
                </a:solidFill>
              </a:rPr>
              <a:t>Жанкожа</a:t>
            </a:r>
            <a:r>
              <a:rPr lang="ru-RU" sz="1000" dirty="0">
                <a:solidFill>
                  <a:schemeClr val="tx1"/>
                </a:solidFill>
              </a:rPr>
              <a:t> батыра, 202</a:t>
            </a:r>
            <a:endParaRPr lang="ru-RU" altLang="ru-RU" sz="1000" dirty="0">
              <a:solidFill>
                <a:schemeClr val="tx1"/>
              </a:solidFill>
            </a:endParaRPr>
          </a:p>
          <a:p>
            <a:r>
              <a:rPr lang="en-US" altLang="ru-RU" sz="1000" dirty="0">
                <a:solidFill>
                  <a:schemeClr val="tx1"/>
                </a:solidFill>
              </a:rPr>
              <a:t>№ </a:t>
            </a:r>
            <a:r>
              <a:rPr lang="ru-RU" altLang="ru-RU" sz="1000" dirty="0">
                <a:solidFill>
                  <a:schemeClr val="tx1"/>
                </a:solidFill>
              </a:rPr>
              <a:t>31</a:t>
            </a:r>
            <a:r>
              <a:rPr lang="en-US" altLang="ru-RU" sz="1000" dirty="0">
                <a:solidFill>
                  <a:schemeClr val="tx1"/>
                </a:solidFill>
              </a:rPr>
              <a:t> – </a:t>
            </a:r>
            <a:r>
              <a:rPr lang="ru-RU" sz="1000" dirty="0" err="1">
                <a:solidFill>
                  <a:schemeClr val="tx1"/>
                </a:solidFill>
              </a:rPr>
              <a:t>пр.Аль-Фараби</a:t>
            </a:r>
            <a:r>
              <a:rPr lang="ru-RU" sz="1000" dirty="0">
                <a:solidFill>
                  <a:schemeClr val="tx1"/>
                </a:solidFill>
              </a:rPr>
              <a:t>, угол </a:t>
            </a:r>
            <a:r>
              <a:rPr lang="ru-RU" sz="1000" dirty="0" err="1">
                <a:solidFill>
                  <a:schemeClr val="tx1"/>
                </a:solidFill>
              </a:rPr>
              <a:t>ул.Навои</a:t>
            </a:r>
            <a:r>
              <a:rPr lang="ru-RU" sz="1000" dirty="0">
                <a:solidFill>
                  <a:schemeClr val="tx1"/>
                </a:solidFill>
              </a:rPr>
              <a:t>, м-н Орбита (территория Дендропарка АО «</a:t>
            </a:r>
            <a:r>
              <a:rPr lang="ru-RU" sz="1000" dirty="0" err="1">
                <a:solidFill>
                  <a:schemeClr val="tx1"/>
                </a:solidFill>
              </a:rPr>
              <a:t>Зеленстрой</a:t>
            </a:r>
            <a:r>
              <a:rPr lang="ru-RU" sz="1000" dirty="0">
                <a:solidFill>
                  <a:schemeClr val="tx1"/>
                </a:solidFill>
              </a:rPr>
              <a:t>»)</a:t>
            </a:r>
          </a:p>
          <a:p>
            <a:r>
              <a:rPr lang="kk-KZ" sz="1000" i="1" dirty="0">
                <a:solidFill>
                  <a:schemeClr val="tx1"/>
                </a:solidFill>
              </a:rPr>
              <a:t>№1 -</a:t>
            </a:r>
            <a:r>
              <a:rPr lang="kk-KZ" sz="1000" dirty="0">
                <a:solidFill>
                  <a:schemeClr val="tx1"/>
                </a:solidFill>
              </a:rPr>
              <a:t> </a:t>
            </a:r>
            <a:r>
              <a:rPr lang="ru-RU" sz="1000" i="1" dirty="0">
                <a:solidFill>
                  <a:schemeClr val="tx1"/>
                </a:solidFill>
              </a:rPr>
              <a:t>ул. Амангельды, угол ул. </a:t>
            </a:r>
            <a:r>
              <a:rPr lang="ru-RU" sz="1000" i="1" dirty="0" err="1">
                <a:solidFill>
                  <a:schemeClr val="tx1"/>
                </a:solidFill>
              </a:rPr>
              <a:t>Сатпаева</a:t>
            </a:r>
            <a:r>
              <a:rPr lang="kk-KZ" sz="1000" i="1" dirty="0">
                <a:solidFill>
                  <a:schemeClr val="tx1"/>
                </a:solidFill>
              </a:rPr>
              <a:t>;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ru-RU" sz="1000" i="1" dirty="0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kk-KZ" sz="1000" i="1" dirty="0">
                <a:solidFill>
                  <a:schemeClr val="tx1"/>
                </a:solidFill>
              </a:rPr>
              <a:t>№12 - </a:t>
            </a:r>
            <a:r>
              <a:rPr lang="ru-RU" sz="1000" i="1" dirty="0">
                <a:solidFill>
                  <a:schemeClr val="tx1"/>
                </a:solidFill>
              </a:rPr>
              <a:t>пр. </a:t>
            </a:r>
            <a:r>
              <a:rPr lang="ru-RU" sz="1000" i="1" dirty="0" err="1">
                <a:solidFill>
                  <a:schemeClr val="tx1"/>
                </a:solidFill>
              </a:rPr>
              <a:t>Райымбека</a:t>
            </a:r>
            <a:r>
              <a:rPr lang="ru-RU" sz="1000" i="1" dirty="0">
                <a:solidFill>
                  <a:schemeClr val="tx1"/>
                </a:solidFill>
              </a:rPr>
              <a:t>, угол ул. </a:t>
            </a:r>
            <a:r>
              <a:rPr lang="ru-RU" sz="1000" i="1" dirty="0" err="1">
                <a:solidFill>
                  <a:schemeClr val="tx1"/>
                </a:solidFill>
              </a:rPr>
              <a:t>Наурызбай</a:t>
            </a:r>
            <a:r>
              <a:rPr lang="ru-RU" sz="1000" i="1" dirty="0">
                <a:solidFill>
                  <a:schemeClr val="tx1"/>
                </a:solidFill>
              </a:rPr>
              <a:t> батыра</a:t>
            </a:r>
            <a:r>
              <a:rPr lang="kk-KZ" sz="1000" i="1" dirty="0">
                <a:solidFill>
                  <a:schemeClr val="tx1"/>
                </a:solidFill>
              </a:rPr>
              <a:t>;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kk-KZ" sz="1000" i="1" dirty="0">
                <a:solidFill>
                  <a:schemeClr val="tx1"/>
                </a:solidFill>
              </a:rPr>
              <a:t>№16 - </a:t>
            </a:r>
            <a:r>
              <a:rPr lang="ru-RU" sz="1000" i="1" dirty="0">
                <a:solidFill>
                  <a:schemeClr val="tx1"/>
                </a:solidFill>
              </a:rPr>
              <a:t>м-н </a:t>
            </a:r>
            <a:r>
              <a:rPr lang="ru-RU" sz="1000" i="1" dirty="0" err="1">
                <a:solidFill>
                  <a:schemeClr val="tx1"/>
                </a:solidFill>
              </a:rPr>
              <a:t>Айнабулак</a:t>
            </a:r>
            <a:r>
              <a:rPr lang="ru-RU" sz="1000" i="1" dirty="0">
                <a:solidFill>
                  <a:schemeClr val="tx1"/>
                </a:solidFill>
              </a:rPr>
              <a:t>-3</a:t>
            </a:r>
            <a:r>
              <a:rPr lang="kk-KZ" sz="1000" i="1" dirty="0">
                <a:solidFill>
                  <a:schemeClr val="tx1"/>
                </a:solidFill>
              </a:rPr>
              <a:t>;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kk-KZ" sz="1000" i="1" dirty="0">
                <a:solidFill>
                  <a:schemeClr val="tx1"/>
                </a:solidFill>
              </a:rPr>
              <a:t>№25 -</a:t>
            </a:r>
            <a:r>
              <a:rPr lang="kk-KZ" sz="1000" dirty="0">
                <a:solidFill>
                  <a:schemeClr val="tx1"/>
                </a:solidFill>
              </a:rPr>
              <a:t> </a:t>
            </a:r>
            <a:r>
              <a:rPr lang="ru-RU" sz="1000" i="1" dirty="0">
                <a:solidFill>
                  <a:schemeClr val="tx1"/>
                </a:solidFill>
              </a:rPr>
              <a:t>м-н Аксай-3, ул. </a:t>
            </a:r>
            <a:r>
              <a:rPr lang="ru-RU" sz="1000" i="1" dirty="0" err="1">
                <a:solidFill>
                  <a:schemeClr val="tx1"/>
                </a:solidFill>
              </a:rPr>
              <a:t>Маречека</a:t>
            </a:r>
            <a:r>
              <a:rPr lang="ru-RU" sz="1000" i="1" dirty="0">
                <a:solidFill>
                  <a:schemeClr val="tx1"/>
                </a:solidFill>
              </a:rPr>
              <a:t>, угол ул. </a:t>
            </a:r>
            <a:r>
              <a:rPr lang="ru-RU" sz="1000" i="1" dirty="0" err="1">
                <a:solidFill>
                  <a:schemeClr val="tx1"/>
                </a:solidFill>
              </a:rPr>
              <a:t>Б.Момышулы</a:t>
            </a:r>
            <a:r>
              <a:rPr lang="kk-KZ" sz="1000" i="1" dirty="0">
                <a:solidFill>
                  <a:schemeClr val="tx1"/>
                </a:solidFill>
              </a:rPr>
              <a:t>;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kk-KZ" sz="1000" i="1" dirty="0">
                <a:solidFill>
                  <a:schemeClr val="tx1"/>
                </a:solidFill>
              </a:rPr>
              <a:t>№26 - </a:t>
            </a:r>
            <a:r>
              <a:rPr lang="ru-RU" sz="1000" i="1" dirty="0">
                <a:solidFill>
                  <a:schemeClr val="tx1"/>
                </a:solidFill>
              </a:rPr>
              <a:t>м-н </a:t>
            </a:r>
            <a:r>
              <a:rPr lang="ru-RU" sz="1000" i="1" dirty="0" err="1">
                <a:solidFill>
                  <a:schemeClr val="tx1"/>
                </a:solidFill>
              </a:rPr>
              <a:t>Тастак</a:t>
            </a:r>
            <a:r>
              <a:rPr lang="ru-RU" sz="1000" i="1" dirty="0">
                <a:solidFill>
                  <a:schemeClr val="tx1"/>
                </a:solidFill>
              </a:rPr>
              <a:t>-1, ул. Толе </a:t>
            </a:r>
            <a:r>
              <a:rPr lang="ru-RU" sz="1000" i="1" dirty="0" err="1">
                <a:solidFill>
                  <a:schemeClr val="tx1"/>
                </a:solidFill>
              </a:rPr>
              <a:t>би</a:t>
            </a:r>
            <a:r>
              <a:rPr lang="ru-RU" sz="1000" i="1" dirty="0">
                <a:solidFill>
                  <a:schemeClr val="tx1"/>
                </a:solidFill>
              </a:rPr>
              <a:t>, 249, </a:t>
            </a:r>
            <a:r>
              <a:rPr lang="ru-RU" sz="1000" i="1" dirty="0" err="1">
                <a:solidFill>
                  <a:schemeClr val="tx1"/>
                </a:solidFill>
              </a:rPr>
              <a:t>ГУ</a:t>
            </a:r>
            <a:r>
              <a:rPr lang="ru-RU" sz="1000" i="1" dirty="0">
                <a:solidFill>
                  <a:schemeClr val="tx1"/>
                </a:solidFill>
              </a:rPr>
              <a:t> «городская детская поликлиника №8»</a:t>
            </a:r>
            <a:r>
              <a:rPr lang="kk-KZ" sz="1000" i="1" dirty="0">
                <a:solidFill>
                  <a:schemeClr val="tx1"/>
                </a:solidFill>
              </a:rPr>
              <a:t>.</a:t>
            </a:r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chemeClr val="tx1"/>
                </a:solidFill>
                <a:latin typeface="Calibri" pitchFamily="34" charset="0"/>
              </a:rPr>
              <a:t>  </a:t>
            </a:r>
            <a:r>
              <a:rPr lang="en-US" altLang="ru-RU" b="1" i="1" dirty="0" err="1">
                <a:solidFill>
                  <a:schemeClr val="tx1"/>
                </a:solidFill>
                <a:cs typeface="Times New Roman" pitchFamily="18" charset="0"/>
              </a:rPr>
              <a:t>Составил</a:t>
            </a:r>
            <a:r>
              <a:rPr lang="kk-KZ" altLang="ru-RU" b="1" i="1" dirty="0">
                <a:solidFill>
                  <a:schemeClr val="tx1"/>
                </a:solidFill>
                <a:cs typeface="Times New Roman" pitchFamily="18" charset="0"/>
              </a:rPr>
              <a:t>(а)</a:t>
            </a:r>
            <a:r>
              <a:rPr lang="en-US" altLang="ru-RU" b="1" i="1" dirty="0">
                <a:solidFill>
                  <a:schemeClr val="tx1"/>
                </a:solidFill>
                <a:cs typeface="Times New Roman" pitchFamily="18" charset="0"/>
              </a:rPr>
              <a:t>:</a:t>
            </a:r>
            <a:r>
              <a:rPr lang="ru-RU" altLang="ru-RU" b="1" i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i="1" dirty="0" err="1">
                <a:solidFill>
                  <a:schemeClr val="tx1"/>
                </a:solidFill>
                <a:cs typeface="Times New Roman" panose="02020603050405020304" pitchFamily="18" charset="0"/>
              </a:rPr>
              <a:t>Қабдуалиева</a:t>
            </a:r>
            <a:r>
              <a:rPr lang="ru-RU" b="1" i="1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chemeClr val="tx1"/>
                </a:solidFill>
                <a:cs typeface="Times New Roman" panose="02020603050405020304" pitchFamily="18" charset="0"/>
              </a:rPr>
              <a:t>М.С</a:t>
            </a:r>
            <a:r>
              <a:rPr lang="ru-RU" b="1" i="1" dirty="0">
                <a:solidFill>
                  <a:schemeClr val="tx1"/>
                </a:solidFill>
                <a:cs typeface="Times New Roman" panose="02020603050405020304" pitchFamily="18" charset="0"/>
              </a:rPr>
              <a:t>.</a:t>
            </a:r>
            <a:endParaRPr lang="ru-RU" b="1" i="1" dirty="0">
              <a:solidFill>
                <a:schemeClr val="tx1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8600" y="891174"/>
            <a:ext cx="464343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br>
              <a:rPr lang="ru-RU" dirty="0">
                <a:solidFill>
                  <a:schemeClr val="tx1"/>
                </a:solidFill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tx1"/>
                </a:solidFill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br>
              <a:rPr lang="ru-RU" dirty="0">
                <a:solidFill>
                  <a:schemeClr val="tx1"/>
                </a:solidFill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tx1"/>
                </a:solidFill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14302</TotalTime>
  <Words>774</Words>
  <Application>Microsoft Office PowerPoint</Application>
  <PresentationFormat>Лист A4 (210x297 мм)</PresentationFormat>
  <Paragraphs>113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2610</cp:revision>
  <cp:lastPrinted>2021-07-01T09:11:30Z</cp:lastPrinted>
  <dcterms:created xsi:type="dcterms:W3CDTF">2018-03-27T06:03:00Z</dcterms:created>
  <dcterms:modified xsi:type="dcterms:W3CDTF">2022-08-21T07:45:25Z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