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77408420"/>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13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37125" y="53738"/>
            <a:ext cx="4730783" cy="2616101"/>
          </a:xfrm>
          <a:prstGeom prst="rect">
            <a:avLst/>
          </a:prstGeom>
        </p:spPr>
        <p:txBody>
          <a:bodyPr wrap="square">
            <a:spAutoFit/>
          </a:bodyPr>
          <a:lstStyle/>
          <a:p>
            <a:pPr algn="ctr"/>
            <a:endParaRPr lang="kk-KZ" altLang="ru-RU" sz="800" b="1" dirty="0" smtClean="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Көкшетау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14 </a:t>
            </a:r>
            <a:r>
              <a:rPr lang="ru-RU" altLang="ru-RU" sz="1200" b="1" dirty="0" err="1" smtClean="0">
                <a:latin typeface="Times New Roman" panose="02020603050405020304" pitchFamily="18" charset="0"/>
                <a:cs typeface="Times New Roman" panose="02020603050405020304" pitchFamily="18" charset="0"/>
              </a:rPr>
              <a:t>тамызға</a:t>
            </a:r>
            <a:endParaRPr 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a:t>
            </a:r>
            <a:r>
              <a:rPr lang="ru-RU" sz="1200" b="1" dirty="0" smtClean="0">
                <a:solidFill>
                  <a:srgbClr val="000000"/>
                </a:solidFill>
                <a:latin typeface="Times New Roman" panose="02020603050405020304" pitchFamily="18" charset="0"/>
                <a:cs typeface="Times New Roman" panose="02020603050405020304" pitchFamily="18" charset="0"/>
              </a:rPr>
              <a:t>13 </a:t>
            </a:r>
            <a:r>
              <a:rPr lang="ru-RU" sz="1200" b="1" dirty="0" err="1" smtClean="0">
                <a:solidFill>
                  <a:srgbClr val="000000"/>
                </a:solidFill>
                <a:latin typeface="Times New Roman" panose="02020603050405020304" pitchFamily="18" charset="0"/>
                <a:cs typeface="Times New Roman" panose="02020603050405020304" pitchFamily="18" charset="0"/>
              </a:rPr>
              <a:t>тамыздың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14</a:t>
            </a:r>
            <a:r>
              <a:rPr lang="kk-KZ" sz="1200" b="1" dirty="0" smtClean="0">
                <a:solidFill>
                  <a:srgbClr val="000000"/>
                </a:solidFill>
                <a:latin typeface="Times New Roman" panose="02020603050405020304" pitchFamily="18" charset="0"/>
                <a:cs typeface="Times New Roman" panose="02020603050405020304" pitchFamily="18" charset="0"/>
              </a:rPr>
              <a:t> тамыздың </a:t>
            </a:r>
            <a:endParaRPr lang="kk-KZ"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жауын-шашынсыз. Солтүстік-батыстан жел соғады, күші 9-14 м/с</a:t>
            </a:r>
            <a:r>
              <a:rPr lang="ru-RU"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Ауаның температурасы түнде </a:t>
            </a:r>
            <a:r>
              <a:rPr lang="kk-KZ" sz="1200" dirty="0" smtClean="0">
                <a:solidFill>
                  <a:prstClr val="black"/>
                </a:solidFill>
                <a:latin typeface="Times New Roman" pitchFamily="18" charset="0"/>
                <a:cs typeface="Times New Roman" pitchFamily="18" charset="0"/>
              </a:rPr>
              <a:t>12-14,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20-22 </a:t>
            </a:r>
            <a:r>
              <a:rPr lang="kk-KZ" sz="1200" dirty="0">
                <a:solidFill>
                  <a:prstClr val="black"/>
                </a:solidFill>
                <a:latin typeface="Times New Roman" pitchFamily="18" charset="0"/>
                <a:cs typeface="Times New Roman" pitchFamily="18" charset="0"/>
              </a:rPr>
              <a:t>градус жылы </a:t>
            </a:r>
            <a:r>
              <a:rPr lang="kk-KZ" sz="1200" dirty="0" smtClean="0">
                <a:solidFill>
                  <a:prstClr val="black"/>
                </a:solidFill>
                <a:latin typeface="Times New Roman" pitchFamily="18" charset="0"/>
                <a:cs typeface="Times New Roman" pitchFamily="18" charset="0"/>
              </a:rPr>
              <a:t>болады.</a:t>
            </a:r>
          </a:p>
          <a:p>
            <a:pPr lvl="0" indent="182563" algn="just"/>
            <a:endParaRPr lang="kk-KZ" sz="1200" dirty="0" smtClean="0">
              <a:solidFill>
                <a:prstClr val="black"/>
              </a:solidFill>
              <a:latin typeface="Times New Roman" pitchFamily="18" charset="0"/>
              <a:cs typeface="Times New Roman" pitchFamily="18" charset="0"/>
            </a:endParaRPr>
          </a:p>
          <a:p>
            <a:pPr lvl="0" indent="182563" algn="ctr"/>
            <a:r>
              <a:rPr lang="kk-KZ" sz="1200" b="1" dirty="0" smtClean="0">
                <a:solidFill>
                  <a:srgbClr val="000000"/>
                </a:solidFill>
                <a:latin typeface="Times New Roman" panose="02020603050405020304" pitchFamily="18" charset="0"/>
                <a:cs typeface="Times New Roman" panose="02020603050405020304" pitchFamily="18" charset="0"/>
              </a:rPr>
              <a:t>15 тамызға</a:t>
            </a:r>
            <a:endParaRPr lang="ru-RU" sz="1200" b="1" dirty="0" smtClean="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smtClean="0">
                <a:solidFill>
                  <a:srgbClr val="000000"/>
                </a:solidFill>
                <a:latin typeface="Times New Roman" panose="02020603050405020304" pitchFamily="18" charset="0"/>
                <a:cs typeface="Times New Roman" panose="02020603050405020304" pitchFamily="18" charset="0"/>
              </a:rPr>
              <a:t>2022 </a:t>
            </a:r>
            <a:r>
              <a:rPr lang="ru-RU" sz="1200" b="1" dirty="0">
                <a:solidFill>
                  <a:srgbClr val="000000"/>
                </a:solidFill>
                <a:latin typeface="Times New Roman" panose="02020603050405020304" pitchFamily="18" charset="0"/>
                <a:cs typeface="Times New Roman" panose="02020603050405020304" pitchFamily="18" charset="0"/>
              </a:rPr>
              <a:t>ж. </a:t>
            </a:r>
            <a:r>
              <a:rPr lang="ru-RU" sz="1200" b="1" dirty="0" smtClean="0">
                <a:solidFill>
                  <a:srgbClr val="000000"/>
                </a:solidFill>
                <a:latin typeface="Times New Roman" panose="02020603050405020304" pitchFamily="18" charset="0"/>
                <a:cs typeface="Times New Roman" panose="02020603050405020304" pitchFamily="18" charset="0"/>
              </a:rPr>
              <a:t>14 </a:t>
            </a:r>
            <a:r>
              <a:rPr lang="ru-RU" sz="1200" b="1" dirty="0" err="1" smtClean="0">
                <a:solidFill>
                  <a:srgbClr val="000000"/>
                </a:solidFill>
                <a:latin typeface="Times New Roman" panose="02020603050405020304" pitchFamily="18" charset="0"/>
                <a:cs typeface="Times New Roman" panose="02020603050405020304" pitchFamily="18" charset="0"/>
              </a:rPr>
              <a:t>тамыздың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15 </a:t>
            </a:r>
            <a:r>
              <a:rPr lang="ru-RU" sz="1200" b="1" dirty="0" err="1" smtClean="0">
                <a:solidFill>
                  <a:srgbClr val="000000"/>
                </a:solidFill>
                <a:latin typeface="Times New Roman" panose="02020603050405020304" pitchFamily="18" charset="0"/>
                <a:cs typeface="Times New Roman" panose="02020603050405020304" pitchFamily="18" charset="0"/>
              </a:rPr>
              <a:t>тамыздың</a:t>
            </a:r>
            <a:r>
              <a:rPr lang="kk-KZ" sz="1200" b="1" dirty="0" smtClean="0">
                <a:solidFill>
                  <a:srgbClr val="000000"/>
                </a:solidFill>
                <a:latin typeface="Times New Roman" panose="02020603050405020304" pitchFamily="18" charset="0"/>
                <a:cs typeface="Times New Roman" panose="02020603050405020304" pitchFamily="18" charset="0"/>
              </a:rPr>
              <a:t> </a:t>
            </a:r>
            <a:endParaRPr lang="kk-KZ"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жауын-шашынсыз. Солтүстіктен жел соғады, күші 5-10 </a:t>
            </a:r>
            <a:r>
              <a:rPr lang="ru-RU" sz="1200" dirty="0" smtClean="0">
                <a:solidFill>
                  <a:prstClr val="black"/>
                </a:solidFill>
                <a:latin typeface="Times New Roman" pitchFamily="18" charset="0"/>
                <a:cs typeface="Times New Roman" pitchFamily="18" charset="0"/>
              </a:rPr>
              <a:t>м/с. </a:t>
            </a:r>
            <a:r>
              <a:rPr lang="kk-KZ" sz="1200" dirty="0" smtClean="0">
                <a:solidFill>
                  <a:prstClr val="black"/>
                </a:solidFill>
                <a:latin typeface="Times New Roman" pitchFamily="18" charset="0"/>
                <a:cs typeface="Times New Roman" pitchFamily="18" charset="0"/>
              </a:rPr>
              <a:t>Ауаның </a:t>
            </a:r>
            <a:r>
              <a:rPr lang="kk-KZ" sz="1200" dirty="0">
                <a:solidFill>
                  <a:prstClr val="black"/>
                </a:solidFill>
                <a:latin typeface="Times New Roman" pitchFamily="18" charset="0"/>
                <a:cs typeface="Times New Roman" pitchFamily="18" charset="0"/>
              </a:rPr>
              <a:t>температурасы </a:t>
            </a:r>
            <a:r>
              <a:rPr lang="kk-KZ" sz="1200" dirty="0" smtClean="0">
                <a:solidFill>
                  <a:prstClr val="black"/>
                </a:solidFill>
                <a:latin typeface="Times New Roman" pitchFamily="18" charset="0"/>
                <a:cs typeface="Times New Roman" pitchFamily="18" charset="0"/>
              </a:rPr>
              <a:t>8-10 градус </a:t>
            </a:r>
            <a:r>
              <a:rPr lang="kk-KZ" sz="1200" dirty="0">
                <a:solidFill>
                  <a:prstClr val="black"/>
                </a:solidFill>
                <a:latin typeface="Times New Roman" pitchFamily="18" charset="0"/>
                <a:cs typeface="Times New Roman" pitchFamily="18" charset="0"/>
              </a:rPr>
              <a:t>жылы болады.</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406533262"/>
              </p:ext>
            </p:extLst>
          </p:nvPr>
        </p:nvGraphicFramePr>
        <p:xfrm>
          <a:off x="4953000" y="4500570"/>
          <a:ext cx="4667576" cy="1859280"/>
        </p:xfrm>
        <a:graphic>
          <a:graphicData uri="http://schemas.openxmlformats.org/drawingml/2006/table">
            <a:tbl>
              <a:tblPr firstRow="1" bandRow="1">
                <a:tableStyleId>{5C22544A-7EE6-4342-B048-85BDC9FD1C3A}</a:tableStyleId>
              </a:tblPr>
              <a:tblGrid>
                <a:gridCol w="1841680">
                  <a:extLst>
                    <a:ext uri="{9D8B030D-6E8A-4147-A177-3AD203B41FA5}">
                      <a16:colId xmlns="" xmlns:a16="http://schemas.microsoft.com/office/drawing/2014/main" val="3583770891"/>
                    </a:ext>
                  </a:extLst>
                </a:gridCol>
                <a:gridCol w="1387327">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29378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552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81562" y="4000504"/>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13 </a:t>
            </a:r>
            <a:r>
              <a:rPr lang="ru-RU" altLang="ru-RU" sz="1200" b="1" dirty="0" err="1" smtClean="0">
                <a:latin typeface="Times New Roman" panose="02020603050405020304" pitchFamily="18" charset="0"/>
                <a:cs typeface="Times New Roman" panose="02020603050405020304" pitchFamily="18" charset="0"/>
              </a:rPr>
              <a:t>тамызда</a:t>
            </a:r>
            <a:r>
              <a:rPr lang="kk-KZ" altLang="ru-RU" sz="1200" b="1" dirty="0" smtClean="0">
                <a:latin typeface="Times New Roman" panose="02020603050405020304" pitchFamily="18" charset="0"/>
                <a:cs typeface="Times New Roman" panose="02020603050405020304" pitchFamily="18" charset="0"/>
              </a:rPr>
              <a:t>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20" name="TextBox 13"/>
          <p:cNvSpPr txBox="1"/>
          <p:nvPr/>
        </p:nvSpPr>
        <p:spPr>
          <a:xfrm>
            <a:off x="4953000" y="3000372"/>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err="1">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a:t>
            </a:r>
            <a:r>
              <a:rPr lang="ru-RU" sz="1200" dirty="0" err="1" smtClean="0">
                <a:solidFill>
                  <a:schemeClr val="tx1"/>
                </a:solidFill>
                <a:latin typeface="Times New Roman" panose="02020603050405020304" pitchFamily="18" charset="0"/>
                <a:cs typeface="Times New Roman" panose="02020603050405020304" pitchFamily="18" charset="0"/>
              </a:rPr>
              <a:t>сейілуіне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79163" y="4386751"/>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695724752"/>
              </p:ext>
            </p:extLst>
          </p:nvPr>
        </p:nvGraphicFramePr>
        <p:xfrm>
          <a:off x="5317977" y="554400"/>
          <a:ext cx="4167505" cy="804672"/>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83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665758013"/>
              </p:ext>
            </p:extLst>
          </p:nvPr>
        </p:nvGraphicFramePr>
        <p:xfrm>
          <a:off x="5030174" y="2485598"/>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13580</TotalTime>
  <Words>534</Words>
  <Application>Microsoft Office PowerPoint</Application>
  <PresentationFormat>Лист A4 (210x297 мм)</PresentationFormat>
  <Paragraphs>98</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2261</cp:revision>
  <cp:lastPrinted>2021-07-01T07:38:07Z</cp:lastPrinted>
  <dcterms:created xsi:type="dcterms:W3CDTF">2018-03-27T06:03:00Z</dcterms:created>
  <dcterms:modified xsi:type="dcterms:W3CDTF">2022-08-13T11:05:07Z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