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99"/>
    <a:srgbClr val="99CC00"/>
    <a:srgbClr val="669900"/>
    <a:srgbClr val="FF00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19" autoAdjust="0"/>
    <p:restoredTop sz="99835" autoAdjust="0"/>
  </p:normalViewPr>
  <p:slideViewPr>
    <p:cSldViewPr>
      <p:cViewPr varScale="1">
        <p:scale>
          <a:sx n="78" d="100"/>
          <a:sy n="78" d="100"/>
        </p:scale>
        <p:origin x="264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45E65134-9D1C-422C-903D-DC46B8C87EA4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079733645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BE03E0-A96D-4E01-826E-2E4E2C3FBBA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10609B-36DB-4352-A5AF-DF65432B90E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114610-A424-4B4B-85AD-B78F0C98B6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279AEC-BA29-4787-AAC9-E0D42D8CCF0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404CB8-F7F9-4876-BC06-1882C738C14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0EA414-6A2C-4391-A612-DF1704E131B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E81EAA-DFEE-4E78-8DBD-76CA5735962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34324D-2F0E-47C0-AEBD-88B81378468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DF663E-CFDE-4DAF-BB23-98641D28805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DE0AED-A384-4A51-9B49-D311409E735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F680FA-11AF-4F26-A9A6-A8D1DB562F2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0CD27683-A349-4249-95CE-4CD420E122D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 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223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11 авуста 2022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0"/>
            <a:ext cx="4808538" cy="192722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12 августа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11 августа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12 августа</a:t>
            </a:r>
          </a:p>
          <a:p>
            <a:pPr algn="just"/>
            <a:r>
              <a:rPr lang="ru-RU">
                <a:solidFill>
                  <a:schemeClr val="tx1"/>
                </a:solidFill>
              </a:rPr>
              <a:t>Переменная облачность,</a:t>
            </a:r>
            <a:r>
              <a:rPr lang="kk-KZ">
                <a:solidFill>
                  <a:schemeClr val="tx1"/>
                </a:solidFill>
              </a:rPr>
              <a:t> ночью и утром дождь</a:t>
            </a:r>
            <a:r>
              <a:rPr lang="ru-RU">
                <a:solidFill>
                  <a:schemeClr val="tx1"/>
                </a:solidFill>
              </a:rPr>
              <a:t>. Ветер </a:t>
            </a:r>
            <a:r>
              <a:rPr lang="kk-KZ">
                <a:solidFill>
                  <a:schemeClr val="tx1"/>
                </a:solidFill>
              </a:rPr>
              <a:t>юго-западный 2-7, днем порывы 12 </a:t>
            </a:r>
            <a:r>
              <a:rPr lang="ru-RU">
                <a:solidFill>
                  <a:schemeClr val="tx1"/>
                </a:solidFill>
              </a:rPr>
              <a:t>м/с. Температура воздуха ночью </a:t>
            </a:r>
            <a:r>
              <a:rPr lang="kk-KZ">
                <a:solidFill>
                  <a:schemeClr val="tx1"/>
                </a:solidFill>
              </a:rPr>
              <a:t>17-19</a:t>
            </a:r>
            <a:r>
              <a:rPr lang="ru-RU">
                <a:solidFill>
                  <a:schemeClr val="tx1"/>
                </a:solidFill>
              </a:rPr>
              <a:t>, днем </a:t>
            </a:r>
            <a:r>
              <a:rPr lang="kk-KZ">
                <a:solidFill>
                  <a:schemeClr val="tx1"/>
                </a:solidFill>
              </a:rPr>
              <a:t>28-30</a:t>
            </a:r>
            <a:r>
              <a:rPr lang="ru-RU">
                <a:solidFill>
                  <a:schemeClr val="tx1"/>
                </a:solidFill>
              </a:rPr>
              <a:t> тепла.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на ночь 13 августа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12 августа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13 августа</a:t>
            </a:r>
          </a:p>
          <a:p>
            <a:pPr algn="just"/>
            <a:r>
              <a:rPr lang="ru-RU">
                <a:solidFill>
                  <a:schemeClr val="tx1"/>
                </a:solidFill>
              </a:rPr>
              <a:t>Переменная облачность, без осадков. Ветер северо-восточный 3-8 м/с. Температура воздуха 16-18 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60950" y="2471738"/>
            <a:ext cx="4608513" cy="1042987"/>
          </a:xfrm>
          <a:prstGeom prst="rect">
            <a:avLst/>
          </a:prstGeom>
          <a:solidFill>
            <a:schemeClr val="accent6">
              <a:lumMod val="75000"/>
            </a:schemeClr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indent="182563"/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12 августа, ночью 13 августа 202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2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 г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  метеорологические условия будут способствовать накоплению загрязняющих 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pPr indent="182563"/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140325" y="6527800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/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60938" y="4016375"/>
            <a:ext cx="48244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11 августа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 2022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4515928"/>
              </p:ext>
            </p:extLst>
          </p:nvPr>
        </p:nvGraphicFramePr>
        <p:xfrm>
          <a:off x="5097463" y="4491038"/>
          <a:ext cx="4490130" cy="2011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5505">
                  <a:extLst>
                    <a:ext uri="{9D8B030D-6E8A-4147-A177-3AD203B41FA5}"/>
                  </a:extLst>
                </a:gridCol>
                <a:gridCol w="1296144">
                  <a:extLst>
                    <a:ext uri="{9D8B030D-6E8A-4147-A177-3AD203B41FA5}"/>
                  </a:extLst>
                </a:gridCol>
                <a:gridCol w="1378481">
                  <a:extLst>
                    <a:ext uri="{9D8B030D-6E8A-4147-A177-3AD203B41FA5}"/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4414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19525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183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16" name="TextBox 15"/>
          <p:cNvSpPr txBox="1">
            <a:spLocks noChangeArrowheads="1"/>
          </p:cNvSpPr>
          <p:nvPr/>
        </p:nvSpPr>
        <p:spPr bwMode="auto">
          <a:xfrm>
            <a:off x="317285" y="246063"/>
            <a:ext cx="4635715" cy="30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sz="1400" b="1">
                <a:solidFill>
                  <a:srgbClr val="000000"/>
                </a:solidFill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15364" name="Прямоугольник 26"/>
          <p:cNvSpPr>
            <a:spLocks noChangeArrowheads="1"/>
          </p:cNvSpPr>
          <p:nvPr/>
        </p:nvSpPr>
        <p:spPr bwMode="auto">
          <a:xfrm>
            <a:off x="191363" y="3330813"/>
            <a:ext cx="4824412" cy="332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000" dirty="0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 sz="1000" dirty="0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 sz="1000" dirty="0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 sz="1000" dirty="0">
                <a:solidFill>
                  <a:schemeClr val="tx1"/>
                </a:solidFill>
              </a:rPr>
              <a:t>№ 1 – </a:t>
            </a:r>
            <a:r>
              <a:rPr lang="ru-RU" sz="1000" dirty="0" err="1">
                <a:solidFill>
                  <a:schemeClr val="tx1"/>
                </a:solidFill>
              </a:rPr>
              <a:t>терр</a:t>
            </a:r>
            <a:r>
              <a:rPr lang="ru-RU" sz="1000" dirty="0">
                <a:solidFill>
                  <a:schemeClr val="tx1"/>
                </a:solidFill>
              </a:rPr>
              <a:t>. Казахского национального университета </a:t>
            </a:r>
            <a:r>
              <a:rPr lang="ru-RU" sz="1000" dirty="0" err="1">
                <a:solidFill>
                  <a:schemeClr val="tx1"/>
                </a:solidFill>
              </a:rPr>
              <a:t>им.Аль-Фараби</a:t>
            </a:r>
            <a:endParaRPr lang="ru-RU" altLang="ru-RU" sz="1000" dirty="0">
              <a:solidFill>
                <a:schemeClr val="tx1"/>
              </a:solidFill>
            </a:endParaRPr>
          </a:p>
          <a:p>
            <a:r>
              <a:rPr lang="ru-RU" altLang="ru-RU" sz="1000" dirty="0">
                <a:solidFill>
                  <a:schemeClr val="tx1"/>
                </a:solidFill>
              </a:rPr>
              <a:t>№ 2 –</a:t>
            </a:r>
            <a:r>
              <a:rPr lang="ru-RU" sz="1000" dirty="0" err="1">
                <a:solidFill>
                  <a:schemeClr val="tx1"/>
                </a:solidFill>
              </a:rPr>
              <a:t>Бурундайское</a:t>
            </a:r>
            <a:r>
              <a:rPr lang="ru-RU" sz="1000" dirty="0">
                <a:solidFill>
                  <a:schemeClr val="tx1"/>
                </a:solidFill>
              </a:rPr>
              <a:t> автохозяйство, улица Аэродромная</a:t>
            </a:r>
            <a:endParaRPr lang="ru-RU" altLang="ru-RU" sz="1000" dirty="0">
              <a:solidFill>
                <a:schemeClr val="tx1"/>
              </a:solidFill>
            </a:endParaRPr>
          </a:p>
          <a:p>
            <a:r>
              <a:rPr lang="ru-RU" altLang="ru-RU" sz="1000" dirty="0">
                <a:solidFill>
                  <a:schemeClr val="tx1"/>
                </a:solidFill>
              </a:rPr>
              <a:t>№ 3 – </a:t>
            </a:r>
            <a:r>
              <a:rPr lang="ru-RU" sz="1000" dirty="0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 sz="1000" dirty="0">
                <a:solidFill>
                  <a:schemeClr val="tx1"/>
                </a:solidFill>
              </a:rPr>
              <a:t>№ 4 – </a:t>
            </a:r>
            <a:r>
              <a:rPr lang="ru-RU" sz="1000" dirty="0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 sz="1000" dirty="0">
                <a:solidFill>
                  <a:schemeClr val="tx1"/>
                </a:solidFill>
              </a:rPr>
              <a:t>№ </a:t>
            </a:r>
            <a:r>
              <a:rPr lang="en-US" altLang="ru-RU" sz="1000" dirty="0">
                <a:solidFill>
                  <a:schemeClr val="tx1"/>
                </a:solidFill>
              </a:rPr>
              <a:t>5</a:t>
            </a:r>
            <a:r>
              <a:rPr lang="ru-RU" altLang="ru-RU" sz="1000" dirty="0">
                <a:solidFill>
                  <a:schemeClr val="tx1"/>
                </a:solidFill>
              </a:rPr>
              <a:t> –</a:t>
            </a:r>
            <a:r>
              <a:rPr lang="en-US" altLang="ru-RU" sz="1000" dirty="0">
                <a:solidFill>
                  <a:schemeClr val="tx1"/>
                </a:solidFill>
              </a:rPr>
              <a:t> </a:t>
            </a:r>
            <a:r>
              <a:rPr lang="ru-RU" sz="1000" dirty="0">
                <a:solidFill>
                  <a:schemeClr val="tx1"/>
                </a:solidFill>
              </a:rPr>
              <a:t>ледовая арена «</a:t>
            </a:r>
            <a:r>
              <a:rPr lang="ru-RU" sz="1000" dirty="0" err="1">
                <a:solidFill>
                  <a:schemeClr val="tx1"/>
                </a:solidFill>
              </a:rPr>
              <a:t>Халык</a:t>
            </a:r>
            <a:r>
              <a:rPr lang="ru-RU" sz="1000" dirty="0">
                <a:solidFill>
                  <a:schemeClr val="tx1"/>
                </a:solidFill>
              </a:rPr>
              <a:t> арена», микрорайон «</a:t>
            </a:r>
            <a:r>
              <a:rPr lang="ru-RU" sz="1000" dirty="0" err="1">
                <a:solidFill>
                  <a:schemeClr val="tx1"/>
                </a:solidFill>
              </a:rPr>
              <a:t>Думан</a:t>
            </a:r>
            <a:r>
              <a:rPr lang="ru-RU" sz="1000" dirty="0">
                <a:solidFill>
                  <a:schemeClr val="tx1"/>
                </a:solidFill>
              </a:rPr>
              <a:t>»</a:t>
            </a:r>
          </a:p>
          <a:p>
            <a:r>
              <a:rPr lang="ru-RU" altLang="ru-RU" sz="1000" dirty="0">
                <a:solidFill>
                  <a:schemeClr val="tx1"/>
                </a:solidFill>
              </a:rPr>
              <a:t>№ </a:t>
            </a:r>
            <a:r>
              <a:rPr lang="en-US" altLang="ru-RU" sz="1000" dirty="0">
                <a:solidFill>
                  <a:schemeClr val="tx1"/>
                </a:solidFill>
              </a:rPr>
              <a:t>6</a:t>
            </a:r>
            <a:r>
              <a:rPr lang="ru-RU" altLang="ru-RU" sz="1000" dirty="0">
                <a:solidFill>
                  <a:schemeClr val="tx1"/>
                </a:solidFill>
              </a:rPr>
              <a:t> – </a:t>
            </a:r>
            <a:r>
              <a:rPr lang="ru-RU" sz="1000" dirty="0" err="1">
                <a:solidFill>
                  <a:schemeClr val="tx1"/>
                </a:solidFill>
              </a:rPr>
              <a:t>терр</a:t>
            </a:r>
            <a:r>
              <a:rPr lang="ru-RU" sz="1000" dirty="0">
                <a:solidFill>
                  <a:schemeClr val="tx1"/>
                </a:solidFill>
              </a:rPr>
              <a:t>. </a:t>
            </a:r>
            <a:r>
              <a:rPr lang="ru-RU" sz="1000" dirty="0" err="1">
                <a:solidFill>
                  <a:schemeClr val="tx1"/>
                </a:solidFill>
              </a:rPr>
              <a:t>Жетысуского</a:t>
            </a:r>
            <a:r>
              <a:rPr lang="ru-RU" sz="1000" dirty="0">
                <a:solidFill>
                  <a:schemeClr val="tx1"/>
                </a:solidFill>
              </a:rPr>
              <a:t> </a:t>
            </a:r>
            <a:r>
              <a:rPr lang="kk-KZ" sz="1000" dirty="0">
                <a:solidFill>
                  <a:schemeClr val="tx1"/>
                </a:solidFill>
              </a:rPr>
              <a:t>акимата</a:t>
            </a:r>
            <a:r>
              <a:rPr lang="ru-RU" sz="1000" dirty="0">
                <a:solidFill>
                  <a:schemeClr val="tx1"/>
                </a:solidFill>
              </a:rPr>
              <a:t>, микрорайон «</a:t>
            </a:r>
            <a:r>
              <a:rPr lang="ru-RU" sz="1000" dirty="0" err="1">
                <a:solidFill>
                  <a:schemeClr val="tx1"/>
                </a:solidFill>
              </a:rPr>
              <a:t>Кулагер</a:t>
            </a:r>
            <a:r>
              <a:rPr lang="ru-RU" sz="1000" dirty="0">
                <a:solidFill>
                  <a:schemeClr val="tx1"/>
                </a:solidFill>
              </a:rPr>
              <a:t>»</a:t>
            </a:r>
          </a:p>
          <a:p>
            <a:r>
              <a:rPr lang="ru-RU" altLang="ru-RU" sz="1000" dirty="0">
                <a:solidFill>
                  <a:schemeClr val="tx1"/>
                </a:solidFill>
              </a:rPr>
              <a:t>№ 2</a:t>
            </a:r>
            <a:r>
              <a:rPr lang="en-US" altLang="ru-RU" sz="1000" dirty="0">
                <a:solidFill>
                  <a:schemeClr val="tx1"/>
                </a:solidFill>
              </a:rPr>
              <a:t>7</a:t>
            </a:r>
            <a:r>
              <a:rPr lang="ru-RU" altLang="ru-RU" sz="1000" dirty="0">
                <a:solidFill>
                  <a:schemeClr val="tx1"/>
                </a:solidFill>
              </a:rPr>
              <a:t> –</a:t>
            </a:r>
            <a:r>
              <a:rPr lang="en-US" altLang="ru-RU" sz="1000" dirty="0">
                <a:solidFill>
                  <a:schemeClr val="tx1"/>
                </a:solidFill>
              </a:rPr>
              <a:t> </a:t>
            </a:r>
            <a:r>
              <a:rPr lang="ru-RU" sz="1000" dirty="0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 sz="1000" dirty="0">
                <a:solidFill>
                  <a:schemeClr val="tx1"/>
                </a:solidFill>
              </a:rPr>
              <a:t>№ </a:t>
            </a:r>
            <a:r>
              <a:rPr lang="ru-RU" altLang="ru-RU" sz="1000" dirty="0">
                <a:solidFill>
                  <a:schemeClr val="tx1"/>
                </a:solidFill>
              </a:rPr>
              <a:t>2</a:t>
            </a:r>
            <a:r>
              <a:rPr lang="en-US" altLang="ru-RU" sz="1000" dirty="0">
                <a:solidFill>
                  <a:schemeClr val="tx1"/>
                </a:solidFill>
              </a:rPr>
              <a:t>8 –  </a:t>
            </a:r>
            <a:r>
              <a:rPr lang="ru-RU" sz="1000" dirty="0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 sz="1000" dirty="0">
                <a:solidFill>
                  <a:schemeClr val="tx1"/>
                </a:solidFill>
              </a:rPr>
              <a:t>ул. Ахметова, 50</a:t>
            </a:r>
            <a:endParaRPr lang="en-US" altLang="ru-RU" sz="1000" dirty="0">
              <a:solidFill>
                <a:schemeClr val="tx1"/>
              </a:solidFill>
            </a:endParaRPr>
          </a:p>
          <a:p>
            <a:r>
              <a:rPr lang="en-US" altLang="ru-RU" sz="1000" dirty="0">
                <a:solidFill>
                  <a:schemeClr val="tx1"/>
                </a:solidFill>
              </a:rPr>
              <a:t>№ </a:t>
            </a:r>
            <a:r>
              <a:rPr lang="ru-RU" altLang="ru-RU" sz="1000" dirty="0">
                <a:solidFill>
                  <a:schemeClr val="tx1"/>
                </a:solidFill>
              </a:rPr>
              <a:t>2</a:t>
            </a:r>
            <a:r>
              <a:rPr lang="en-US" altLang="ru-RU" sz="1000" dirty="0">
                <a:solidFill>
                  <a:schemeClr val="tx1"/>
                </a:solidFill>
              </a:rPr>
              <a:t>9 –  </a:t>
            </a:r>
            <a:r>
              <a:rPr lang="ru-RU" sz="1000" dirty="0">
                <a:solidFill>
                  <a:schemeClr val="tx1"/>
                </a:solidFill>
              </a:rPr>
              <a:t>РУВД </a:t>
            </a:r>
            <a:r>
              <a:rPr lang="ru-RU" sz="1000" dirty="0" err="1">
                <a:solidFill>
                  <a:schemeClr val="tx1"/>
                </a:solidFill>
              </a:rPr>
              <a:t>Турскибского</a:t>
            </a:r>
            <a:r>
              <a:rPr lang="ru-RU" sz="1000" dirty="0">
                <a:solidFill>
                  <a:schemeClr val="tx1"/>
                </a:solidFill>
              </a:rPr>
              <a:t> района, ул. Р. </a:t>
            </a:r>
            <a:r>
              <a:rPr lang="ru-RU" sz="1000" dirty="0" err="1">
                <a:solidFill>
                  <a:schemeClr val="tx1"/>
                </a:solidFill>
              </a:rPr>
              <a:t>Зорге,14</a:t>
            </a:r>
            <a:endParaRPr lang="en-US" altLang="ru-RU" sz="1000" dirty="0">
              <a:solidFill>
                <a:schemeClr val="tx1"/>
              </a:solidFill>
            </a:endParaRPr>
          </a:p>
          <a:p>
            <a:r>
              <a:rPr lang="en-US" altLang="ru-RU" sz="1000" dirty="0">
                <a:solidFill>
                  <a:schemeClr val="tx1"/>
                </a:solidFill>
              </a:rPr>
              <a:t>№ </a:t>
            </a:r>
            <a:r>
              <a:rPr lang="ru-RU" altLang="ru-RU" sz="1000" dirty="0">
                <a:solidFill>
                  <a:schemeClr val="tx1"/>
                </a:solidFill>
              </a:rPr>
              <a:t>3</a:t>
            </a:r>
            <a:r>
              <a:rPr lang="en-US" altLang="ru-RU" sz="1000" dirty="0">
                <a:solidFill>
                  <a:schemeClr val="tx1"/>
                </a:solidFill>
              </a:rPr>
              <a:t>0 – </a:t>
            </a:r>
            <a:r>
              <a:rPr lang="ru-RU" sz="1000" dirty="0">
                <a:solidFill>
                  <a:schemeClr val="tx1"/>
                </a:solidFill>
              </a:rPr>
              <a:t>м-н «</a:t>
            </a:r>
            <a:r>
              <a:rPr lang="ru-RU" sz="1000" dirty="0" err="1">
                <a:solidFill>
                  <a:schemeClr val="tx1"/>
                </a:solidFill>
              </a:rPr>
              <a:t>Шанырак</a:t>
            </a:r>
            <a:r>
              <a:rPr lang="ru-RU" sz="1000" dirty="0">
                <a:solidFill>
                  <a:schemeClr val="tx1"/>
                </a:solidFill>
              </a:rPr>
              <a:t>», школа №26, ул. </a:t>
            </a:r>
            <a:r>
              <a:rPr lang="ru-RU" sz="1000" dirty="0" err="1">
                <a:solidFill>
                  <a:schemeClr val="tx1"/>
                </a:solidFill>
              </a:rPr>
              <a:t>Жанкожа</a:t>
            </a:r>
            <a:r>
              <a:rPr lang="ru-RU" sz="1000" dirty="0">
                <a:solidFill>
                  <a:schemeClr val="tx1"/>
                </a:solidFill>
              </a:rPr>
              <a:t> батыра, 202</a:t>
            </a:r>
            <a:endParaRPr lang="ru-RU" altLang="ru-RU" sz="1000" dirty="0">
              <a:solidFill>
                <a:schemeClr val="tx1"/>
              </a:solidFill>
            </a:endParaRPr>
          </a:p>
          <a:p>
            <a:r>
              <a:rPr lang="en-US" altLang="ru-RU" sz="1000" dirty="0">
                <a:solidFill>
                  <a:schemeClr val="tx1"/>
                </a:solidFill>
              </a:rPr>
              <a:t>№ </a:t>
            </a:r>
            <a:r>
              <a:rPr lang="ru-RU" altLang="ru-RU" sz="1000" dirty="0">
                <a:solidFill>
                  <a:schemeClr val="tx1"/>
                </a:solidFill>
              </a:rPr>
              <a:t>31</a:t>
            </a:r>
            <a:r>
              <a:rPr lang="en-US" altLang="ru-RU" sz="1000" dirty="0">
                <a:solidFill>
                  <a:schemeClr val="tx1"/>
                </a:solidFill>
              </a:rPr>
              <a:t> – </a:t>
            </a:r>
            <a:r>
              <a:rPr lang="ru-RU" sz="1000" dirty="0" err="1">
                <a:solidFill>
                  <a:schemeClr val="tx1"/>
                </a:solidFill>
              </a:rPr>
              <a:t>пр.Аль-Фараби</a:t>
            </a:r>
            <a:r>
              <a:rPr lang="ru-RU" sz="1000" dirty="0">
                <a:solidFill>
                  <a:schemeClr val="tx1"/>
                </a:solidFill>
              </a:rPr>
              <a:t>, угол </a:t>
            </a:r>
            <a:r>
              <a:rPr lang="ru-RU" sz="1000" dirty="0" err="1">
                <a:solidFill>
                  <a:schemeClr val="tx1"/>
                </a:solidFill>
              </a:rPr>
              <a:t>ул.Навои</a:t>
            </a:r>
            <a:r>
              <a:rPr lang="ru-RU" sz="1000" dirty="0">
                <a:solidFill>
                  <a:schemeClr val="tx1"/>
                </a:solidFill>
              </a:rPr>
              <a:t>, м-н Орбита (территория Дендропарка АО «</a:t>
            </a:r>
            <a:r>
              <a:rPr lang="ru-RU" sz="1000" dirty="0" err="1">
                <a:solidFill>
                  <a:schemeClr val="tx1"/>
                </a:solidFill>
              </a:rPr>
              <a:t>Зеленстрой</a:t>
            </a:r>
            <a:r>
              <a:rPr lang="ru-RU" sz="1000" dirty="0">
                <a:solidFill>
                  <a:schemeClr val="tx1"/>
                </a:solidFill>
              </a:rPr>
              <a:t>»)</a:t>
            </a:r>
          </a:p>
          <a:p>
            <a:r>
              <a:rPr lang="kk-KZ" sz="1000" i="1" dirty="0">
                <a:solidFill>
                  <a:schemeClr val="tx1"/>
                </a:solidFill>
              </a:rPr>
              <a:t>№1 -</a:t>
            </a:r>
            <a:r>
              <a:rPr lang="kk-KZ" sz="1000" dirty="0">
                <a:solidFill>
                  <a:schemeClr val="tx1"/>
                </a:solidFill>
              </a:rPr>
              <a:t> </a:t>
            </a:r>
            <a:r>
              <a:rPr lang="ru-RU" sz="1000" i="1" dirty="0">
                <a:solidFill>
                  <a:schemeClr val="tx1"/>
                </a:solidFill>
              </a:rPr>
              <a:t>ул. Амангельды, угол ул. </a:t>
            </a:r>
            <a:r>
              <a:rPr lang="ru-RU" sz="1000" i="1" dirty="0" err="1">
                <a:solidFill>
                  <a:schemeClr val="tx1"/>
                </a:solidFill>
              </a:rPr>
              <a:t>Сатпаева</a:t>
            </a:r>
            <a:r>
              <a:rPr lang="kk-KZ" sz="1000" i="1" dirty="0">
                <a:solidFill>
                  <a:schemeClr val="tx1"/>
                </a:solidFill>
              </a:rPr>
              <a:t>;</a:t>
            </a:r>
            <a:endParaRPr lang="ru-RU" sz="1000" dirty="0">
              <a:solidFill>
                <a:schemeClr val="tx1"/>
              </a:solidFill>
            </a:endParaRPr>
          </a:p>
          <a:p>
            <a:r>
              <a:rPr lang="ru-RU" sz="1000" i="1" dirty="0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 sz="1000" dirty="0">
              <a:solidFill>
                <a:schemeClr val="tx1"/>
              </a:solidFill>
            </a:endParaRPr>
          </a:p>
          <a:p>
            <a:r>
              <a:rPr lang="kk-KZ" sz="1000" i="1" dirty="0">
                <a:solidFill>
                  <a:schemeClr val="tx1"/>
                </a:solidFill>
              </a:rPr>
              <a:t>№12 - </a:t>
            </a:r>
            <a:r>
              <a:rPr lang="ru-RU" sz="1000" i="1" dirty="0">
                <a:solidFill>
                  <a:schemeClr val="tx1"/>
                </a:solidFill>
              </a:rPr>
              <a:t>пр. </a:t>
            </a:r>
            <a:r>
              <a:rPr lang="ru-RU" sz="1000" i="1" dirty="0" err="1">
                <a:solidFill>
                  <a:schemeClr val="tx1"/>
                </a:solidFill>
              </a:rPr>
              <a:t>Райымбека</a:t>
            </a:r>
            <a:r>
              <a:rPr lang="ru-RU" sz="1000" i="1" dirty="0">
                <a:solidFill>
                  <a:schemeClr val="tx1"/>
                </a:solidFill>
              </a:rPr>
              <a:t>, угол ул. </a:t>
            </a:r>
            <a:r>
              <a:rPr lang="ru-RU" sz="1000" i="1" dirty="0" err="1">
                <a:solidFill>
                  <a:schemeClr val="tx1"/>
                </a:solidFill>
              </a:rPr>
              <a:t>Наурызбай</a:t>
            </a:r>
            <a:r>
              <a:rPr lang="ru-RU" sz="1000" i="1" dirty="0">
                <a:solidFill>
                  <a:schemeClr val="tx1"/>
                </a:solidFill>
              </a:rPr>
              <a:t> батыра</a:t>
            </a:r>
            <a:r>
              <a:rPr lang="kk-KZ" sz="1000" i="1" dirty="0">
                <a:solidFill>
                  <a:schemeClr val="tx1"/>
                </a:solidFill>
              </a:rPr>
              <a:t>;</a:t>
            </a:r>
            <a:endParaRPr lang="ru-RU" sz="1000" dirty="0">
              <a:solidFill>
                <a:schemeClr val="tx1"/>
              </a:solidFill>
            </a:endParaRPr>
          </a:p>
          <a:p>
            <a:r>
              <a:rPr lang="kk-KZ" sz="1000" i="1" dirty="0">
                <a:solidFill>
                  <a:schemeClr val="tx1"/>
                </a:solidFill>
              </a:rPr>
              <a:t>№16 - </a:t>
            </a:r>
            <a:r>
              <a:rPr lang="ru-RU" sz="1000" i="1" dirty="0">
                <a:solidFill>
                  <a:schemeClr val="tx1"/>
                </a:solidFill>
              </a:rPr>
              <a:t>м-н </a:t>
            </a:r>
            <a:r>
              <a:rPr lang="ru-RU" sz="1000" i="1" dirty="0" err="1">
                <a:solidFill>
                  <a:schemeClr val="tx1"/>
                </a:solidFill>
              </a:rPr>
              <a:t>Айнабулак</a:t>
            </a:r>
            <a:r>
              <a:rPr lang="ru-RU" sz="1000" i="1" dirty="0">
                <a:solidFill>
                  <a:schemeClr val="tx1"/>
                </a:solidFill>
              </a:rPr>
              <a:t>-3</a:t>
            </a:r>
            <a:r>
              <a:rPr lang="kk-KZ" sz="1000" i="1" dirty="0">
                <a:solidFill>
                  <a:schemeClr val="tx1"/>
                </a:solidFill>
              </a:rPr>
              <a:t>;</a:t>
            </a:r>
            <a:endParaRPr lang="ru-RU" sz="1000" dirty="0">
              <a:solidFill>
                <a:schemeClr val="tx1"/>
              </a:solidFill>
            </a:endParaRPr>
          </a:p>
          <a:p>
            <a:r>
              <a:rPr lang="kk-KZ" sz="1000" i="1" dirty="0">
                <a:solidFill>
                  <a:schemeClr val="tx1"/>
                </a:solidFill>
              </a:rPr>
              <a:t>№25 -</a:t>
            </a:r>
            <a:r>
              <a:rPr lang="kk-KZ" sz="1000" dirty="0">
                <a:solidFill>
                  <a:schemeClr val="tx1"/>
                </a:solidFill>
              </a:rPr>
              <a:t> </a:t>
            </a:r>
            <a:r>
              <a:rPr lang="ru-RU" sz="1000" i="1" dirty="0">
                <a:solidFill>
                  <a:schemeClr val="tx1"/>
                </a:solidFill>
              </a:rPr>
              <a:t>м-н Аксай-3, ул. </a:t>
            </a:r>
            <a:r>
              <a:rPr lang="ru-RU" sz="1000" i="1" dirty="0" err="1">
                <a:solidFill>
                  <a:schemeClr val="tx1"/>
                </a:solidFill>
              </a:rPr>
              <a:t>Маречека</a:t>
            </a:r>
            <a:r>
              <a:rPr lang="ru-RU" sz="1000" i="1" dirty="0">
                <a:solidFill>
                  <a:schemeClr val="tx1"/>
                </a:solidFill>
              </a:rPr>
              <a:t>, угол ул. </a:t>
            </a:r>
            <a:r>
              <a:rPr lang="ru-RU" sz="1000" i="1" dirty="0" err="1">
                <a:solidFill>
                  <a:schemeClr val="tx1"/>
                </a:solidFill>
              </a:rPr>
              <a:t>Б.Момышулы</a:t>
            </a:r>
            <a:r>
              <a:rPr lang="kk-KZ" sz="1000" i="1" dirty="0">
                <a:solidFill>
                  <a:schemeClr val="tx1"/>
                </a:solidFill>
              </a:rPr>
              <a:t>;</a:t>
            </a:r>
            <a:endParaRPr lang="ru-RU" sz="1000" dirty="0">
              <a:solidFill>
                <a:schemeClr val="tx1"/>
              </a:solidFill>
            </a:endParaRPr>
          </a:p>
          <a:p>
            <a:r>
              <a:rPr lang="kk-KZ" sz="1000" i="1" dirty="0">
                <a:solidFill>
                  <a:schemeClr val="tx1"/>
                </a:solidFill>
              </a:rPr>
              <a:t>№26 - </a:t>
            </a:r>
            <a:r>
              <a:rPr lang="ru-RU" sz="1000" i="1" dirty="0">
                <a:solidFill>
                  <a:schemeClr val="tx1"/>
                </a:solidFill>
              </a:rPr>
              <a:t>м-н </a:t>
            </a:r>
            <a:r>
              <a:rPr lang="ru-RU" sz="1000" i="1" dirty="0" err="1">
                <a:solidFill>
                  <a:schemeClr val="tx1"/>
                </a:solidFill>
              </a:rPr>
              <a:t>Тастак</a:t>
            </a:r>
            <a:r>
              <a:rPr lang="ru-RU" sz="1000" i="1" dirty="0">
                <a:solidFill>
                  <a:schemeClr val="tx1"/>
                </a:solidFill>
              </a:rPr>
              <a:t>-1, ул. Толе </a:t>
            </a:r>
            <a:r>
              <a:rPr lang="ru-RU" sz="1000" i="1" dirty="0" err="1">
                <a:solidFill>
                  <a:schemeClr val="tx1"/>
                </a:solidFill>
              </a:rPr>
              <a:t>би</a:t>
            </a:r>
            <a:r>
              <a:rPr lang="ru-RU" sz="1000" i="1" dirty="0">
                <a:solidFill>
                  <a:schemeClr val="tx1"/>
                </a:solidFill>
              </a:rPr>
              <a:t>, 249, </a:t>
            </a:r>
            <a:r>
              <a:rPr lang="ru-RU" sz="1000" i="1" dirty="0" err="1">
                <a:solidFill>
                  <a:schemeClr val="tx1"/>
                </a:solidFill>
              </a:rPr>
              <a:t>ГУ</a:t>
            </a:r>
            <a:r>
              <a:rPr lang="ru-RU" sz="1000" i="1" dirty="0">
                <a:solidFill>
                  <a:schemeClr val="tx1"/>
                </a:solidFill>
              </a:rPr>
              <a:t> «городская детская поликлиника №8»</a:t>
            </a:r>
            <a:r>
              <a:rPr lang="kk-KZ" sz="1000" i="1" dirty="0">
                <a:solidFill>
                  <a:schemeClr val="tx1"/>
                </a:solidFill>
              </a:rPr>
              <a:t>.</a:t>
            </a:r>
            <a:endParaRPr lang="ru-RU" sz="1000" dirty="0">
              <a:solidFill>
                <a:schemeClr val="tx1"/>
              </a:solidFill>
            </a:endParaRPr>
          </a:p>
        </p:txBody>
      </p:sp>
      <p:sp>
        <p:nvSpPr>
          <p:cNvPr id="15365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6" name="Группа 24"/>
          <p:cNvGrpSpPr>
            <a:grpSpLocks/>
          </p:cNvGrpSpPr>
          <p:nvPr/>
        </p:nvGrpSpPr>
        <p:grpSpPr bwMode="auto">
          <a:xfrm>
            <a:off x="5281613" y="4394200"/>
            <a:ext cx="4291012" cy="1819275"/>
            <a:chOff x="531522" y="3799939"/>
            <a:chExt cx="4291013" cy="1920672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778" cy="836767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/>
                    </a:extLst>
                  </a:gridCol>
                  <a:gridCol w="2017888">
                    <a:extLst>
                      <a:ext uri="{9D8B030D-6E8A-4147-A177-3AD203B41FA5}"/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4" name="Прямоугольник 8"/>
            <p:cNvSpPr>
              <a:spLocks noChangeArrowheads="1"/>
            </p:cNvSpPr>
            <p:nvPr/>
          </p:nvSpPr>
          <p:spPr bwMode="auto">
            <a:xfrm>
              <a:off x="533243" y="4099912"/>
              <a:ext cx="2133534" cy="997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Нур-Султан, ул. Мангилик ел 11/1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cs typeface="Times New Roman" pitchFamily="18" charset="0"/>
              </a:endParaRPr>
            </a:p>
          </p:txBody>
        </p:sp>
        <p:sp>
          <p:nvSpPr>
            <p:cNvPr id="15415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7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8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9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4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b="1" i="1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b="1" i="1">
                <a:solidFill>
                  <a:srgbClr val="000000"/>
                </a:solidFill>
                <a:cs typeface="Times New Roman" pitchFamily="18" charset="0"/>
              </a:rPr>
              <a:t>Ертаева С.Ә. </a:t>
            </a:r>
            <a:endParaRPr lang="ru-RU" b="1" i="1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/>
                  </a:extLst>
                </a:gridCol>
                <a:gridCol w="3669773">
                  <a:extLst>
                    <a:ext uri="{9D8B030D-6E8A-4147-A177-3AD203B41FA5}"/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3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/>
                  </a:extLst>
                </a:gridCol>
                <a:gridCol w="3818512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2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48808" y="655464"/>
            <a:ext cx="4416160" cy="22661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  <a:endParaRPr lang="ru-RU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14274</TotalTime>
  <Words>825</Words>
  <Application>Microsoft Office PowerPoint</Application>
  <PresentationFormat>Лист A4 (210x297 мм)</PresentationFormat>
  <Paragraphs>115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2585</cp:revision>
  <cp:lastPrinted>2021-07-01T09:11:30Z</cp:lastPrinted>
  <dcterms:created xsi:type="dcterms:W3CDTF">2018-03-27T06:03:00Z</dcterms:created>
  <dcterms:modified xsi:type="dcterms:W3CDTF">2022-08-11T06:52:56Z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