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A8422"/>
    <a:srgbClr val="F2902E"/>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78" d="100"/>
          <a:sy n="78" d="100"/>
        </p:scale>
        <p:origin x="26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4BAB9FC1-98D9-4C62-83B4-8C05B0DC75B5}" type="slidenum">
              <a:rPr lang="ru-RU" altLang="en-US"/>
              <a:pPr/>
              <a:t>‹#›</a:t>
            </a:fld>
            <a:endParaRPr lang="ru-RU" altLang="en-US"/>
          </a:p>
        </p:txBody>
      </p:sp>
    </p:spTree>
    <p:extLst>
      <p:ext uri="{BB962C8B-B14F-4D97-AF65-F5344CB8AC3E}">
        <p14:creationId xmlns:p14="http://schemas.microsoft.com/office/powerpoint/2010/main" val="129726509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3FADC8-1C7D-45A0-9928-731FF8C22318}" type="slidenum">
              <a:rPr lang="ru-RU" altLang="ru-RU"/>
              <a:pPr/>
              <a:t>‹#›</a:t>
            </a:fld>
            <a:endParaRPr lang="ru-RU" altLang="ru-RU"/>
          </a:p>
        </p:txBody>
      </p:sp>
    </p:spTree>
    <p:extLst>
      <p:ext uri="{BB962C8B-B14F-4D97-AF65-F5344CB8AC3E}">
        <p14:creationId xmlns:p14="http://schemas.microsoft.com/office/powerpoint/2010/main" val="35257480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D9B22D4-D6AE-4573-AFDB-1C095D2A2E41}" type="slidenum">
              <a:rPr lang="ru-RU" altLang="ru-RU"/>
              <a:pPr/>
              <a:t>‹#›</a:t>
            </a:fld>
            <a:endParaRPr lang="ru-RU" altLang="ru-RU"/>
          </a:p>
        </p:txBody>
      </p:sp>
    </p:spTree>
    <p:extLst>
      <p:ext uri="{BB962C8B-B14F-4D97-AF65-F5344CB8AC3E}">
        <p14:creationId xmlns:p14="http://schemas.microsoft.com/office/powerpoint/2010/main" val="20407517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A46701-98DC-4E5B-9AFE-61B315EBA4BD}" type="slidenum">
              <a:rPr lang="ru-RU" altLang="ru-RU"/>
              <a:pPr/>
              <a:t>‹#›</a:t>
            </a:fld>
            <a:endParaRPr lang="ru-RU" altLang="ru-RU"/>
          </a:p>
        </p:txBody>
      </p:sp>
    </p:spTree>
    <p:extLst>
      <p:ext uri="{BB962C8B-B14F-4D97-AF65-F5344CB8AC3E}">
        <p14:creationId xmlns:p14="http://schemas.microsoft.com/office/powerpoint/2010/main" val="1025521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21D6FC-A64F-4E2D-A54C-F6C751705BF6}" type="slidenum">
              <a:rPr lang="ru-RU" altLang="ru-RU"/>
              <a:pPr/>
              <a:t>‹#›</a:t>
            </a:fld>
            <a:endParaRPr lang="ru-RU" altLang="ru-RU"/>
          </a:p>
        </p:txBody>
      </p:sp>
    </p:spTree>
    <p:extLst>
      <p:ext uri="{BB962C8B-B14F-4D97-AF65-F5344CB8AC3E}">
        <p14:creationId xmlns:p14="http://schemas.microsoft.com/office/powerpoint/2010/main" val="35459772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3E59509-7DF8-4CF3-8CFB-D31F034CB6AE}" type="slidenum">
              <a:rPr lang="ru-RU" altLang="ru-RU"/>
              <a:pPr/>
              <a:t>‹#›</a:t>
            </a:fld>
            <a:endParaRPr lang="ru-RU" altLang="ru-RU"/>
          </a:p>
        </p:txBody>
      </p:sp>
    </p:spTree>
    <p:extLst>
      <p:ext uri="{BB962C8B-B14F-4D97-AF65-F5344CB8AC3E}">
        <p14:creationId xmlns:p14="http://schemas.microsoft.com/office/powerpoint/2010/main" val="14654413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03368FA9-832B-40A3-8494-0B382B6D7FF9}" type="slidenum">
              <a:rPr lang="ru-RU" altLang="ru-RU"/>
              <a:pPr/>
              <a:t>‹#›</a:t>
            </a:fld>
            <a:endParaRPr lang="ru-RU" altLang="ru-RU"/>
          </a:p>
        </p:txBody>
      </p:sp>
    </p:spTree>
    <p:extLst>
      <p:ext uri="{BB962C8B-B14F-4D97-AF65-F5344CB8AC3E}">
        <p14:creationId xmlns:p14="http://schemas.microsoft.com/office/powerpoint/2010/main" val="34512391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3FB40E4D-7CB8-431B-A5C4-F6505FACB628}" type="slidenum">
              <a:rPr lang="ru-RU" altLang="ru-RU"/>
              <a:pPr/>
              <a:t>‹#›</a:t>
            </a:fld>
            <a:endParaRPr lang="ru-RU" altLang="ru-RU"/>
          </a:p>
        </p:txBody>
      </p:sp>
    </p:spTree>
    <p:extLst>
      <p:ext uri="{BB962C8B-B14F-4D97-AF65-F5344CB8AC3E}">
        <p14:creationId xmlns:p14="http://schemas.microsoft.com/office/powerpoint/2010/main" val="22790926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171EE50D-4AA5-471C-A111-E483FEB25B11}" type="slidenum">
              <a:rPr lang="ru-RU" altLang="ru-RU"/>
              <a:pPr/>
              <a:t>‹#›</a:t>
            </a:fld>
            <a:endParaRPr lang="ru-RU" altLang="ru-RU"/>
          </a:p>
        </p:txBody>
      </p:sp>
    </p:spTree>
    <p:extLst>
      <p:ext uri="{BB962C8B-B14F-4D97-AF65-F5344CB8AC3E}">
        <p14:creationId xmlns:p14="http://schemas.microsoft.com/office/powerpoint/2010/main" val="11804730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517D6D71-DB85-4CB9-938A-1F3DE8F64452}" type="slidenum">
              <a:rPr lang="ru-RU" altLang="ru-RU"/>
              <a:pPr/>
              <a:t>‹#›</a:t>
            </a:fld>
            <a:endParaRPr lang="ru-RU" altLang="ru-RU"/>
          </a:p>
        </p:txBody>
      </p:sp>
    </p:spTree>
    <p:extLst>
      <p:ext uri="{BB962C8B-B14F-4D97-AF65-F5344CB8AC3E}">
        <p14:creationId xmlns:p14="http://schemas.microsoft.com/office/powerpoint/2010/main" val="11522846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80FB5B81-AA13-49A1-9939-3504B74DD7E7}" type="slidenum">
              <a:rPr lang="ru-RU" altLang="ru-RU"/>
              <a:pPr/>
              <a:t>‹#›</a:t>
            </a:fld>
            <a:endParaRPr lang="ru-RU" altLang="ru-RU"/>
          </a:p>
        </p:txBody>
      </p:sp>
    </p:spTree>
    <p:extLst>
      <p:ext uri="{BB962C8B-B14F-4D97-AF65-F5344CB8AC3E}">
        <p14:creationId xmlns:p14="http://schemas.microsoft.com/office/powerpoint/2010/main" val="29293747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C0216F99-CAEE-4CDF-BD2E-E5E554C3489E}" type="slidenum">
              <a:rPr lang="ru-RU" altLang="ru-RU"/>
              <a:pPr/>
              <a:t>‹#›</a:t>
            </a:fld>
            <a:endParaRPr lang="ru-RU" altLang="ru-RU"/>
          </a:p>
        </p:txBody>
      </p:sp>
    </p:spTree>
    <p:extLst>
      <p:ext uri="{BB962C8B-B14F-4D97-AF65-F5344CB8AC3E}">
        <p14:creationId xmlns:p14="http://schemas.microsoft.com/office/powerpoint/2010/main" val="16150393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FE38DF9C-B350-4919-9C02-DD07A92177ED}"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Н</a:t>
                      </a:r>
                      <a:r>
                        <a:rPr lang="kk-KZ" altLang="x-none" sz="1200" b="1" i="1" dirty="0" smtClean="0">
                          <a:solidFill>
                            <a:srgbClr val="002060"/>
                          </a:solidFill>
                          <a:latin typeface="Times New Roman" panose="02020603050405020304" pitchFamily="18" charset="0"/>
                          <a:cs typeface="Times New Roman" panose="02020603050405020304" pitchFamily="18" charset="0"/>
                        </a:rPr>
                        <a:t>ұр-Сұлтан</a:t>
                      </a:r>
                      <a:r>
                        <a:rPr lang="kk-KZ" altLang="x-none" sz="1200" b="1" i="1" baseline="0"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1150471546"/>
              </p:ext>
            </p:extLst>
          </p:nvPr>
        </p:nvGraphicFramePr>
        <p:xfrm>
          <a:off x="307975" y="2589213"/>
          <a:ext cx="4465638" cy="2179637"/>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222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Нұр-Сұлтан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082" name="Прямоугольник 2"/>
          <p:cNvSpPr>
            <a:spLocks noChangeArrowheads="1"/>
          </p:cNvSpPr>
          <p:nvPr/>
        </p:nvSpPr>
        <p:spPr bwMode="auto">
          <a:xfrm>
            <a:off x="4984750" y="115888"/>
            <a:ext cx="4754563" cy="2419124"/>
          </a:xfrm>
          <a:prstGeom prst="rect">
            <a:avLst/>
          </a:prstGeom>
          <a:noFill/>
          <a:ln>
            <a:noFill/>
          </a:ln>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ts val="0"/>
              </a:spcBef>
              <a:buFont typeface="Arial" panose="020B0604020202020204" pitchFamily="34" charset="0"/>
              <a:buNone/>
              <a:defRPr/>
            </a:pP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eaLnBrk="1" hangingPunct="1">
              <a:spcBef>
                <a:spcPts val="0"/>
              </a:spcBef>
              <a:buFont typeface="Arial" panose="020B0604020202020204" pitchFamily="34" charset="0"/>
              <a:buNone/>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a:latin typeface="Times New Roman" panose="02020603050405020304" pitchFamily="18" charset="0"/>
                <a:cs typeface="Times New Roman" panose="02020603050405020304" pitchFamily="18" charset="0"/>
              </a:rPr>
              <a:t>АУА-РАЙЫ БОЛЖАМЫ</a:t>
            </a:r>
          </a:p>
          <a:p>
            <a:pPr algn="ctr" eaLnBrk="1" hangingPunct="1">
              <a:spcBef>
                <a:spcPts val="0"/>
              </a:spcBef>
              <a:buNone/>
              <a:defRPr/>
            </a:pP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2022 </a:t>
            </a:r>
            <a:r>
              <a:rPr lang="ru-RU" altLang="ru-RU" sz="1200" b="1" dirty="0">
                <a:latin typeface="Times New Roman" panose="02020603050405020304" pitchFamily="18" charset="0"/>
                <a:cs typeface="Times New Roman" panose="02020603050405020304" pitchFamily="18" charset="0"/>
              </a:rPr>
              <a:t>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кей уақытта жаңбыр жауады, найзағай, күндіз бұршақ күтіледі. Солтүстік</a:t>
            </a:r>
            <a:r>
              <a:rPr lang="ru-RU" sz="1200" dirty="0" err="1" smtClean="0">
                <a:latin typeface="Times New Roman" pitchFamily="18" charset="0"/>
                <a:cs typeface="Times New Roman" pitchFamily="18" charset="0"/>
              </a:rPr>
              <a:t>тен</a:t>
            </a:r>
            <a:r>
              <a:rPr lang="kk-KZ" sz="1200" dirty="0" smtClean="0">
                <a:latin typeface="Times New Roman" panose="02020603050405020304" pitchFamily="18" charset="0"/>
                <a:cs typeface="Times New Roman" panose="02020603050405020304" pitchFamily="18" charset="0"/>
              </a:rPr>
              <a:t> жел соғады, күші 9-14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Ауаның температурасы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12-14,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23-25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r>
              <a:rPr lang="ru-RU" altLang="ru-RU" sz="1200" b="1" dirty="0" smtClean="0">
                <a:latin typeface="Times New Roman" pitchFamily="18" charset="0"/>
                <a:cs typeface="Times New Roman" pitchFamily="18" charset="0"/>
              </a:rPr>
              <a:t> </a:t>
            </a:r>
          </a:p>
          <a:p>
            <a:pPr indent="182563" algn="just" eaLnBrk="1" hangingPunct="1">
              <a:buNone/>
              <a:defRPr/>
            </a:pPr>
            <a:endParaRPr lang="ru-RU" altLang="ru-RU" sz="1200" b="1" dirty="0" smtClean="0">
              <a:latin typeface="Times New Roman" pitchFamily="18" charset="0"/>
              <a:cs typeface="Times New Roman" pitchFamily="18" charset="0"/>
            </a:endParaRPr>
          </a:p>
          <a:p>
            <a:pPr indent="182563" algn="just" eaLnBrk="1" hangingPunct="1">
              <a:spcBef>
                <a:spcPts val="0"/>
              </a:spcBef>
              <a:buFont typeface="Arial" panose="020B0604020202020204" pitchFamily="34" charset="0"/>
              <a:buNone/>
              <a:defRPr/>
            </a:pPr>
            <a:r>
              <a:rPr lang="ru-RU" altLang="ru-RU" sz="1200" b="1" dirty="0" smtClean="0">
                <a:latin typeface="Times New Roman" pitchFamily="18" charset="0"/>
                <a:cs typeface="Times New Roman" pitchFamily="18" charset="0"/>
              </a:rPr>
              <a:t>                               2022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 12 тамызға</a:t>
            </a:r>
            <a:endParaRPr lang="ru-RU" altLang="ru-RU" sz="1200" b="1" dirty="0" smtClean="0">
              <a:latin typeface="Times New Roman" pitchFamily="18" charset="0"/>
              <a:cs typeface="Times New Roman" pitchFamily="18" charset="0"/>
            </a:endParaRPr>
          </a:p>
          <a:p>
            <a:pPr indent="182563" algn="ctr" eaLnBrk="1" hangingPunct="1">
              <a:spcBef>
                <a:spcPts val="0"/>
              </a:spcBef>
              <a:buFont typeface="Arial" panose="020B0604020202020204" pitchFamily="34" charset="0"/>
              <a:buNone/>
              <a:defRPr/>
            </a:pPr>
            <a:r>
              <a:rPr lang="ru-RU" altLang="ru-RU" sz="1200" b="1" dirty="0" smtClean="0">
                <a:latin typeface="Times New Roman" pitchFamily="18" charset="0"/>
                <a:cs typeface="Times New Roman" pitchFamily="18" charset="0"/>
              </a:rPr>
              <a:t>11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12</a:t>
            </a:r>
            <a:r>
              <a:rPr lang="kk-KZ" sz="1200" b="1" dirty="0" smtClean="0">
                <a:latin typeface="Times New Roman" panose="02020603050405020304" pitchFamily="18" charset="0"/>
                <a:cs typeface="Times New Roman" panose="02020603050405020304" pitchFamily="18" charset="0"/>
              </a:rPr>
              <a:t> тамыз </a:t>
            </a:r>
            <a:r>
              <a:rPr lang="ru-RU" sz="1200" b="1" dirty="0" err="1" smtClean="0">
                <a:latin typeface="Times New Roman" panose="02020603050405020304" pitchFamily="18" charset="0"/>
                <a:cs typeface="Times New Roman" panose="02020603050405020304" pitchFamily="18" charset="0"/>
              </a:rPr>
              <a:t>сағ</a:t>
            </a:r>
            <a:r>
              <a:rPr lang="ru-RU" sz="1200" b="1" dirty="0" err="1">
                <a:latin typeface="Times New Roman" panose="02020603050405020304" pitchFamily="18" charset="0"/>
                <a:cs typeface="Times New Roman" panose="02020603050405020304" pitchFamily="18" charset="0"/>
              </a:rPr>
              <a:t>.</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Көшпелі бұлтты, жаңбыр жауады, найзағай күтіледі. Солтүстік-батыс</a:t>
            </a:r>
            <a:r>
              <a:rPr lang="ru-RU" sz="1200" dirty="0" smtClean="0">
                <a:latin typeface="Times New Roman" pitchFamily="18" charset="0"/>
                <a:cs typeface="Times New Roman" pitchFamily="18" charset="0"/>
              </a:rPr>
              <a:t>тан</a:t>
            </a:r>
            <a:r>
              <a:rPr lang="kk-KZ" sz="1200" dirty="0" smtClean="0">
                <a:latin typeface="Times New Roman" pitchFamily="18" charset="0"/>
                <a:cs typeface="Times New Roman" pitchFamily="18" charset="0"/>
              </a:rPr>
              <a:t> жел соғады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күші 9-14 м/с. Ауаның </a:t>
            </a:r>
            <a:r>
              <a:rPr lang="kk-KZ" sz="1200" smtClean="0">
                <a:latin typeface="Times New Roman" pitchFamily="18" charset="0"/>
                <a:cs typeface="Times New Roman" pitchFamily="18" charset="0"/>
              </a:rPr>
              <a:t>температурасы 13-15  </a:t>
            </a:r>
            <a:r>
              <a:rPr lang="kk-KZ" sz="1200" dirty="0" smtClean="0">
                <a:latin typeface="Times New Roman" pitchFamily="18" charset="0"/>
                <a:cs typeface="Times New Roman" pitchFamily="18" charset="0"/>
              </a:rPr>
              <a:t>градус жылы.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p:cNvPr>
          <p:cNvGraphicFramePr>
            <a:graphicFrameLocks noGrp="1"/>
          </p:cNvGraphicFramePr>
          <p:nvPr>
            <p:extLst>
              <p:ext uri="{D42A27DB-BD31-4B8C-83A1-F6EECF244321}">
                <p14:modId xmlns:p14="http://schemas.microsoft.com/office/powerpoint/2010/main" val="60700317"/>
              </p:ext>
            </p:extLst>
          </p:nvPr>
        </p:nvGraphicFramePr>
        <p:xfrm>
          <a:off x="5050632" y="4221088"/>
          <a:ext cx="4582318" cy="2195030"/>
        </p:xfrm>
        <a:graphic>
          <a:graphicData uri="http://schemas.openxmlformats.org/drawingml/2006/table">
            <a:tbl>
              <a:tblPr firstRow="1" bandRow="1">
                <a:tableStyleId>{5C22544A-7EE6-4342-B048-85BDC9FD1C3A}</a:tableStyleId>
              </a:tblPr>
              <a:tblGrid>
                <a:gridCol w="1754842">
                  <a:extLst>
                    <a:ext uri="{9D8B030D-6E8A-4147-A177-3AD203B41FA5}">
                      <a16:colId xmlns:a16="http://schemas.microsoft.com/office/drawing/2014/main" xmlns="" val="20000"/>
                    </a:ext>
                  </a:extLst>
                </a:gridCol>
                <a:gridCol w="1415183">
                  <a:extLst>
                    <a:ext uri="{9D8B030D-6E8A-4147-A177-3AD203B41FA5}">
                      <a16:colId xmlns:a16="http://schemas.microsoft.com/office/drawing/2014/main" xmlns="" val="20001"/>
                    </a:ext>
                  </a:extLst>
                </a:gridCol>
                <a:gridCol w="1412293">
                  <a:extLst>
                    <a:ext uri="{9D8B030D-6E8A-4147-A177-3AD203B41FA5}">
                      <a16:colId xmlns:a16="http://schemas.microsoft.com/office/drawing/2014/main" xmlns="" val="20002"/>
                    </a:ext>
                  </a:extLst>
                </a:gridCol>
              </a:tblGrid>
              <a:tr h="284707">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239</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1,5</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136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240</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0,8</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70</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624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633</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3,2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331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0,8</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1,5</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Аммиак</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0,003</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extLst>
              <p:ext uri="{D42A27DB-BD31-4B8C-83A1-F6EECF244321}">
                <p14:modId xmlns:p14="http://schemas.microsoft.com/office/powerpoint/2010/main" val="383960224"/>
              </p:ext>
            </p:extLst>
          </p:nvPr>
        </p:nvGraphicFramePr>
        <p:xfrm>
          <a:off x="4973638" y="6453188"/>
          <a:ext cx="4787900" cy="320040"/>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04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4" name="Прямоугольник 21"/>
          <p:cNvSpPr>
            <a:spLocks noChangeArrowheads="1"/>
          </p:cNvSpPr>
          <p:nvPr/>
        </p:nvSpPr>
        <p:spPr bwMode="auto">
          <a:xfrm>
            <a:off x="4924710" y="3717032"/>
            <a:ext cx="47863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4" name="TextBox 13"/>
          <p:cNvSpPr txBox="1"/>
          <p:nvPr/>
        </p:nvSpPr>
        <p:spPr>
          <a:xfrm>
            <a:off x="5024438" y="2786058"/>
            <a:ext cx="4679950"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a:t>
            </a:r>
          </a:p>
          <a:p>
            <a:pPr indent="185738" algn="just">
              <a:defRPr/>
            </a:pPr>
            <a:r>
              <a:rPr lang="kk-KZ" altLang="en-US" sz="1200" dirty="0" smtClean="0">
                <a:solidFill>
                  <a:schemeClr val="tx1"/>
                </a:solidFill>
                <a:latin typeface="Times New Roman" pitchFamily="18" charset="0"/>
                <a:cs typeface="Times New Roman" pitchFamily="18" charset="0"/>
                <a:sym typeface="+mn-ea"/>
              </a:rPr>
              <a:t>Жалпы қала бойынша ауаның ластану деңгейі төмен болады деп күтілуде.</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pSp>
        <p:nvGrpSpPr>
          <p:cNvPr id="3076" name="Группа 5"/>
          <p:cNvGrpSpPr>
            <a:grpSpLocks/>
          </p:cNvGrpSpPr>
          <p:nvPr/>
        </p:nvGrpSpPr>
        <p:grpSpPr bwMode="auto">
          <a:xfrm>
            <a:off x="112713" y="246063"/>
            <a:ext cx="4840287" cy="725487"/>
            <a:chOff x="112712" y="246083"/>
            <a:chExt cx="4840288" cy="724862"/>
          </a:xfrm>
        </p:grpSpPr>
        <p:sp>
          <p:nvSpPr>
            <p:cNvPr id="3134" name="TextBox 15"/>
            <p:cNvSpPr txBox="1">
              <a:spLocks noChangeArrowheads="1"/>
            </p:cNvSpPr>
            <p:nvPr/>
          </p:nvSpPr>
          <p:spPr bwMode="auto">
            <a:xfrm>
              <a:off x="317284" y="246083"/>
              <a:ext cx="463571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0000"/>
                  </a:solidFill>
                  <a:latin typeface="Times New Roman" panose="02020603050405020304" pitchFamily="18" charset="0"/>
                  <a:cs typeface="Times New Roman" panose="02020603050405020304" pitchFamily="18" charset="0"/>
                  <a:sym typeface="+mn-ea"/>
                </a:rPr>
                <a:t>ҚМЖ КЕЗІНДЕ ХАЛЫҚҚА АРНАЛҒАН ҰСЫНЫСТАР</a:t>
              </a:r>
              <a:endParaRPr lang="ru-RU" altLang="ru-RU" sz="1400" b="1"/>
            </a:p>
          </p:txBody>
        </p:sp>
        <p:sp>
          <p:nvSpPr>
            <p:cNvPr id="3135" name="TextBox 16"/>
            <p:cNvSpPr txBox="1">
              <a:spLocks noChangeArrowheads="1"/>
            </p:cNvSpPr>
            <p:nvPr/>
          </p:nvSpPr>
          <p:spPr bwMode="auto">
            <a:xfrm>
              <a:off x="112712" y="693946"/>
              <a:ext cx="481018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grpSp>
      <p:sp>
        <p:nvSpPr>
          <p:cNvPr id="3077" name="Прямоугольник 26"/>
          <p:cNvSpPr>
            <a:spLocks noChangeArrowheads="1"/>
          </p:cNvSpPr>
          <p:nvPr/>
        </p:nvSpPr>
        <p:spPr bwMode="auto">
          <a:xfrm>
            <a:off x="185738" y="4027488"/>
            <a:ext cx="4703762"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Нұр-Сұлтан</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5725" y="4375150"/>
            <a:ext cx="4471988" cy="1206500"/>
            <a:chOff x="349950" y="3799939"/>
            <a:chExt cx="4472585" cy="1323528"/>
          </a:xfrm>
        </p:grpSpPr>
        <p:sp>
          <p:nvSpPr>
            <p:cNvPr id="3132" name="Прямоугольник 8"/>
            <p:cNvSpPr>
              <a:spLocks noChangeArrowheads="1"/>
            </p:cNvSpPr>
            <p:nvPr/>
          </p:nvSpPr>
          <p:spPr bwMode="auto">
            <a:xfrm>
              <a:off x="349950" y="4077010"/>
              <a:ext cx="2501006" cy="1046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ru-RU" altLang="ru-RU" sz="1000" i="1">
                  <a:latin typeface="Times New Roman" panose="02020603050405020304" pitchFamily="18" charset="0"/>
                  <a:cs typeface="Times New Roman" panose="02020603050405020304" pitchFamily="18" charset="0"/>
                </a:rPr>
                <a:t>Нұр-Сұлтан қ.,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3"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86525"/>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63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buFont typeface="Arial" panose="020B0604020202020204" pitchFamily="34" charset="0"/>
              <a:buNone/>
            </a:pPr>
            <a:r>
              <a:rPr lang="ru-RU" altLang="ru-RU" sz="1400" b="1" i="1">
                <a:solidFill>
                  <a:srgbClr val="000000"/>
                </a:solidFill>
              </a:rPr>
              <a:t>  </a:t>
            </a:r>
            <a:r>
              <a:rPr lang="kk-KZ" altLang="ru-RU" sz="1200" b="1" i="1">
                <a:solidFill>
                  <a:srgbClr val="000000"/>
                </a:solidFill>
                <a:latin typeface="Times New Roman" panose="02020603050405020304" pitchFamily="18" charset="0"/>
                <a:cs typeface="Times New Roman" panose="02020603050405020304" pitchFamily="18" charset="0"/>
              </a:rPr>
              <a:t>Дайындаған</a:t>
            </a:r>
            <a:r>
              <a:rPr lang="en-US" altLang="ru-RU" sz="1200" b="1" i="1">
                <a:solidFill>
                  <a:srgbClr val="000000"/>
                </a:solidFill>
                <a:latin typeface="Times New Roman" panose="02020603050405020304" pitchFamily="18" charset="0"/>
                <a:cs typeface="Times New Roman" panose="02020603050405020304" pitchFamily="18" charset="0"/>
              </a:rPr>
              <a:t>:</a:t>
            </a:r>
            <a:r>
              <a:rPr lang="ru-RU"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Нұрмахамбет М.Б.</a:t>
            </a:r>
            <a:endParaRPr lang="ru-RU" altLang="ru-RU" sz="1200" b="1" i="1">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16:colId xmlns:a16="http://schemas.microsoft.com/office/drawing/2014/main" xmlns="" val="20000"/>
                    </a:ext>
                  </a:extLst>
                </a:gridCol>
                <a:gridCol w="3080983">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0,61</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16:colId xmlns:a16="http://schemas.microsoft.com/office/drawing/2014/main" xmlns="" val="20000"/>
                    </a:ext>
                  </a:extLst>
                </a:gridCol>
                <a:gridCol w="3758762">
                  <a:extLst>
                    <a:ext uri="{9D8B030D-6E8A-4147-A177-3AD203B41FA5}">
                      <a16:colId xmlns:a16="http://schemas.microsoft.com/office/drawing/2014/main" xmlns=""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5725" y="5408613"/>
          <a:ext cx="4035425" cy="792168"/>
        </p:xfrm>
        <a:graphic>
          <a:graphicData uri="http://schemas.openxmlformats.org/drawingml/2006/table">
            <a:tbl>
              <a:tblPr/>
              <a:tblGrid>
                <a:gridCol w="2017713">
                  <a:extLst>
                    <a:ext uri="{9D8B030D-6E8A-4147-A177-3AD203B41FA5}">
                      <a16:colId xmlns:a16="http://schemas.microsoft.com/office/drawing/2014/main" xmlns="" val="20000"/>
                    </a:ext>
                  </a:extLst>
                </a:gridCol>
                <a:gridCol w="2017712">
                  <a:extLst>
                    <a:ext uri="{9D8B030D-6E8A-4147-A177-3AD203B41FA5}">
                      <a16:colId xmlns:a16="http://schemas.microsoft.com/office/drawing/2014/main" xmlns="" val="20001"/>
                    </a:ext>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smtClean="0">
                          <a:ln>
                            <a:noFill/>
                          </a:ln>
                          <a:solidFill>
                            <a:schemeClr val="tx1"/>
                          </a:solidFill>
                          <a:effectLst/>
                          <a:latin typeface="Times New Roman" pitchFamily="18" charset="0"/>
                          <a:cs typeface="Times New Roman" pitchFamily="18" charset="0"/>
                        </a:rPr>
                        <a:t>Баспасөз қызметі</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hlinkClick r:id=""/>
                        </a:rPr>
                        <a:t>info@meteo.kz</a:t>
                      </a:r>
                      <a:endParaRPr kumimoji="0" lang="en-US" sz="800" b="1"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12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smtClean="0">
                          <a:ln>
                            <a:noFill/>
                          </a:ln>
                          <a:solidFill>
                            <a:schemeClr val="tx1"/>
                          </a:solidFill>
                          <a:effectLst/>
                          <a:latin typeface="Times New Roman" pitchFamily="18" charset="0"/>
                          <a:cs typeface="Times New Roman" pitchFamily="18" charset="0"/>
                        </a:rPr>
                        <a:t>Халықаралық ынтымақтастық бөлімі</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26</a:t>
                      </a: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rPr>
                        <a:t>ukpp@meteo.kz</a:t>
                      </a:r>
                      <a:endParaRPr kumimoji="0" lang="en-US" sz="800" b="0"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 name="Прямоугольник 2"/>
          <p:cNvSpPr/>
          <p:nvPr/>
        </p:nvSpPr>
        <p:spPr>
          <a:xfrm>
            <a:off x="356993" y="845761"/>
            <a:ext cx="1269515" cy="288092"/>
          </a:xfrm>
          <a:prstGeom prst="rect">
            <a:avLst/>
          </a:prstGeom>
        </p:spPr>
        <p:txBody>
          <a:bodyPr wrap="none">
            <a:spAutoFit/>
          </a:bodyPr>
          <a:lstStyle/>
          <a:p>
            <a:pPr algn="just">
              <a:lnSpc>
                <a:spcPct val="106000"/>
              </a:lnSpc>
              <a:spcAft>
                <a:spcPts val="800"/>
              </a:spcAft>
            </a:pPr>
            <a:r>
              <a:rPr lang="kk-KZ" sz="1200" dirty="0">
                <a:latin typeface="Times New Roman" panose="02020603050405020304" pitchFamily="18" charset="0"/>
                <a:ea typeface="Times New Roman" panose="02020603050405020304" pitchFamily="18" charset="0"/>
                <a:cs typeface="Times New Roman" panose="02020603050405020304" pitchFamily="18" charset="0"/>
              </a:rPr>
              <a:t>Ұсыныстар жоқ.</a:t>
            </a:r>
            <a:endParaRPr lang="ru-RU" sz="1100" dirty="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17705</TotalTime>
  <Words>543</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2552</cp:revision>
  <cp:lastPrinted>2021-07-01T07:38:07Z</cp:lastPrinted>
  <dcterms:created xsi:type="dcterms:W3CDTF">2018-03-27T06:03:00Z</dcterms:created>
  <dcterms:modified xsi:type="dcterms:W3CDTF">2022-08-10T09:03:23Z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