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8" d="100"/>
          <a:sy n="78" d="100"/>
        </p:scale>
        <p:origin x="264"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smtClean="0">
                          <a:solidFill>
                            <a:srgbClr val="002060"/>
                          </a:solidFill>
                          <a:latin typeface="Times New Roman" panose="02020603050405020304" pitchFamily="18" charset="0"/>
                          <a:cs typeface="Times New Roman" panose="02020603050405020304" pitchFamily="18" charset="0"/>
                        </a:rPr>
                        <a:t> </a:t>
                      </a:r>
                      <a:r>
                        <a:rPr lang="ru-RU" altLang="x-none" sz="12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24450153"/>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№220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08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114300"/>
            <a:ext cx="4808538"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itchFamily="18" charset="0"/>
                <a:cs typeface="Times New Roman" pitchFamily="18" charset="0"/>
              </a:rPr>
              <a:t>09 тамызға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2022 </a:t>
            </a:r>
            <a:r>
              <a:rPr lang="ru-RU" altLang="ru-RU" sz="1200" b="1" dirty="0" err="1">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08</a:t>
            </a:r>
            <a:r>
              <a:rPr lang="kk-KZ" altLang="ru-RU" sz="1200" b="1" dirty="0" smtClean="0">
                <a:solidFill>
                  <a:srgbClr val="000000"/>
                </a:solidFill>
                <a:latin typeface="Times New Roman" pitchFamily="18" charset="0"/>
                <a:cs typeface="Times New Roman" pitchFamily="18" charset="0"/>
              </a:rPr>
              <a:t> тамыз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09 </a:t>
            </a:r>
            <a:r>
              <a:rPr lang="ru-RU" altLang="ru-RU" sz="1200" b="1" dirty="0" err="1" smtClean="0">
                <a:solidFill>
                  <a:srgbClr val="000000"/>
                </a:solidFill>
                <a:latin typeface="Times New Roman" pitchFamily="18" charset="0"/>
                <a:cs typeface="Times New Roman" pitchFamily="18" charset="0"/>
              </a:rPr>
              <a:t>тамыз</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20-ға </a:t>
            </a:r>
            <a:r>
              <a:rPr lang="ru-RU" altLang="ru-RU" sz="1200" b="1" dirty="0" err="1">
                <a:solidFill>
                  <a:srgbClr val="000000"/>
                </a:solidFill>
                <a:latin typeface="Times New Roman" pitchFamily="18" charset="0"/>
                <a:cs typeface="Times New Roman" pitchFamily="18" charset="0"/>
              </a:rPr>
              <a:t>дейін</a:t>
            </a:r>
            <a:r>
              <a:rPr lang="ru-RU" sz="1200" b="1" dirty="0">
                <a:solidFill>
                  <a:srgbClr val="000000"/>
                </a:solidFill>
                <a:latin typeface="Times New Roman" pitchFamily="18" charset="0"/>
                <a:cs typeface="Times New Roman" pitchFamily="18" charset="0"/>
                <a:sym typeface="+mn-ea"/>
              </a:rPr>
              <a:t>   </a:t>
            </a:r>
            <a:endParaRPr lang="kk-KZ" sz="1200" dirty="0">
              <a:latin typeface="Times New Roman" pitchFamily="18" charset="0"/>
              <a:cs typeface="Times New Roman" pitchFamily="18" charset="0"/>
            </a:endParaRPr>
          </a:p>
          <a:p>
            <a:pPr lvl="0" indent="182563" algn="just"/>
            <a:r>
              <a:rPr lang="kk-KZ" sz="1200" dirty="0" smtClean="0">
                <a:latin typeface="Times New Roman" pitchFamily="18" charset="0"/>
                <a:cs typeface="Times New Roman" pitchFamily="18" charset="0"/>
              </a:rPr>
              <a:t>Аздаған бұлтты, жауын-шашынсыз. Солтүстік-шығыстан жел соғады, күші 4-9 м/с</a:t>
            </a:r>
            <a:r>
              <a:rPr lang="kk-KZ" sz="1200" dirty="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17-19,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30-32 градус </a:t>
            </a:r>
            <a:r>
              <a:rPr lang="kk-KZ" sz="1200" dirty="0">
                <a:latin typeface="Times New Roman" pitchFamily="18" charset="0"/>
                <a:cs typeface="Times New Roman" pitchFamily="18" charset="0"/>
              </a:rPr>
              <a:t>жылы болады.</a:t>
            </a:r>
            <a:r>
              <a:rPr lang="ru-RU" sz="1200" b="1" dirty="0">
                <a:solidFill>
                  <a:srgbClr val="000000"/>
                </a:solidFill>
                <a:latin typeface="Times New Roman" pitchFamily="18" charset="0"/>
                <a:cs typeface="Times New Roman" pitchFamily="18" charset="0"/>
              </a:rPr>
              <a:t> </a:t>
            </a:r>
          </a:p>
          <a:p>
            <a:pPr lvl="0" indent="182563" algn="ctr"/>
            <a:r>
              <a:rPr lang="kk-KZ" sz="1200" b="1" dirty="0" smtClean="0">
                <a:solidFill>
                  <a:srgbClr val="000000"/>
                </a:solidFill>
                <a:latin typeface="Times New Roman" pitchFamily="18" charset="0"/>
                <a:cs typeface="Times New Roman" pitchFamily="18" charset="0"/>
              </a:rPr>
              <a:t>10 тамызға</a:t>
            </a:r>
            <a:endParaRPr lang="ru-RU" sz="1200" b="1" dirty="0">
              <a:solidFill>
                <a:srgbClr val="000000"/>
              </a:solidFill>
              <a:latin typeface="Times New Roman" pitchFamily="18" charset="0"/>
              <a:cs typeface="Times New Roman" pitchFamily="18" charset="0"/>
            </a:endParaRPr>
          </a:p>
          <a:p>
            <a:pPr lvl="0" indent="182563" algn="ctr"/>
            <a:r>
              <a:rPr lang="ru-RU" sz="1200" b="1" dirty="0">
                <a:solidFill>
                  <a:srgbClr val="000000"/>
                </a:solidFill>
                <a:latin typeface="Times New Roman" pitchFamily="18" charset="0"/>
                <a:cs typeface="Times New Roman" pitchFamily="18" charset="0"/>
              </a:rPr>
              <a:t>2022 ж. </a:t>
            </a:r>
            <a:r>
              <a:rPr lang="ru-RU" sz="1200" b="1" dirty="0" smtClean="0">
                <a:solidFill>
                  <a:srgbClr val="000000"/>
                </a:solidFill>
                <a:latin typeface="Times New Roman" pitchFamily="18" charset="0"/>
                <a:cs typeface="Times New Roman" pitchFamily="18" charset="0"/>
              </a:rPr>
              <a:t>09 </a:t>
            </a:r>
            <a:r>
              <a:rPr lang="ru-RU" sz="1200" b="1" dirty="0" err="1" smtClean="0">
                <a:solidFill>
                  <a:srgbClr val="000000"/>
                </a:solidFill>
                <a:latin typeface="Times New Roman" pitchFamily="18" charset="0"/>
                <a:cs typeface="Times New Roman" pitchFamily="18" charset="0"/>
              </a:rPr>
              <a:t>тамыз</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10 </a:t>
            </a:r>
            <a:r>
              <a:rPr lang="ru-RU" sz="1200" b="1" dirty="0" err="1" smtClean="0">
                <a:solidFill>
                  <a:srgbClr val="000000"/>
                </a:solidFill>
                <a:latin typeface="Times New Roman" pitchFamily="18" charset="0"/>
                <a:cs typeface="Times New Roman" pitchFamily="18" charset="0"/>
              </a:rPr>
              <a:t>тамыз</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lvl="0" indent="182563" algn="just"/>
            <a:r>
              <a:rPr lang="kk-KZ" sz="1200" dirty="0" smtClean="0">
                <a:latin typeface="Times New Roman" pitchFamily="18" charset="0"/>
                <a:cs typeface="Times New Roman" pitchFamily="18" charset="0"/>
              </a:rPr>
              <a:t>Аздаған бұлтты, жауын-шашынсыз. Солтүстік-шығыстан жел соғады, </a:t>
            </a:r>
            <a:r>
              <a:rPr lang="kk-KZ" sz="1200" dirty="0">
                <a:latin typeface="Times New Roman" pitchFamily="18" charset="0"/>
                <a:cs typeface="Times New Roman" pitchFamily="18" charset="0"/>
              </a:rPr>
              <a:t>күші </a:t>
            </a:r>
            <a:r>
              <a:rPr lang="kk-KZ" sz="1200" dirty="0" smtClean="0">
                <a:latin typeface="Times New Roman" pitchFamily="18" charset="0"/>
                <a:cs typeface="Times New Roman" pitchFamily="18" charset="0"/>
              </a:rPr>
              <a:t>2-7 м/с</a:t>
            </a:r>
            <a:r>
              <a:rPr lang="kk-KZ" sz="1200" dirty="0">
                <a:latin typeface="Times New Roman" pitchFamily="18" charset="0"/>
                <a:cs typeface="Times New Roman" pitchFamily="18" charset="0"/>
              </a:rPr>
              <a:t>. Ауа температурасы </a:t>
            </a:r>
            <a:r>
              <a:rPr lang="kk-KZ" sz="1200" dirty="0" smtClean="0">
                <a:latin typeface="Times New Roman" pitchFamily="18" charset="0"/>
                <a:cs typeface="Times New Roman" pitchFamily="18" charset="0"/>
              </a:rPr>
              <a:t>16-18 градус </a:t>
            </a:r>
            <a:r>
              <a:rPr lang="kk-KZ" sz="1200" dirty="0">
                <a:latin typeface="Times New Roman" pitchFamily="18" charset="0"/>
                <a:cs typeface="Times New Roman" pitchFamily="18" charset="0"/>
              </a:rPr>
              <a:t>жылы болады.</a:t>
            </a:r>
            <a:r>
              <a:rPr lang="ru-RU" sz="1200" dirty="0">
                <a:latin typeface="Times New Roman" pitchFamily="18" charset="0"/>
                <a:cs typeface="Times New Roman" pitchFamily="18" charset="0"/>
              </a:rPr>
              <a:t> </a:t>
            </a:r>
            <a:r>
              <a:rPr lang="ru-RU" sz="1200" dirty="0">
                <a:solidFill>
                  <a:srgbClr val="000000"/>
                </a:solidFill>
                <a:latin typeface="Times New Roman" pitchFamily="18" charset="0"/>
                <a:cs typeface="Times New Roman" pitchFamily="18" charset="0"/>
                <a:sym typeface="+mn-ea"/>
              </a:rPr>
              <a:t> </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705816265"/>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572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234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7</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745</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68</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0,3</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70</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59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23</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2,9</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8 </a:t>
            </a:r>
            <a:r>
              <a:rPr lang="ru-RU" altLang="ru-RU" sz="1200" b="1" dirty="0" err="1" smtClean="0">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17184" y="3486951"/>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1, 2, 3 </a:t>
            </a:r>
            <a:r>
              <a:rPr lang="ru-RU" sz="1200" dirty="0" err="1" smtClean="0">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2810" y="2202022"/>
            <a:ext cx="4643470" cy="1015663"/>
          </a:xfrm>
          <a:prstGeom prst="rect">
            <a:avLst/>
          </a:prstGeom>
          <a:solidFill>
            <a:schemeClr val="accent6">
              <a:lumMod val="75000"/>
            </a:schemeClr>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09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ru-RU" sz="1200" dirty="0" smtClean="0">
                <a:solidFill>
                  <a:schemeClr val="tx1"/>
                </a:solidFill>
                <a:latin typeface="Times New Roman" panose="02020603050405020304" pitchFamily="18" charset="0"/>
                <a:cs typeface="Times New Roman" panose="02020603050405020304" pitchFamily="18" charset="0"/>
              </a:rPr>
              <a:t>, 10 </a:t>
            </a:r>
            <a:r>
              <a:rPr lang="ru-RU" sz="1200" dirty="0" err="1" smtClean="0">
                <a:solidFill>
                  <a:schemeClr val="tx1"/>
                </a:solidFill>
                <a:latin typeface="Times New Roman" panose="02020603050405020304" pitchFamily="18" charset="0"/>
                <a:cs typeface="Times New Roman" panose="02020603050405020304" pitchFamily="18" charset="0"/>
              </a:rPr>
              <a:t>тамызде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жиналуына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indent="185738" algn="just"/>
            <a:r>
              <a:rPr lang="ru-RU" sz="1200" dirty="0" smtClean="0">
                <a:solidFill>
                  <a:schemeClr val="tx1"/>
                </a:solidFill>
                <a:latin typeface="Times New Roman" panose="02020603050405020304" pitchFamily="18" charset="0"/>
                <a:cs typeface="Times New Roman" panose="02020603050405020304" pitchFamily="18" charset="0"/>
              </a:rPr>
              <a:t>Жалпы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 көтеріңкі 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69660"/>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Ақтөбе</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Есет батыр к-сі, </a:t>
            </a:r>
            <a:r>
              <a:rPr lang="kk-KZ" sz="1200" dirty="0" smtClean="0">
                <a:latin typeface="Times New Roman" panose="02020603050405020304" pitchFamily="18" charset="0"/>
                <a:cs typeface="Times New Roman" panose="02020603050405020304" pitchFamily="18" charset="0"/>
              </a:rPr>
              <a:t>109;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Белинский көшесі, 5 тұрғын қалашық </a:t>
            </a:r>
            <a:r>
              <a:rPr lang="kk-KZ" sz="1200" dirty="0" smtClean="0">
                <a:latin typeface="Times New Roman" panose="02020603050405020304" pitchFamily="18" charset="0"/>
                <a:cs typeface="Times New Roman" panose="02020603050405020304" pitchFamily="18" charset="0"/>
              </a:rPr>
              <a:t>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206726"/>
            <a:chOff x="349950" y="3799939"/>
            <a:chExt cx="4472585" cy="1323528"/>
          </a:xfrm>
        </p:grpSpPr>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6825" y="624026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0,1</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 ≤ Р &lt; 0,17</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0,17 ≤ Р &lt;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0,23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58793986"/>
              </p:ext>
            </p:extLst>
          </p:nvPr>
        </p:nvGraphicFramePr>
        <p:xfrm>
          <a:off x="5159708" y="5536467"/>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 name="Прямоугольник 1"/>
          <p:cNvSpPr/>
          <p:nvPr/>
        </p:nvSpPr>
        <p:spPr>
          <a:xfrm>
            <a:off x="175915" y="827424"/>
            <a:ext cx="4637386" cy="1658403"/>
          </a:xfrm>
          <a:prstGeom prst="rect">
            <a:avLst/>
          </a:prstGeom>
        </p:spPr>
        <p:txBody>
          <a:bodyPr wrap="square">
            <a:spAutoFit/>
          </a:bodyPr>
          <a:lstStyle/>
          <a:p>
            <a:pPr algn="just">
              <a:lnSpc>
                <a:spcPct val="106000"/>
              </a:lnSpc>
              <a:spcAft>
                <a:spcPts val="0"/>
              </a:spcAft>
            </a:pP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да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қысқарту</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a:t>
            </a:r>
            <a:endParaRPr lang="ru-RU" sz="1100" dirty="0">
              <a:ea typeface="Calibri" panose="020F0502020204030204" pitchFamily="34" charset="0"/>
              <a:cs typeface="Times New Roman" panose="02020603050405020304" pitchFamily="18" charset="0"/>
            </a:endParaRPr>
          </a:p>
          <a:p>
            <a:pPr algn="just">
              <a:lnSpc>
                <a:spcPct val="106000"/>
              </a:lnSpc>
              <a:spcAft>
                <a:spcPts val="0"/>
              </a:spcAft>
            </a:pP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зардап</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шегетін</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адамдарда</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өзімен</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дәрілік</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болуы</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қажет</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a:t>
            </a:r>
            <a:endParaRPr lang="ru-RU" sz="1100" dirty="0">
              <a:ea typeface="Calibri" panose="020F0502020204030204" pitchFamily="34" charset="0"/>
              <a:cs typeface="Times New Roman" panose="02020603050405020304" pitchFamily="18" charset="0"/>
            </a:endParaRPr>
          </a:p>
          <a:p>
            <a:pPr algn="just">
              <a:lnSpc>
                <a:spcPct val="106000"/>
              </a:lnSpc>
              <a:spcAft>
                <a:spcPts val="800"/>
              </a:spcAft>
            </a:pP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физикалық</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шектеңіз</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Жабық</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спорт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дене</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шынықтыру</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спортпен</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айналысу</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a:t>
            </a:r>
            <a:endParaRPr lang="ru-RU" sz="11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13415</TotalTime>
  <Words>601</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2351</cp:revision>
  <cp:lastPrinted>2021-07-01T07:38:07Z</cp:lastPrinted>
  <dcterms:created xsi:type="dcterms:W3CDTF">2018-03-27T06:03:00Z</dcterms:created>
  <dcterms:modified xsi:type="dcterms:W3CDTF">2022-08-08T08:07:07Z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