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74" d="100"/>
          <a:sy n="74" d="100"/>
        </p:scale>
        <p:origin x="38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61881597"/>
              </p:ext>
            </p:extLst>
          </p:nvPr>
        </p:nvGraphicFramePr>
        <p:xfrm>
          <a:off x="307975" y="3186321"/>
          <a:ext cx="4465638" cy="21488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chemeClr val="tx2">
                              <a:lumMod val="75000"/>
                            </a:schemeClr>
                          </a:solidFill>
                          <a:latin typeface="Times New Roman" panose="02020603050405020304" pitchFamily="18" charset="0"/>
                          <a:cs typeface="Times New Roman" panose="02020603050405020304" pitchFamily="18" charset="0"/>
                        </a:rPr>
                        <a:t>№ 220 КҮНДЕЛІКТІ</a:t>
                      </a:r>
                    </a:p>
                    <a:p>
                      <a:pPr lvl="0" algn="ctr" eaLnBrk="1" hangingPunct="1">
                        <a:buNone/>
                      </a:pPr>
                      <a:endParaRPr lang="ru-RU" altLang="x-none" sz="16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chemeClr val="tx2">
                              <a:lumMod val="75000"/>
                            </a:schemeClr>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2022 жыл 08</a:t>
                      </a:r>
                      <a:r>
                        <a:rPr lang="ru-RU" sz="1200" b="1" i="1" dirty="0">
                          <a:solidFill>
                            <a:schemeClr val="tx2">
                              <a:lumMod val="75000"/>
                            </a:schemeClr>
                          </a:solidFill>
                          <a:latin typeface="Times New Roman" panose="02020603050405020304" pitchFamily="18" charset="0"/>
                          <a:cs typeface="Times New Roman" panose="02020603050405020304" pitchFamily="18" charset="0"/>
                        </a:rPr>
                        <a:t> </a:t>
                      </a:r>
                      <a:r>
                        <a:rPr lang="ru-RU" sz="1200" b="1" i="1" dirty="0" err="1">
                          <a:solidFill>
                            <a:schemeClr val="tx2">
                              <a:lumMod val="75000"/>
                            </a:schemeClr>
                          </a:solidFill>
                          <a:latin typeface="Times New Roman" panose="02020603050405020304" pitchFamily="18" charset="0"/>
                          <a:cs typeface="Times New Roman" panose="02020603050405020304" pitchFamily="18" charset="0"/>
                        </a:rPr>
                        <a:t>тамыз</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08</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тамыз</a:t>
            </a:r>
            <a:r>
              <a:rPr lang="kk-KZ"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21977405"/>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146</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5079998" y="60565"/>
            <a:ext cx="4681539" cy="2292935"/>
          </a:xfrm>
          <a:prstGeom prst="rect">
            <a:avLst/>
          </a:prstGeom>
        </p:spPr>
        <p:txBody>
          <a:bodyPr wrap="square" anchor="ctr">
            <a:spAutoFit/>
          </a:bodyPr>
          <a:lstStyle/>
          <a:p>
            <a:pPr algn="ctr"/>
            <a:r>
              <a:rPr lang="ru-RU" altLang="ru-RU" sz="1200" b="1" dirty="0">
                <a:latin typeface="Times New Roman" panose="02020603050405020304" pitchFamily="18" charset="0"/>
                <a:cs typeface="Times New Roman" panose="02020603050405020304" pitchFamily="18" charset="0"/>
              </a:rPr>
              <a:t>Павлодар қаласы бойынша </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09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тамыз</a:t>
            </a:r>
            <a:r>
              <a:rPr lang="ru-RU" altLang="ru-RU" sz="1200" b="1" dirty="0" err="1">
                <a:latin typeface="Times New Roman" panose="02020603050405020304" pitchFamily="18" charset="0"/>
                <a:cs typeface="Times New Roman" panose="02020603050405020304" pitchFamily="18" charset="0"/>
              </a:rPr>
              <a:t>ғ</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а</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ауа-райы болжамы</a:t>
            </a:r>
          </a:p>
          <a:p>
            <a:pPr algn="ctr"/>
            <a:r>
              <a:rPr lang="ru-RU" altLang="ru-RU" sz="1200" b="1" dirty="0">
                <a:latin typeface="Times New Roman" panose="02020603050405020304" pitchFamily="18" charset="0"/>
                <a:cs typeface="Times New Roman" panose="02020603050405020304" pitchFamily="18" charset="0"/>
              </a:rPr>
              <a:t>2022 ж. 08 </a:t>
            </a:r>
            <a:r>
              <a:rPr lang="ru-RU" altLang="ru-RU" sz="1200" b="1" dirty="0" err="1">
                <a:latin typeface="Times New Roman" panose="02020603050405020304" pitchFamily="18" charset="0"/>
                <a:cs typeface="Times New Roman" panose="02020603050405020304" pitchFamily="18" charset="0"/>
              </a:rPr>
              <a:t>тамыздан</a:t>
            </a:r>
            <a:r>
              <a:rPr lang="ru-RU" altLang="ru-RU" sz="1200" b="1" dirty="0">
                <a:latin typeface="Times New Roman" panose="02020603050405020304" pitchFamily="18" charset="0"/>
                <a:cs typeface="Times New Roman" panose="02020603050405020304" pitchFamily="18" charset="0"/>
              </a:rPr>
              <a:t> с. 21-ден. </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09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тамызда</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 21-ге дейін </a:t>
            </a:r>
            <a:r>
              <a:rPr lang="kk-KZ" sz="1200" dirty="0">
                <a:latin typeface="Times New Roman" panose="02020603050405020304" pitchFamily="18" charset="0"/>
                <a:ea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cs typeface="Times New Roman" panose="02020603050405020304" pitchFamily="18" charset="0"/>
              </a:rPr>
              <a:t>К</a:t>
            </a:r>
            <a:r>
              <a:rPr lang="kk-KZ" sz="1200" kern="1400" dirty="0">
                <a:solidFill>
                  <a:srgbClr val="000000"/>
                </a:solidFill>
                <a:latin typeface="Times New Roman" panose="02020603050405020304" pitchFamily="18" charset="0"/>
                <a:ea typeface="Times New Roman" panose="02020603050405020304" pitchFamily="18" charset="0"/>
              </a:rPr>
              <a:t>үндіз өткінші жаңбыр, </a:t>
            </a:r>
            <a:r>
              <a:rPr lang="kk-KZ" sz="1200" dirty="0">
                <a:latin typeface="Times New Roman" panose="02020603050405020304" pitchFamily="18" charset="0"/>
                <a:cs typeface="Times New Roman" panose="02020603050405020304" pitchFamily="18" charset="0"/>
              </a:rPr>
              <a:t>найзағай</a:t>
            </a:r>
            <a:r>
              <a:rPr lang="kk-KZ" sz="1200" kern="1400" dirty="0">
                <a:solidFill>
                  <a:srgbClr val="000000"/>
                </a:solidFill>
                <a:latin typeface="Times New Roman" panose="02020603050405020304" pitchFamily="18" charset="0"/>
                <a:ea typeface="Times New Roman" panose="02020603050405020304" pitchFamily="18" charset="0"/>
              </a:rPr>
              <a:t>. Солтүстік-шығыстан жел соғады, күші 9-14, </a:t>
            </a:r>
            <a:r>
              <a:rPr lang="kk-KZ" sz="1200" dirty="0">
                <a:latin typeface="Times New Roman" panose="02020603050405020304" pitchFamily="18" charset="0"/>
                <a:ea typeface="Times New Roman" panose="02020603050405020304" pitchFamily="18" charset="0"/>
              </a:rPr>
              <a:t>найзағай кезінде екпіні 15-20</a:t>
            </a:r>
            <a:r>
              <a:rPr lang="kk-KZ" sz="1200" kern="1400" dirty="0">
                <a:solidFill>
                  <a:srgbClr val="000000"/>
                </a:solidFill>
                <a:latin typeface="Times New Roman" panose="02020603050405020304" pitchFamily="18" charset="0"/>
                <a:ea typeface="Times New Roman" panose="02020603050405020304" pitchFamily="18" charset="0"/>
              </a:rPr>
              <a:t> м/с. Ауа температурасы түнде 14-16, </a:t>
            </a:r>
            <a:r>
              <a:rPr lang="kk-KZ" sz="1200" kern="1400">
                <a:solidFill>
                  <a:srgbClr val="000000"/>
                </a:solidFill>
                <a:latin typeface="Times New Roman" panose="02020603050405020304" pitchFamily="18" charset="0"/>
                <a:ea typeface="Times New Roman" panose="02020603050405020304" pitchFamily="18" charset="0"/>
              </a:rPr>
              <a:t>күндіз 25-27 </a:t>
            </a:r>
            <a:r>
              <a:rPr lang="kk-KZ" sz="1200" kern="1400" dirty="0">
                <a:solidFill>
                  <a:srgbClr val="000000"/>
                </a:solidFill>
                <a:latin typeface="Times New Roman" panose="02020603050405020304" pitchFamily="18" charset="0"/>
                <a:ea typeface="Times New Roman" panose="02020603050405020304" pitchFamily="18" charset="0"/>
              </a:rPr>
              <a:t>жылы.</a:t>
            </a:r>
            <a:endParaRPr lang="ru-RU" sz="11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10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тамыз</a:t>
            </a:r>
            <a:r>
              <a:rPr lang="ru-RU" altLang="ru-RU" sz="1200" b="1" dirty="0" err="1">
                <a:latin typeface="Times New Roman" panose="02020603050405020304" pitchFamily="18" charset="0"/>
                <a:cs typeface="Times New Roman" panose="02020603050405020304" pitchFamily="18" charset="0"/>
              </a:rPr>
              <a:t>ғ</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а</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09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тамыздан</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с. 21-ден 10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тамызда</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p>
          <a:p>
            <a:pPr algn="just"/>
            <a:r>
              <a:rPr lang="kk-KZ" sz="1200" dirty="0">
                <a:latin typeface="Times New Roman" panose="02020603050405020304" pitchFamily="18" charset="0"/>
                <a:cs typeface="Times New Roman" panose="02020603050405020304" pitchFamily="18" charset="0"/>
              </a:rPr>
              <a:t>        Өткінші  ж</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аңбыр</a:t>
            </a:r>
            <a:r>
              <a:rPr lang="kk-KZ" sz="1200" dirty="0">
                <a:latin typeface="Times New Roman" panose="02020603050405020304" pitchFamily="18" charset="0"/>
                <a:cs typeface="Times New Roman" panose="02020603050405020304" pitchFamily="18" charset="0"/>
              </a:rPr>
              <a:t>, найзағай</a:t>
            </a:r>
            <a:r>
              <a:rPr lang="ru-RU" sz="1200" dirty="0">
                <a:latin typeface="Times New Roman" panose="02020603050405020304" pitchFamily="18" charset="0"/>
                <a:cs typeface="Times New Roman" panose="02020603050405020304" pitchFamily="18" charset="0"/>
              </a:rPr>
              <a:t>.</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Солтүстік-шығыстан </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9-14, </a:t>
            </a:r>
            <a:r>
              <a:rPr lang="kk-KZ" sz="1200" dirty="0">
                <a:latin typeface="Times New Roman" panose="02020603050405020304" pitchFamily="18" charset="0"/>
                <a:ea typeface="Times New Roman" panose="02020603050405020304" pitchFamily="18" charset="0"/>
              </a:rPr>
              <a:t>найзағай кезінде екпіні 15-20</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м/с. </a:t>
            </a:r>
            <a:r>
              <a:rPr lang="ru-RU" sz="1200" dirty="0">
                <a:solidFill>
                  <a:srgbClr val="000000"/>
                </a:solidFill>
                <a:latin typeface="Times New Roman" panose="02020603050405020304" pitchFamily="18" charset="0"/>
                <a:cs typeface="Times New Roman" panose="02020603050405020304" pitchFamily="18" charset="0"/>
              </a:rPr>
              <a:t>Ауа температурасы 14-16 </a:t>
            </a:r>
            <a:r>
              <a:rPr lang="ru-RU" sz="1200" dirty="0" err="1">
                <a:solidFill>
                  <a:srgbClr val="000000"/>
                </a:solidFill>
                <a:latin typeface="Times New Roman" panose="02020603050405020304" pitchFamily="18" charset="0"/>
                <a:cs typeface="Times New Roman" panose="02020603050405020304" pitchFamily="18" charset="0"/>
              </a:rPr>
              <a:t>жылы</a:t>
            </a:r>
            <a:r>
              <a:rPr lang="ru-RU" sz="1200" dirty="0">
                <a:solidFill>
                  <a:srgbClr val="000000"/>
                </a:solidFill>
                <a:latin typeface="Times New Roman" panose="02020603050405020304" pitchFamily="18" charset="0"/>
                <a:cs typeface="Times New Roman" panose="02020603050405020304" pitchFamily="18" charset="0"/>
              </a:rPr>
              <a:t>. </a:t>
            </a:r>
          </a:p>
          <a:p>
            <a:pPr indent="182563" algn="just"/>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5047043" y="2132856"/>
            <a:ext cx="464502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09</a:t>
            </a:r>
            <a:r>
              <a:rPr lang="kk-KZ" sz="1200" kern="1400" dirty="0">
                <a:solidFill>
                  <a:srgbClr val="000000"/>
                </a:solidFill>
                <a:latin typeface="Times New Roman" panose="02020603050405020304" pitchFamily="18" charset="0"/>
                <a:ea typeface="Times New Roman" panose="02020603050405020304" pitchFamily="18" charset="0"/>
              </a:rPr>
              <a:t>, 1</a:t>
            </a:r>
            <a:r>
              <a:rPr lang="ru-RU" sz="1200">
                <a:solidFill>
                  <a:prstClr val="black">
                    <a:lumMod val="75000"/>
                    <a:lumOff val="25000"/>
                  </a:prstClr>
                </a:solidFill>
                <a:latin typeface="Times New Roman" panose="02020603050405020304" pitchFamily="18" charset="0"/>
                <a:cs typeface="Times New Roman" panose="02020603050405020304" pitchFamily="18" charset="0"/>
              </a:rPr>
              <a:t>0 </a:t>
            </a:r>
            <a:r>
              <a:rPr lang="kk-KZ" sz="1200" kern="1400" dirty="0">
                <a:solidFill>
                  <a:srgbClr val="000000"/>
                </a:solidFill>
                <a:latin typeface="Times New Roman" panose="02020603050405020304" pitchFamily="18" charset="0"/>
                <a:ea typeface="Times New Roman" panose="02020603050405020304" pitchFamily="18" charset="0"/>
              </a:rPr>
              <a:t>тамызына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ыдыруына</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төмендеуі болады деп күтілуде.</a:t>
            </a:r>
          </a:p>
        </p:txBody>
      </p:sp>
      <p:pic>
        <p:nvPicPr>
          <p:cNvPr id="23" name="Рисунок 22">
            <a:extLst>
              <a:ext uri="{FF2B5EF4-FFF2-40B4-BE49-F238E27FC236}">
                <a16:creationId xmlns:a16="http://schemas.microsoft.com/office/drawing/2014/main" xmlns="" id="{88BDB254-D50D-4D10-8FE4-B653D5486FB6}"/>
              </a:ext>
            </a:extLst>
          </p:cNvPr>
          <p:cNvPicPr>
            <a:picLocks noChangeAspect="1"/>
          </p:cNvPicPr>
          <p:nvPr/>
        </p:nvPicPr>
        <p:blipFill>
          <a:blip r:embed="rId3"/>
          <a:stretch>
            <a:fillRect/>
          </a:stretch>
        </p:blipFill>
        <p:spPr>
          <a:xfrm>
            <a:off x="4987383" y="3131757"/>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16839</TotalTime>
  <Words>576</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2687</cp:revision>
  <cp:lastPrinted>2022-05-31T05:49:59Z</cp:lastPrinted>
  <dcterms:created xsi:type="dcterms:W3CDTF">2018-03-27T06:03:00Z</dcterms:created>
  <dcterms:modified xsi:type="dcterms:W3CDTF">2022-08-08T08:39:46Z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