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66" y="7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27898824"/>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№209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832269361"/>
              </p:ext>
            </p:extLst>
          </p:nvPr>
        </p:nvGraphicFramePr>
        <p:xfrm>
          <a:off x="4822018" y="6478734"/>
          <a:ext cx="4955395" cy="465878"/>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06143" y="3885322"/>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792730308"/>
              </p:ext>
            </p:extLst>
          </p:nvPr>
        </p:nvGraphicFramePr>
        <p:xfrm>
          <a:off x="4938308" y="4162321"/>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827453" y="178389"/>
            <a:ext cx="4908111" cy="2308324"/>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kk-KZ" sz="1200" b="1" dirty="0" smtClean="0">
                <a:solidFill>
                  <a:srgbClr val="000000"/>
                </a:solidFill>
                <a:latin typeface="Times New Roman" panose="02020603050405020304" pitchFamily="18" charset="0"/>
                <a:cs typeface="Times New Roman" panose="02020603050405020304" pitchFamily="18" charset="0"/>
                <a:sym typeface="+mn-ea"/>
              </a:rPr>
              <a:t>шілдеге</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арналған </a:t>
            </a:r>
            <a:r>
              <a:rPr lang="kk-KZ" altLang="ru-RU" sz="1200" b="1" dirty="0">
                <a:solidFill>
                  <a:prstClr val="black"/>
                </a:solidFill>
                <a:latin typeface="Times New Roman" panose="02020603050405020304" pitchFamily="18" charset="0"/>
                <a:cs typeface="Times New Roman" panose="02020603050405020304" pitchFamily="18" charset="0"/>
              </a:rPr>
              <a:t>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28 </a:t>
            </a:r>
            <a:r>
              <a:rPr lang="kk-KZ" altLang="ru-RU" sz="1200" b="1" dirty="0">
                <a:solidFill>
                  <a:prstClr val="black"/>
                </a:solidFill>
                <a:latin typeface="Times New Roman" panose="02020603050405020304" pitchFamily="18" charset="0"/>
                <a:cs typeface="Times New Roman" panose="02020603050405020304" pitchFamily="18" charset="0"/>
              </a:rPr>
              <a:t>шілде</a:t>
            </a:r>
            <a:r>
              <a:rPr lang="ru-RU" altLang="ru-RU" sz="1200" b="1" dirty="0" err="1">
                <a:solidFill>
                  <a:prstClr val="black"/>
                </a:solidFill>
                <a:latin typeface="Times New Roman" panose="02020603050405020304" pitchFamily="18" charset="0"/>
                <a:cs typeface="Times New Roman" panose="02020603050405020304" pitchFamily="18" charset="0"/>
              </a:rPr>
              <a:t>нің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29 </a:t>
            </a:r>
            <a:r>
              <a:rPr lang="ru-RU" altLang="ru-RU" sz="1200" b="1" dirty="0" err="1">
                <a:solidFill>
                  <a:prstClr val="black"/>
                </a:solidFill>
                <a:latin typeface="Times New Roman" panose="02020603050405020304" pitchFamily="18" charset="0"/>
                <a:cs typeface="Times New Roman" panose="02020603050405020304" pitchFamily="18" charset="0"/>
              </a:rPr>
              <a:t>шілденің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smtClean="0">
                <a:solidFill>
                  <a:prstClr val="black"/>
                </a:solidFill>
                <a:latin typeface="Times New Roman" pitchFamily="18" charset="0"/>
                <a:cs typeface="Times New Roman" pitchFamily="18" charset="0"/>
              </a:rPr>
              <a:t>Күндіз жаңбыр, найзағай.</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солтүстік-батыстан, батыстан 7-12, күндіз найзағай кезінде екпіні 15-20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15-17°,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30-32°</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30 </a:t>
            </a:r>
            <a:r>
              <a:rPr lang="kk-KZ" sz="1200" b="1" dirty="0">
                <a:solidFill>
                  <a:srgbClr val="000000"/>
                </a:solidFill>
                <a:latin typeface="Times New Roman" panose="02020603050405020304" pitchFamily="18" charset="0"/>
                <a:cs typeface="Times New Roman" panose="02020603050405020304" pitchFamily="18" charset="0"/>
                <a:sym typeface="+mn-ea"/>
              </a:rPr>
              <a:t>шілдеге</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29 </a:t>
            </a:r>
            <a:r>
              <a:rPr lang="ru-RU" sz="1200" b="1" dirty="0" err="1">
                <a:solidFill>
                  <a:srgbClr val="000000"/>
                </a:solidFill>
                <a:latin typeface="Times New Roman" panose="02020603050405020304" pitchFamily="18" charset="0"/>
                <a:cs typeface="Times New Roman" panose="02020603050405020304" pitchFamily="18" charset="0"/>
                <a:sym typeface="+mn-ea"/>
              </a:rPr>
              <a:t>шілденің</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30 </a:t>
            </a:r>
            <a:r>
              <a:rPr lang="ru-RU" sz="1200" b="1" dirty="0" err="1">
                <a:solidFill>
                  <a:srgbClr val="000000"/>
                </a:solidFill>
                <a:latin typeface="Times New Roman" panose="02020603050405020304" pitchFamily="18" charset="0"/>
                <a:cs typeface="Times New Roman" panose="02020603050405020304" pitchFamily="18" charset="0"/>
                <a:sym typeface="+mn-ea"/>
              </a:rPr>
              <a:t>шілденің</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5-10</a:t>
            </a:r>
            <a:r>
              <a:rPr lang="kk-KZ" sz="1200" dirty="0" smtClean="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a:solidFill>
                  <a:prstClr val="black"/>
                </a:solidFill>
                <a:latin typeface="Times New Roman" pitchFamily="18" charset="0"/>
                <a:cs typeface="Times New Roman" pitchFamily="18" charset="0"/>
              </a:rPr>
              <a:t> </a:t>
            </a:r>
            <a:r>
              <a:rPr lang="ru-RU" sz="1200" smtClean="0">
                <a:solidFill>
                  <a:prstClr val="black"/>
                </a:solidFill>
                <a:latin typeface="Times New Roman" pitchFamily="18" charset="0"/>
                <a:cs typeface="Times New Roman" pitchFamily="18" charset="0"/>
              </a:rPr>
              <a:t>15-17°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870471" y="3464378"/>
            <a:ext cx="4842613"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4889522" y="2350936"/>
            <a:ext cx="4823562"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29 </a:t>
            </a:r>
            <a:r>
              <a:rPr lang="ru-RU" sz="1200" dirty="0" err="1">
                <a:solidFill>
                  <a:prstClr val="black"/>
                </a:solidFill>
                <a:latin typeface="Times New Roman" panose="02020603050405020304" pitchFamily="18" charset="0"/>
                <a:cs typeface="Times New Roman" panose="02020603050405020304" pitchFamily="18" charset="0"/>
              </a:rPr>
              <a:t>шілде</a:t>
            </a:r>
            <a:r>
              <a:rPr lang="ru-RU" sz="1200" dirty="0">
                <a:solidFill>
                  <a:prstClr val="black"/>
                </a:solidFill>
                <a:latin typeface="Times New Roman" panose="02020603050405020304" pitchFamily="18" charset="0"/>
                <a:cs typeface="Times New Roman" panose="02020603050405020304" pitchFamily="18" charset="0"/>
              </a:rPr>
              <a:t>, 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30 </a:t>
            </a:r>
            <a:r>
              <a:rPr lang="ru-RU" sz="1200" dirty="0" err="1">
                <a:solidFill>
                  <a:prstClr val="black"/>
                </a:solidFill>
                <a:latin typeface="Times New Roman" panose="02020603050405020304" pitchFamily="18" charset="0"/>
                <a:cs typeface="Times New Roman" panose="02020603050405020304" pitchFamily="18" charset="0"/>
              </a:rPr>
              <a:t>шілдеге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қараған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254361" y="172228"/>
            <a:ext cx="4857332" cy="907969"/>
            <a:chOff x="95668" y="246083"/>
            <a:chExt cx="4857332" cy="907969"/>
          </a:xfrm>
        </p:grpSpPr>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 xmlns:a16="http://schemas.microsoft.com/office/drawing/2014/main" id="{A749C2F8-23C3-4A95-A976-9FB1B6BA7313}"/>
                </a:ext>
              </a:extLst>
            </p:cNvPr>
            <p:cNvSpPr txBox="1"/>
            <p:nvPr/>
          </p:nvSpPr>
          <p:spPr>
            <a:xfrm>
              <a:off x="95668" y="877053"/>
              <a:ext cx="4810180" cy="276999"/>
            </a:xfrm>
            <a:prstGeom prst="rect">
              <a:avLst/>
            </a:prstGeom>
            <a:noFill/>
          </p:spPr>
          <p:txBody>
            <a:bodyPr wrap="square">
              <a:spAutoFit/>
            </a:bodyPr>
            <a:lstStyle/>
            <a:p>
              <a:pPr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бекет-аэрологиялық</a:t>
            </a:r>
            <a:r>
              <a:rPr lang="ru-RU" altLang="ru-RU" sz="1200" dirty="0">
                <a:solidFill>
                  <a:srgbClr val="000000"/>
                </a:solidFill>
                <a:latin typeface="Times New Roman" panose="02020603050405020304" pitchFamily="18" charset="0"/>
                <a:cs typeface="Times New Roman" panose="02020603050405020304" pitchFamily="18" charset="0"/>
              </a:rPr>
              <a:t> станция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43553"/>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53000" y="6482217"/>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4849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89779243"/>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201033848"/>
              </p:ext>
            </p:extLst>
          </p:nvPr>
        </p:nvGraphicFramePr>
        <p:xfrm>
          <a:off x="5147082" y="5359216"/>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4" name="Прямоугольник 23"/>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15849</TotalTime>
  <Words>561</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Ляззат Каскенова</cp:lastModifiedBy>
  <cp:revision>2361</cp:revision>
  <cp:lastPrinted>2021-07-01T03:56:27Z</cp:lastPrinted>
  <dcterms:created xsi:type="dcterms:W3CDTF">2018-03-27T06:03:00Z</dcterms:created>
  <dcterms:modified xsi:type="dcterms:W3CDTF">2022-07-28T06:57:41Z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