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99"/>
    <a:srgbClr val="99CC00"/>
    <a:srgbClr val="669900"/>
    <a:srgbClr val="FF00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19" autoAdjust="0"/>
    <p:restoredTop sz="99835" autoAdjust="0"/>
  </p:normalViewPr>
  <p:slideViewPr>
    <p:cSldViewPr>
      <p:cViewPr varScale="1">
        <p:scale>
          <a:sx n="115" d="100"/>
          <a:sy n="115" d="100"/>
        </p:scale>
        <p:origin x="1932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FF1C5400-A62E-44E0-B150-2CA0D0DA505F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237705184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AAA30F-0E58-4509-95EC-08D7BC75707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C42157-6111-4C7C-B8B4-E734BC43FA2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A5EEBC-6E5C-45A3-AF49-71BE772CE91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5AF2C6-E41B-48CF-8024-7B5ED25D71F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88813E-D821-4E90-952C-20C7FF75328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F72F19-CD97-4AC0-AC4A-E626F9E0F7F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EA05B3-5DA0-442B-BBDC-F1C6EED56A3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775F9D-9A0B-48D3-987C-10D4B8EF471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909F80-0846-4230-8D0F-E2A4807BF9C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B09CA3-5523-490D-B8A5-FAF43BAD311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33E3D5-4CA7-4388-9A77-4929E5468EE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C5D10EDE-09C6-409D-A1B3-433E266F650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 </a:t>
            </a:r>
            <a:r>
              <a:rPr lang="ru-RU" altLang="zh-CN" sz="1600" b="1" i="1" dirty="0">
                <a:solidFill>
                  <a:srgbClr val="002060"/>
                </a:solidFill>
                <a:cs typeface="Times New Roman" pitchFamily="18" charset="0"/>
              </a:rPr>
              <a:t>202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 dirty="0">
                <a:solidFill>
                  <a:srgbClr val="002060"/>
                </a:solidFill>
                <a:cs typeface="宋体"/>
              </a:rPr>
              <a:t>21 июля 2022 года</a:t>
            </a:r>
            <a:endParaRPr lang="zh-CN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08538" cy="192722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22 июля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21 июня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22 июля</a:t>
            </a:r>
          </a:p>
          <a:p>
            <a:pPr algn="just"/>
            <a:r>
              <a:rPr lang="ru-RU">
                <a:solidFill>
                  <a:schemeClr val="tx1"/>
                </a:solidFill>
              </a:rPr>
              <a:t>Переменная облачность,</a:t>
            </a:r>
            <a:r>
              <a:rPr lang="kk-KZ">
                <a:solidFill>
                  <a:schemeClr val="tx1"/>
                </a:solidFill>
              </a:rPr>
              <a:t> без осадков</a:t>
            </a:r>
            <a:r>
              <a:rPr lang="ru-RU">
                <a:solidFill>
                  <a:schemeClr val="tx1"/>
                </a:solidFill>
              </a:rPr>
              <a:t>. Ветер </a:t>
            </a:r>
            <a:r>
              <a:rPr lang="kk-KZ">
                <a:solidFill>
                  <a:schemeClr val="tx1"/>
                </a:solidFill>
              </a:rPr>
              <a:t>2-7 </a:t>
            </a:r>
            <a:r>
              <a:rPr lang="ru-RU">
                <a:solidFill>
                  <a:schemeClr val="tx1"/>
                </a:solidFill>
              </a:rPr>
              <a:t>м/с. Температура воздуха ночью 21</a:t>
            </a:r>
            <a:r>
              <a:rPr lang="kk-KZ">
                <a:solidFill>
                  <a:schemeClr val="tx1"/>
                </a:solidFill>
              </a:rPr>
              <a:t>-23</a:t>
            </a:r>
            <a:r>
              <a:rPr lang="ru-RU">
                <a:solidFill>
                  <a:schemeClr val="tx1"/>
                </a:solidFill>
              </a:rPr>
              <a:t>, днем </a:t>
            </a:r>
            <a:r>
              <a:rPr lang="kk-KZ">
                <a:solidFill>
                  <a:schemeClr val="tx1"/>
                </a:solidFill>
              </a:rPr>
              <a:t>36-38 </a:t>
            </a:r>
            <a:r>
              <a:rPr lang="ru-RU">
                <a:solidFill>
                  <a:schemeClr val="tx1"/>
                </a:solidFill>
              </a:rPr>
              <a:t>тепла</a:t>
            </a:r>
          </a:p>
          <a:p>
            <a:pPr algn="just"/>
            <a:endParaRPr lang="ru-RU">
              <a:solidFill>
                <a:schemeClr val="tx1"/>
              </a:solidFill>
            </a:endParaRP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на ночь 23 июля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22 июля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23 июля</a:t>
            </a:r>
          </a:p>
          <a:p>
            <a:pPr algn="just"/>
            <a:r>
              <a:rPr lang="ru-RU">
                <a:solidFill>
                  <a:schemeClr val="tx1"/>
                </a:solidFill>
              </a:rPr>
              <a:t>Переменная облачность, </a:t>
            </a:r>
            <a:r>
              <a:rPr lang="kk-KZ">
                <a:solidFill>
                  <a:schemeClr val="tx1"/>
                </a:solidFill>
              </a:rPr>
              <a:t>без осадков.</a:t>
            </a:r>
            <a:r>
              <a:rPr lang="ru-RU">
                <a:solidFill>
                  <a:schemeClr val="tx1"/>
                </a:solidFill>
              </a:rPr>
              <a:t> Ветер 2-7 м/с. Температура воздуха 24-26 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60950" y="2471738"/>
            <a:ext cx="4608513" cy="1042987"/>
          </a:xfrm>
          <a:prstGeom prst="rect">
            <a:avLst/>
          </a:prstGeom>
          <a:solidFill>
            <a:schemeClr val="accent6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indent="182563"/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22 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и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ю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л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я, ночью 23 июля 202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2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 г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  метеорологические условия будут способствовать накоплению загрязняющих 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pPr indent="182563"/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140325" y="6527800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60938" y="4016375"/>
            <a:ext cx="48244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21 июля 2022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/>
          </p:cNvPr>
          <p:cNvGraphicFramePr>
            <a:graphicFrameLocks noGrp="1"/>
          </p:cNvGraphicFramePr>
          <p:nvPr/>
        </p:nvGraphicFramePr>
        <p:xfrm>
          <a:off x="5097463" y="4491038"/>
          <a:ext cx="4490130" cy="2011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55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7848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14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124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0,8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525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171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0,6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83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178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0,4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5403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1,01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226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1,1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803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2,01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16" name="TextBox 15"/>
          <p:cNvSpPr txBox="1">
            <a:spLocks noChangeArrowheads="1"/>
          </p:cNvSpPr>
          <p:nvPr/>
        </p:nvSpPr>
        <p:spPr bwMode="auto">
          <a:xfrm>
            <a:off x="317285" y="246063"/>
            <a:ext cx="4635715" cy="30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sz="1400" b="1">
                <a:solidFill>
                  <a:srgbClr val="000000"/>
                </a:solidFill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15364" name="Прямоугольник 26"/>
          <p:cNvSpPr>
            <a:spLocks noChangeArrowheads="1"/>
          </p:cNvSpPr>
          <p:nvPr/>
        </p:nvSpPr>
        <p:spPr bwMode="auto">
          <a:xfrm>
            <a:off x="115887" y="3255749"/>
            <a:ext cx="4824412" cy="3485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050" dirty="0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 sz="1050" dirty="0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 sz="1050" dirty="0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 sz="1050" dirty="0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 sz="1050" dirty="0">
                <a:solidFill>
                  <a:schemeClr val="tx1"/>
                </a:solidFill>
              </a:rPr>
              <a:t>№ 1 – </a:t>
            </a:r>
            <a:r>
              <a:rPr lang="ru-RU" sz="1050" dirty="0" err="1">
                <a:solidFill>
                  <a:schemeClr val="tx1"/>
                </a:solidFill>
              </a:rPr>
              <a:t>терр</a:t>
            </a:r>
            <a:r>
              <a:rPr lang="ru-RU" sz="1050" dirty="0">
                <a:solidFill>
                  <a:schemeClr val="tx1"/>
                </a:solidFill>
              </a:rPr>
              <a:t>. Казахского национального университета </a:t>
            </a:r>
            <a:r>
              <a:rPr lang="ru-RU" sz="1050" dirty="0" err="1">
                <a:solidFill>
                  <a:schemeClr val="tx1"/>
                </a:solidFill>
              </a:rPr>
              <a:t>им.Аль-Фараби</a:t>
            </a:r>
            <a:endParaRPr lang="ru-RU" altLang="ru-RU" sz="1050" dirty="0">
              <a:solidFill>
                <a:schemeClr val="tx1"/>
              </a:solidFill>
            </a:endParaRPr>
          </a:p>
          <a:p>
            <a:r>
              <a:rPr lang="ru-RU" altLang="ru-RU" sz="1050" dirty="0">
                <a:solidFill>
                  <a:schemeClr val="tx1"/>
                </a:solidFill>
              </a:rPr>
              <a:t>№ 2 –</a:t>
            </a:r>
            <a:r>
              <a:rPr lang="ru-RU" sz="1050" dirty="0" err="1">
                <a:solidFill>
                  <a:schemeClr val="tx1"/>
                </a:solidFill>
              </a:rPr>
              <a:t>Бурундайское</a:t>
            </a:r>
            <a:r>
              <a:rPr lang="ru-RU" sz="1050" dirty="0">
                <a:solidFill>
                  <a:schemeClr val="tx1"/>
                </a:solidFill>
              </a:rPr>
              <a:t> автохозяйство, улица Аэродромная</a:t>
            </a:r>
            <a:endParaRPr lang="ru-RU" altLang="ru-RU" sz="1050" dirty="0">
              <a:solidFill>
                <a:schemeClr val="tx1"/>
              </a:solidFill>
            </a:endParaRPr>
          </a:p>
          <a:p>
            <a:r>
              <a:rPr lang="ru-RU" altLang="ru-RU" sz="1050" dirty="0">
                <a:solidFill>
                  <a:schemeClr val="tx1"/>
                </a:solidFill>
              </a:rPr>
              <a:t>№ 3 – </a:t>
            </a:r>
            <a:r>
              <a:rPr lang="ru-RU" sz="1050" dirty="0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 sz="1050" dirty="0">
                <a:solidFill>
                  <a:schemeClr val="tx1"/>
                </a:solidFill>
              </a:rPr>
              <a:t>№ 4 – </a:t>
            </a:r>
            <a:r>
              <a:rPr lang="ru-RU" sz="1050" dirty="0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 sz="1050" dirty="0">
                <a:solidFill>
                  <a:schemeClr val="tx1"/>
                </a:solidFill>
              </a:rPr>
              <a:t>№ </a:t>
            </a:r>
            <a:r>
              <a:rPr lang="en-US" altLang="ru-RU" sz="1050" dirty="0">
                <a:solidFill>
                  <a:schemeClr val="tx1"/>
                </a:solidFill>
              </a:rPr>
              <a:t>5</a:t>
            </a:r>
            <a:r>
              <a:rPr lang="ru-RU" altLang="ru-RU" sz="1050" dirty="0">
                <a:solidFill>
                  <a:schemeClr val="tx1"/>
                </a:solidFill>
              </a:rPr>
              <a:t> –</a:t>
            </a:r>
            <a:r>
              <a:rPr lang="en-US" altLang="ru-RU" sz="1050" dirty="0">
                <a:solidFill>
                  <a:schemeClr val="tx1"/>
                </a:solidFill>
              </a:rPr>
              <a:t> </a:t>
            </a:r>
            <a:r>
              <a:rPr lang="ru-RU" sz="1050" dirty="0">
                <a:solidFill>
                  <a:schemeClr val="tx1"/>
                </a:solidFill>
              </a:rPr>
              <a:t>ледовая арена «</a:t>
            </a:r>
            <a:r>
              <a:rPr lang="ru-RU" sz="1050" dirty="0" err="1">
                <a:solidFill>
                  <a:schemeClr val="tx1"/>
                </a:solidFill>
              </a:rPr>
              <a:t>Халык</a:t>
            </a:r>
            <a:r>
              <a:rPr lang="ru-RU" sz="1050" dirty="0">
                <a:solidFill>
                  <a:schemeClr val="tx1"/>
                </a:solidFill>
              </a:rPr>
              <a:t> арена», микрорайон «</a:t>
            </a:r>
            <a:r>
              <a:rPr lang="ru-RU" sz="1050" dirty="0" err="1">
                <a:solidFill>
                  <a:schemeClr val="tx1"/>
                </a:solidFill>
              </a:rPr>
              <a:t>Думан</a:t>
            </a:r>
            <a:r>
              <a:rPr lang="ru-RU" sz="1050" dirty="0">
                <a:solidFill>
                  <a:schemeClr val="tx1"/>
                </a:solidFill>
              </a:rPr>
              <a:t>»</a:t>
            </a:r>
          </a:p>
          <a:p>
            <a:r>
              <a:rPr lang="ru-RU" altLang="ru-RU" sz="1050" dirty="0">
                <a:solidFill>
                  <a:schemeClr val="tx1"/>
                </a:solidFill>
              </a:rPr>
              <a:t>№ </a:t>
            </a:r>
            <a:r>
              <a:rPr lang="en-US" altLang="ru-RU" sz="1050" dirty="0">
                <a:solidFill>
                  <a:schemeClr val="tx1"/>
                </a:solidFill>
              </a:rPr>
              <a:t>6</a:t>
            </a:r>
            <a:r>
              <a:rPr lang="ru-RU" altLang="ru-RU" sz="1050" dirty="0">
                <a:solidFill>
                  <a:schemeClr val="tx1"/>
                </a:solidFill>
              </a:rPr>
              <a:t> – </a:t>
            </a:r>
            <a:r>
              <a:rPr lang="ru-RU" sz="1050" dirty="0" err="1">
                <a:solidFill>
                  <a:schemeClr val="tx1"/>
                </a:solidFill>
              </a:rPr>
              <a:t>терр</a:t>
            </a:r>
            <a:r>
              <a:rPr lang="ru-RU" sz="1050" dirty="0">
                <a:solidFill>
                  <a:schemeClr val="tx1"/>
                </a:solidFill>
              </a:rPr>
              <a:t>. </a:t>
            </a:r>
            <a:r>
              <a:rPr lang="ru-RU" sz="1050" dirty="0" err="1">
                <a:solidFill>
                  <a:schemeClr val="tx1"/>
                </a:solidFill>
              </a:rPr>
              <a:t>Жетысуского</a:t>
            </a:r>
            <a:r>
              <a:rPr lang="ru-RU" sz="1050" dirty="0">
                <a:solidFill>
                  <a:schemeClr val="tx1"/>
                </a:solidFill>
              </a:rPr>
              <a:t> </a:t>
            </a:r>
            <a:r>
              <a:rPr lang="kk-KZ" sz="1050" dirty="0">
                <a:solidFill>
                  <a:schemeClr val="tx1"/>
                </a:solidFill>
              </a:rPr>
              <a:t>акимата</a:t>
            </a:r>
            <a:r>
              <a:rPr lang="ru-RU" sz="1050" dirty="0">
                <a:solidFill>
                  <a:schemeClr val="tx1"/>
                </a:solidFill>
              </a:rPr>
              <a:t>, микрорайон «</a:t>
            </a:r>
            <a:r>
              <a:rPr lang="ru-RU" sz="1050" dirty="0" err="1">
                <a:solidFill>
                  <a:schemeClr val="tx1"/>
                </a:solidFill>
              </a:rPr>
              <a:t>Кулагер</a:t>
            </a:r>
            <a:r>
              <a:rPr lang="ru-RU" sz="1050" dirty="0">
                <a:solidFill>
                  <a:schemeClr val="tx1"/>
                </a:solidFill>
              </a:rPr>
              <a:t>»</a:t>
            </a:r>
          </a:p>
          <a:p>
            <a:r>
              <a:rPr lang="ru-RU" altLang="ru-RU" sz="1050" dirty="0">
                <a:solidFill>
                  <a:schemeClr val="tx1"/>
                </a:solidFill>
              </a:rPr>
              <a:t>№ 2</a:t>
            </a:r>
            <a:r>
              <a:rPr lang="en-US" altLang="ru-RU" sz="1050" dirty="0">
                <a:solidFill>
                  <a:schemeClr val="tx1"/>
                </a:solidFill>
              </a:rPr>
              <a:t>7</a:t>
            </a:r>
            <a:r>
              <a:rPr lang="ru-RU" altLang="ru-RU" sz="1050" dirty="0">
                <a:solidFill>
                  <a:schemeClr val="tx1"/>
                </a:solidFill>
              </a:rPr>
              <a:t> –</a:t>
            </a:r>
            <a:r>
              <a:rPr lang="en-US" altLang="ru-RU" sz="1050" dirty="0">
                <a:solidFill>
                  <a:schemeClr val="tx1"/>
                </a:solidFill>
              </a:rPr>
              <a:t> </a:t>
            </a:r>
            <a:r>
              <a:rPr lang="ru-RU" sz="1050" dirty="0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 sz="1050" dirty="0">
                <a:solidFill>
                  <a:schemeClr val="tx1"/>
                </a:solidFill>
              </a:rPr>
              <a:t>№ </a:t>
            </a:r>
            <a:r>
              <a:rPr lang="ru-RU" altLang="ru-RU" sz="1050" dirty="0">
                <a:solidFill>
                  <a:schemeClr val="tx1"/>
                </a:solidFill>
              </a:rPr>
              <a:t>2</a:t>
            </a:r>
            <a:r>
              <a:rPr lang="en-US" altLang="ru-RU" sz="1050" dirty="0">
                <a:solidFill>
                  <a:schemeClr val="tx1"/>
                </a:solidFill>
              </a:rPr>
              <a:t>8 –  </a:t>
            </a:r>
            <a:r>
              <a:rPr lang="ru-RU" sz="1050" dirty="0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 sz="1050" dirty="0">
                <a:solidFill>
                  <a:schemeClr val="tx1"/>
                </a:solidFill>
              </a:rPr>
              <a:t>ул. Ахметова, 50</a:t>
            </a:r>
            <a:endParaRPr lang="en-US" altLang="ru-RU" sz="1050" dirty="0">
              <a:solidFill>
                <a:schemeClr val="tx1"/>
              </a:solidFill>
            </a:endParaRPr>
          </a:p>
          <a:p>
            <a:r>
              <a:rPr lang="en-US" altLang="ru-RU" sz="1050" dirty="0">
                <a:solidFill>
                  <a:schemeClr val="tx1"/>
                </a:solidFill>
              </a:rPr>
              <a:t>№ </a:t>
            </a:r>
            <a:r>
              <a:rPr lang="ru-RU" altLang="ru-RU" sz="1050" dirty="0">
                <a:solidFill>
                  <a:schemeClr val="tx1"/>
                </a:solidFill>
              </a:rPr>
              <a:t>2</a:t>
            </a:r>
            <a:r>
              <a:rPr lang="en-US" altLang="ru-RU" sz="1050" dirty="0">
                <a:solidFill>
                  <a:schemeClr val="tx1"/>
                </a:solidFill>
              </a:rPr>
              <a:t>9 –  </a:t>
            </a:r>
            <a:r>
              <a:rPr lang="ru-RU" sz="1050" dirty="0">
                <a:solidFill>
                  <a:schemeClr val="tx1"/>
                </a:solidFill>
              </a:rPr>
              <a:t>РУВД </a:t>
            </a:r>
            <a:r>
              <a:rPr lang="ru-RU" sz="1050" dirty="0" err="1">
                <a:solidFill>
                  <a:schemeClr val="tx1"/>
                </a:solidFill>
              </a:rPr>
              <a:t>Турскибского</a:t>
            </a:r>
            <a:r>
              <a:rPr lang="ru-RU" sz="1050" dirty="0">
                <a:solidFill>
                  <a:schemeClr val="tx1"/>
                </a:solidFill>
              </a:rPr>
              <a:t> района, ул. Р. Зорге,14</a:t>
            </a:r>
            <a:endParaRPr lang="en-US" altLang="ru-RU" sz="1050" dirty="0">
              <a:solidFill>
                <a:schemeClr val="tx1"/>
              </a:solidFill>
            </a:endParaRPr>
          </a:p>
          <a:p>
            <a:r>
              <a:rPr lang="en-US" altLang="ru-RU" sz="1050" dirty="0">
                <a:solidFill>
                  <a:schemeClr val="tx1"/>
                </a:solidFill>
              </a:rPr>
              <a:t>№ </a:t>
            </a:r>
            <a:r>
              <a:rPr lang="ru-RU" altLang="ru-RU" sz="1050" dirty="0">
                <a:solidFill>
                  <a:schemeClr val="tx1"/>
                </a:solidFill>
              </a:rPr>
              <a:t>3</a:t>
            </a:r>
            <a:r>
              <a:rPr lang="en-US" altLang="ru-RU" sz="1050" dirty="0">
                <a:solidFill>
                  <a:schemeClr val="tx1"/>
                </a:solidFill>
              </a:rPr>
              <a:t>0 – </a:t>
            </a:r>
            <a:r>
              <a:rPr lang="ru-RU" sz="1050" dirty="0">
                <a:solidFill>
                  <a:schemeClr val="tx1"/>
                </a:solidFill>
              </a:rPr>
              <a:t>м-н «</a:t>
            </a:r>
            <a:r>
              <a:rPr lang="ru-RU" sz="1050" dirty="0" err="1">
                <a:solidFill>
                  <a:schemeClr val="tx1"/>
                </a:solidFill>
              </a:rPr>
              <a:t>Шанырак</a:t>
            </a:r>
            <a:r>
              <a:rPr lang="ru-RU" sz="1050" dirty="0">
                <a:solidFill>
                  <a:schemeClr val="tx1"/>
                </a:solidFill>
              </a:rPr>
              <a:t>», школа №26, ул. </a:t>
            </a:r>
            <a:r>
              <a:rPr lang="ru-RU" sz="1050" dirty="0" err="1">
                <a:solidFill>
                  <a:schemeClr val="tx1"/>
                </a:solidFill>
              </a:rPr>
              <a:t>Жанкожа</a:t>
            </a:r>
            <a:r>
              <a:rPr lang="ru-RU" sz="1050" dirty="0">
                <a:solidFill>
                  <a:schemeClr val="tx1"/>
                </a:solidFill>
              </a:rPr>
              <a:t> батыра, 202</a:t>
            </a:r>
            <a:endParaRPr lang="ru-RU" altLang="ru-RU" sz="1050" dirty="0">
              <a:solidFill>
                <a:schemeClr val="tx1"/>
              </a:solidFill>
            </a:endParaRPr>
          </a:p>
          <a:p>
            <a:r>
              <a:rPr lang="en-US" altLang="ru-RU" sz="1050" dirty="0">
                <a:solidFill>
                  <a:schemeClr val="tx1"/>
                </a:solidFill>
              </a:rPr>
              <a:t>№ </a:t>
            </a:r>
            <a:r>
              <a:rPr lang="ru-RU" altLang="ru-RU" sz="1050" dirty="0">
                <a:solidFill>
                  <a:schemeClr val="tx1"/>
                </a:solidFill>
              </a:rPr>
              <a:t>31</a:t>
            </a:r>
            <a:r>
              <a:rPr lang="en-US" altLang="ru-RU" sz="1050" dirty="0">
                <a:solidFill>
                  <a:schemeClr val="tx1"/>
                </a:solidFill>
              </a:rPr>
              <a:t> – </a:t>
            </a:r>
            <a:r>
              <a:rPr lang="ru-RU" sz="1050" dirty="0" err="1">
                <a:solidFill>
                  <a:schemeClr val="tx1"/>
                </a:solidFill>
              </a:rPr>
              <a:t>пр.Аль-Фараби</a:t>
            </a:r>
            <a:r>
              <a:rPr lang="ru-RU" sz="1050" dirty="0">
                <a:solidFill>
                  <a:schemeClr val="tx1"/>
                </a:solidFill>
              </a:rPr>
              <a:t>, угол </a:t>
            </a:r>
            <a:r>
              <a:rPr lang="ru-RU" sz="1050" dirty="0" err="1">
                <a:solidFill>
                  <a:schemeClr val="tx1"/>
                </a:solidFill>
              </a:rPr>
              <a:t>ул.Навои</a:t>
            </a:r>
            <a:r>
              <a:rPr lang="ru-RU" sz="1050" dirty="0">
                <a:solidFill>
                  <a:schemeClr val="tx1"/>
                </a:solidFill>
              </a:rPr>
              <a:t>, м-н Орбита (территория Дендропарка АО «</a:t>
            </a:r>
            <a:r>
              <a:rPr lang="ru-RU" sz="1050" dirty="0" err="1">
                <a:solidFill>
                  <a:schemeClr val="tx1"/>
                </a:solidFill>
              </a:rPr>
              <a:t>Зеленстрой</a:t>
            </a:r>
            <a:r>
              <a:rPr lang="ru-RU" sz="1050" dirty="0">
                <a:solidFill>
                  <a:schemeClr val="tx1"/>
                </a:solidFill>
              </a:rPr>
              <a:t>»)</a:t>
            </a:r>
          </a:p>
          <a:p>
            <a:r>
              <a:rPr lang="kk-KZ" sz="1050" i="1" dirty="0">
                <a:solidFill>
                  <a:schemeClr val="tx1"/>
                </a:solidFill>
              </a:rPr>
              <a:t>№1 -</a:t>
            </a:r>
            <a:r>
              <a:rPr lang="kk-KZ" sz="1050" dirty="0">
                <a:solidFill>
                  <a:schemeClr val="tx1"/>
                </a:solidFill>
              </a:rPr>
              <a:t> </a:t>
            </a:r>
            <a:r>
              <a:rPr lang="ru-RU" sz="1050" i="1" dirty="0">
                <a:solidFill>
                  <a:schemeClr val="tx1"/>
                </a:solidFill>
              </a:rPr>
              <a:t>ул. Амангельды, угол ул. </a:t>
            </a:r>
            <a:r>
              <a:rPr lang="ru-RU" sz="1050" i="1" dirty="0" err="1">
                <a:solidFill>
                  <a:schemeClr val="tx1"/>
                </a:solidFill>
              </a:rPr>
              <a:t>Сатпаева</a:t>
            </a:r>
            <a:r>
              <a:rPr lang="kk-KZ" sz="1050" i="1" dirty="0">
                <a:solidFill>
                  <a:schemeClr val="tx1"/>
                </a:solidFill>
              </a:rPr>
              <a:t>;</a:t>
            </a:r>
            <a:endParaRPr lang="ru-RU" sz="1050" dirty="0">
              <a:solidFill>
                <a:schemeClr val="tx1"/>
              </a:solidFill>
            </a:endParaRPr>
          </a:p>
          <a:p>
            <a:r>
              <a:rPr lang="ru-RU" sz="1050" i="1" dirty="0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 sz="1050" dirty="0">
              <a:solidFill>
                <a:schemeClr val="tx1"/>
              </a:solidFill>
            </a:endParaRPr>
          </a:p>
          <a:p>
            <a:r>
              <a:rPr lang="kk-KZ" sz="1050" i="1" dirty="0">
                <a:solidFill>
                  <a:schemeClr val="tx1"/>
                </a:solidFill>
              </a:rPr>
              <a:t>№12 - </a:t>
            </a:r>
            <a:r>
              <a:rPr lang="ru-RU" sz="1050" i="1" dirty="0">
                <a:solidFill>
                  <a:schemeClr val="tx1"/>
                </a:solidFill>
              </a:rPr>
              <a:t>пр. </a:t>
            </a:r>
            <a:r>
              <a:rPr lang="ru-RU" sz="1050" i="1" dirty="0" err="1">
                <a:solidFill>
                  <a:schemeClr val="tx1"/>
                </a:solidFill>
              </a:rPr>
              <a:t>Райымбека</a:t>
            </a:r>
            <a:r>
              <a:rPr lang="ru-RU" sz="1050" i="1" dirty="0">
                <a:solidFill>
                  <a:schemeClr val="tx1"/>
                </a:solidFill>
              </a:rPr>
              <a:t>, угол ул. </a:t>
            </a:r>
            <a:r>
              <a:rPr lang="ru-RU" sz="1050" i="1" dirty="0" err="1">
                <a:solidFill>
                  <a:schemeClr val="tx1"/>
                </a:solidFill>
              </a:rPr>
              <a:t>Наурызбай</a:t>
            </a:r>
            <a:r>
              <a:rPr lang="ru-RU" sz="1050" i="1" dirty="0">
                <a:solidFill>
                  <a:schemeClr val="tx1"/>
                </a:solidFill>
              </a:rPr>
              <a:t> батыра</a:t>
            </a:r>
            <a:r>
              <a:rPr lang="kk-KZ" sz="1050" i="1" dirty="0">
                <a:solidFill>
                  <a:schemeClr val="tx1"/>
                </a:solidFill>
              </a:rPr>
              <a:t>;</a:t>
            </a:r>
            <a:endParaRPr lang="ru-RU" sz="1050" dirty="0">
              <a:solidFill>
                <a:schemeClr val="tx1"/>
              </a:solidFill>
            </a:endParaRPr>
          </a:p>
          <a:p>
            <a:r>
              <a:rPr lang="kk-KZ" sz="1050" i="1" dirty="0">
                <a:solidFill>
                  <a:schemeClr val="tx1"/>
                </a:solidFill>
              </a:rPr>
              <a:t>№16 - </a:t>
            </a:r>
            <a:r>
              <a:rPr lang="ru-RU" sz="1050" i="1" dirty="0">
                <a:solidFill>
                  <a:schemeClr val="tx1"/>
                </a:solidFill>
              </a:rPr>
              <a:t>м-н Айнабулак-3</a:t>
            </a:r>
            <a:r>
              <a:rPr lang="kk-KZ" sz="1050" i="1" dirty="0">
                <a:solidFill>
                  <a:schemeClr val="tx1"/>
                </a:solidFill>
              </a:rPr>
              <a:t>;</a:t>
            </a:r>
            <a:endParaRPr lang="ru-RU" sz="1050" dirty="0">
              <a:solidFill>
                <a:schemeClr val="tx1"/>
              </a:solidFill>
            </a:endParaRPr>
          </a:p>
          <a:p>
            <a:r>
              <a:rPr lang="kk-KZ" sz="1050" i="1" dirty="0">
                <a:solidFill>
                  <a:schemeClr val="tx1"/>
                </a:solidFill>
              </a:rPr>
              <a:t>№25 -</a:t>
            </a:r>
            <a:r>
              <a:rPr lang="kk-KZ" sz="1050" dirty="0">
                <a:solidFill>
                  <a:schemeClr val="tx1"/>
                </a:solidFill>
              </a:rPr>
              <a:t> </a:t>
            </a:r>
            <a:r>
              <a:rPr lang="ru-RU" sz="1050" i="1" dirty="0">
                <a:solidFill>
                  <a:schemeClr val="tx1"/>
                </a:solidFill>
              </a:rPr>
              <a:t>м-н Аксай-3, ул. </a:t>
            </a:r>
            <a:r>
              <a:rPr lang="ru-RU" sz="1050" i="1" dirty="0" err="1">
                <a:solidFill>
                  <a:schemeClr val="tx1"/>
                </a:solidFill>
              </a:rPr>
              <a:t>Маречека</a:t>
            </a:r>
            <a:r>
              <a:rPr lang="ru-RU" sz="1050" i="1" dirty="0">
                <a:solidFill>
                  <a:schemeClr val="tx1"/>
                </a:solidFill>
              </a:rPr>
              <a:t>, угол ул. </a:t>
            </a:r>
            <a:r>
              <a:rPr lang="ru-RU" sz="1050" i="1" dirty="0" err="1">
                <a:solidFill>
                  <a:schemeClr val="tx1"/>
                </a:solidFill>
              </a:rPr>
              <a:t>Б.Момышулы</a:t>
            </a:r>
            <a:r>
              <a:rPr lang="kk-KZ" sz="1050" i="1" dirty="0">
                <a:solidFill>
                  <a:schemeClr val="tx1"/>
                </a:solidFill>
              </a:rPr>
              <a:t>;</a:t>
            </a:r>
            <a:endParaRPr lang="ru-RU" sz="1050" dirty="0">
              <a:solidFill>
                <a:schemeClr val="tx1"/>
              </a:solidFill>
            </a:endParaRPr>
          </a:p>
          <a:p>
            <a:r>
              <a:rPr lang="kk-KZ" sz="1050" i="1" dirty="0">
                <a:solidFill>
                  <a:schemeClr val="tx1"/>
                </a:solidFill>
              </a:rPr>
              <a:t>№26 - </a:t>
            </a:r>
            <a:r>
              <a:rPr lang="ru-RU" sz="1050" i="1" dirty="0">
                <a:solidFill>
                  <a:schemeClr val="tx1"/>
                </a:solidFill>
              </a:rPr>
              <a:t>м-н Тастак-1, ул. Толе </a:t>
            </a:r>
            <a:r>
              <a:rPr lang="ru-RU" sz="1050" i="1" dirty="0" err="1">
                <a:solidFill>
                  <a:schemeClr val="tx1"/>
                </a:solidFill>
              </a:rPr>
              <a:t>би</a:t>
            </a:r>
            <a:r>
              <a:rPr lang="ru-RU" sz="1050" i="1" dirty="0">
                <a:solidFill>
                  <a:schemeClr val="tx1"/>
                </a:solidFill>
              </a:rPr>
              <a:t>, 249, ГУ «городская детская поликлиника №8»</a:t>
            </a:r>
            <a:r>
              <a:rPr lang="kk-KZ" sz="1050" i="1" dirty="0">
                <a:solidFill>
                  <a:schemeClr val="tx1"/>
                </a:solidFill>
              </a:rPr>
              <a:t>.</a:t>
            </a:r>
            <a:endParaRPr lang="ru-RU" sz="1050" dirty="0">
              <a:solidFill>
                <a:schemeClr val="tx1"/>
              </a:solidFill>
            </a:endParaRPr>
          </a:p>
        </p:txBody>
      </p:sp>
      <p:sp>
        <p:nvSpPr>
          <p:cNvPr id="15365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6" name="Группа 24"/>
          <p:cNvGrpSpPr>
            <a:grpSpLocks/>
          </p:cNvGrpSpPr>
          <p:nvPr/>
        </p:nvGrpSpPr>
        <p:grpSpPr bwMode="auto">
          <a:xfrm>
            <a:off x="5281613" y="4394200"/>
            <a:ext cx="4291012" cy="1819275"/>
            <a:chOff x="531522" y="3799939"/>
            <a:chExt cx="4291013" cy="1920672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778" cy="836767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4" name="Прямоугольник 8"/>
            <p:cNvSpPr>
              <a:spLocks noChangeArrowheads="1"/>
            </p:cNvSpPr>
            <p:nvPr/>
          </p:nvSpPr>
          <p:spPr bwMode="auto">
            <a:xfrm>
              <a:off x="533243" y="4099912"/>
              <a:ext cx="2133534" cy="997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Нур-Султан, ул. Мангилик ел 11/1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cs typeface="Times New Roman" pitchFamily="18" charset="0"/>
              </a:endParaRPr>
            </a:p>
          </p:txBody>
        </p:sp>
        <p:sp>
          <p:nvSpPr>
            <p:cNvPr id="15415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7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8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9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4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b="1" i="1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b="1" i="1">
                <a:solidFill>
                  <a:srgbClr val="000000"/>
                </a:solidFill>
                <a:cs typeface="Times New Roman" pitchFamily="18" charset="0"/>
              </a:rPr>
              <a:t>Ертаева С.Ә. </a:t>
            </a:r>
            <a:endParaRPr lang="ru-RU" b="1" i="1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3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2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22626" y="593920"/>
            <a:ext cx="4485899" cy="22661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  <a:endParaRPr lang="ru-RU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14211</TotalTime>
  <Words>808</Words>
  <Application>Microsoft Office PowerPoint</Application>
  <PresentationFormat>Лист A4 (210x297 мм)</PresentationFormat>
  <Paragraphs>116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2538</cp:revision>
  <cp:lastPrinted>2021-07-01T09:11:30Z</cp:lastPrinted>
  <dcterms:created xsi:type="dcterms:W3CDTF">2018-03-27T06:03:00Z</dcterms:created>
  <dcterms:modified xsi:type="dcterms:W3CDTF">2022-07-21T06:55:40Z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