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2" d="100"/>
          <a:sy n="82" d="100"/>
        </p:scale>
        <p:origin x="66" y="7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smtClean="0">
                          <a:solidFill>
                            <a:srgbClr val="002060"/>
                          </a:solidFill>
                          <a:latin typeface="Times New Roman" panose="02020603050405020304" pitchFamily="18" charset="0"/>
                          <a:cs typeface="Times New Roman" panose="02020603050405020304" pitchFamily="18" charset="0"/>
                        </a:rPr>
                        <a:t> </a:t>
                      </a:r>
                      <a:r>
                        <a:rPr lang="ru-RU" altLang="x-none" sz="1200" b="1" i="1" dirty="0" err="1" smtClean="0">
                          <a:solidFill>
                            <a:srgbClr val="002060"/>
                          </a:solidFill>
                          <a:latin typeface="Times New Roman" panose="02020603050405020304" pitchFamily="18" charset="0"/>
                          <a:cs typeface="Times New Roman" panose="02020603050405020304" pitchFamily="18" charset="0"/>
                        </a:rPr>
                        <a:t>Ақтөбе</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24450153"/>
              </p:ext>
            </p:extLst>
          </p:nvPr>
        </p:nvGraphicFramePr>
        <p:xfrm>
          <a:off x="307975" y="2588895"/>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№199 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Ақтөбе</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18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53000" y="114300"/>
            <a:ext cx="4808538" cy="2123658"/>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Ақтөбе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smtClean="0">
                <a:latin typeface="Times New Roman" pitchFamily="18" charset="0"/>
                <a:cs typeface="Times New Roman" pitchFamily="18" charset="0"/>
              </a:rPr>
              <a:t>19 шілдеге арналған </a:t>
            </a:r>
            <a:r>
              <a:rPr lang="kk-KZ" altLang="ru-RU" sz="1200" b="1" dirty="0">
                <a:latin typeface="Times New Roman" pitchFamily="18" charset="0"/>
                <a:cs typeface="Times New Roman" pitchFamily="18" charset="0"/>
              </a:rPr>
              <a:t>ауа-райы болжамы</a:t>
            </a:r>
            <a:endParaRPr lang="ru-RU" altLang="ru-RU" sz="1200" b="1" dirty="0">
              <a:latin typeface="Times New Roman" pitchFamily="18" charset="0"/>
              <a:cs typeface="Times New Roman" pitchFamily="18" charset="0"/>
            </a:endParaRPr>
          </a:p>
          <a:p>
            <a:pPr lvl="0" algn="ctr"/>
            <a:r>
              <a:rPr lang="ru-RU" altLang="ru-RU" sz="1200" b="1" dirty="0">
                <a:solidFill>
                  <a:srgbClr val="000000"/>
                </a:solidFill>
                <a:latin typeface="Times New Roman" pitchFamily="18" charset="0"/>
                <a:cs typeface="Times New Roman" pitchFamily="18" charset="0"/>
              </a:rPr>
              <a:t>2022 </a:t>
            </a:r>
            <a:r>
              <a:rPr lang="ru-RU" altLang="ru-RU" sz="1200" b="1" dirty="0" err="1">
                <a:solidFill>
                  <a:srgbClr val="000000"/>
                </a:solidFill>
                <a:latin typeface="Times New Roman" pitchFamily="18" charset="0"/>
                <a:cs typeface="Times New Roman" pitchFamily="18" charset="0"/>
              </a:rPr>
              <a:t>жылғы </a:t>
            </a:r>
            <a:r>
              <a:rPr lang="ru-RU" altLang="ru-RU" sz="1200" b="1" dirty="0" smtClean="0">
                <a:solidFill>
                  <a:srgbClr val="000000"/>
                </a:solidFill>
                <a:latin typeface="Times New Roman" pitchFamily="18" charset="0"/>
                <a:cs typeface="Times New Roman" pitchFamily="18" charset="0"/>
              </a:rPr>
              <a:t>18 </a:t>
            </a:r>
            <a:r>
              <a:rPr lang="ru-RU" altLang="ru-RU" sz="1200" b="1" dirty="0" err="1" smtClean="0">
                <a:solidFill>
                  <a:srgbClr val="000000"/>
                </a:solidFill>
                <a:latin typeface="Times New Roman" pitchFamily="18" charset="0"/>
                <a:cs typeface="Times New Roman" pitchFamily="18" charset="0"/>
              </a:rPr>
              <a:t>шілде</a:t>
            </a:r>
            <a:r>
              <a:rPr lang="kk-KZ" altLang="ru-RU" sz="1200" b="1" dirty="0" smtClean="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19 </a:t>
            </a:r>
            <a:r>
              <a:rPr lang="ru-RU" altLang="ru-RU" sz="1200" b="1" dirty="0" err="1" smtClean="0">
                <a:solidFill>
                  <a:srgbClr val="000000"/>
                </a:solidFill>
                <a:latin typeface="Times New Roman" pitchFamily="18" charset="0"/>
                <a:cs typeface="Times New Roman" pitchFamily="18" charset="0"/>
              </a:rPr>
              <a:t>шілде</a:t>
            </a:r>
            <a:r>
              <a:rPr lang="ru-RU"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20-ға </a:t>
            </a:r>
            <a:r>
              <a:rPr lang="ru-RU" altLang="ru-RU" sz="1200" b="1" dirty="0" err="1">
                <a:solidFill>
                  <a:srgbClr val="000000"/>
                </a:solidFill>
                <a:latin typeface="Times New Roman" pitchFamily="18" charset="0"/>
                <a:cs typeface="Times New Roman" pitchFamily="18" charset="0"/>
              </a:rPr>
              <a:t>дейін</a:t>
            </a:r>
            <a:r>
              <a:rPr lang="ru-RU" sz="1200" b="1" dirty="0">
                <a:solidFill>
                  <a:srgbClr val="000000"/>
                </a:solidFill>
                <a:latin typeface="Times New Roman" pitchFamily="18" charset="0"/>
                <a:cs typeface="Times New Roman" pitchFamily="18" charset="0"/>
                <a:sym typeface="+mn-ea"/>
              </a:rPr>
              <a:t>   </a:t>
            </a:r>
            <a:endParaRPr lang="kk-KZ" sz="1200" dirty="0">
              <a:latin typeface="Times New Roman" pitchFamily="18" charset="0"/>
              <a:cs typeface="Times New Roman" pitchFamily="18" charset="0"/>
            </a:endParaRPr>
          </a:p>
          <a:p>
            <a:pPr lvl="0" indent="182563" algn="just"/>
            <a:r>
              <a:rPr lang="kk-KZ" sz="1200" dirty="0" smtClean="0">
                <a:latin typeface="Times New Roman" pitchFamily="18" charset="0"/>
                <a:cs typeface="Times New Roman" pitchFamily="18" charset="0"/>
              </a:rPr>
              <a:t>Көшпелі бұлтты, күндіз аздаған өткінші жаңбыр жауады, найзағай болады. Желдің бағыты шығыстан батысқа ауысады, күші 9-14, түнде екпіні 18 м/с</a:t>
            </a:r>
            <a:r>
              <a:rPr lang="kk-KZ" sz="1200" dirty="0">
                <a:latin typeface="Times New Roman" pitchFamily="18" charset="0"/>
                <a:cs typeface="Times New Roman" pitchFamily="18" charset="0"/>
              </a:rPr>
              <a:t>. Ауа температурасы түнде </a:t>
            </a:r>
            <a:r>
              <a:rPr lang="kk-KZ" sz="1200" dirty="0" smtClean="0">
                <a:latin typeface="Times New Roman" pitchFamily="18" charset="0"/>
                <a:cs typeface="Times New Roman" pitchFamily="18" charset="0"/>
              </a:rPr>
              <a:t>24-26, </a:t>
            </a:r>
            <a:r>
              <a:rPr lang="kk-KZ" sz="1200" dirty="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36-38 градус </a:t>
            </a:r>
            <a:r>
              <a:rPr lang="kk-KZ" sz="1200" dirty="0">
                <a:latin typeface="Times New Roman" pitchFamily="18" charset="0"/>
                <a:cs typeface="Times New Roman" pitchFamily="18" charset="0"/>
              </a:rPr>
              <a:t>жылы болады.</a:t>
            </a:r>
            <a:r>
              <a:rPr lang="ru-RU" sz="1200" b="1" dirty="0">
                <a:solidFill>
                  <a:srgbClr val="000000"/>
                </a:solidFill>
                <a:latin typeface="Times New Roman" pitchFamily="18" charset="0"/>
                <a:cs typeface="Times New Roman" pitchFamily="18" charset="0"/>
              </a:rPr>
              <a:t> </a:t>
            </a:r>
          </a:p>
          <a:p>
            <a:pPr lvl="0" indent="182563" algn="ctr"/>
            <a:r>
              <a:rPr lang="kk-KZ" sz="1200" b="1" dirty="0" smtClean="0">
                <a:solidFill>
                  <a:srgbClr val="000000"/>
                </a:solidFill>
                <a:latin typeface="Times New Roman" pitchFamily="18" charset="0"/>
                <a:cs typeface="Times New Roman" pitchFamily="18" charset="0"/>
              </a:rPr>
              <a:t>20 шілдеге</a:t>
            </a:r>
            <a:endParaRPr lang="ru-RU" sz="1200" b="1" dirty="0">
              <a:solidFill>
                <a:srgbClr val="000000"/>
              </a:solidFill>
              <a:latin typeface="Times New Roman" pitchFamily="18" charset="0"/>
              <a:cs typeface="Times New Roman" pitchFamily="18" charset="0"/>
            </a:endParaRPr>
          </a:p>
          <a:p>
            <a:pPr lvl="0" indent="182563" algn="ctr"/>
            <a:r>
              <a:rPr lang="ru-RU" sz="1200" b="1" dirty="0">
                <a:solidFill>
                  <a:srgbClr val="000000"/>
                </a:solidFill>
                <a:latin typeface="Times New Roman" pitchFamily="18" charset="0"/>
                <a:cs typeface="Times New Roman" pitchFamily="18" charset="0"/>
              </a:rPr>
              <a:t>2022 ж. </a:t>
            </a:r>
            <a:r>
              <a:rPr lang="ru-RU" sz="1200" b="1" dirty="0" smtClean="0">
                <a:solidFill>
                  <a:srgbClr val="000000"/>
                </a:solidFill>
                <a:latin typeface="Times New Roman" pitchFamily="18" charset="0"/>
                <a:cs typeface="Times New Roman" pitchFamily="18" charset="0"/>
              </a:rPr>
              <a:t>19 </a:t>
            </a:r>
            <a:r>
              <a:rPr lang="ru-RU" sz="1200" b="1" dirty="0" err="1" smtClean="0">
                <a:solidFill>
                  <a:srgbClr val="000000"/>
                </a:solidFill>
                <a:latin typeface="Times New Roman" pitchFamily="18" charset="0"/>
                <a:cs typeface="Times New Roman" pitchFamily="18" charset="0"/>
              </a:rPr>
              <a:t>шілде</a:t>
            </a:r>
            <a:r>
              <a:rPr lang="ru-RU"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20-дан </a:t>
            </a:r>
            <a:r>
              <a:rPr lang="ru-RU" sz="1200" b="1" dirty="0" err="1">
                <a:solidFill>
                  <a:srgbClr val="000000"/>
                </a:solidFill>
                <a:latin typeface="Times New Roman" pitchFamily="18" charset="0"/>
                <a:cs typeface="Times New Roman" pitchFamily="18" charset="0"/>
              </a:rPr>
              <a:t>бастап</a:t>
            </a:r>
            <a:r>
              <a:rPr lang="ru-RU" sz="1200" b="1">
                <a:solidFill>
                  <a:srgbClr val="000000"/>
                </a:solidFill>
                <a:latin typeface="Times New Roman" pitchFamily="18" charset="0"/>
                <a:cs typeface="Times New Roman" pitchFamily="18" charset="0"/>
              </a:rPr>
              <a:t> </a:t>
            </a:r>
            <a:r>
              <a:rPr lang="ru-RU" sz="1200" b="1" smtClean="0">
                <a:solidFill>
                  <a:srgbClr val="000000"/>
                </a:solidFill>
                <a:latin typeface="Times New Roman" pitchFamily="18" charset="0"/>
                <a:cs typeface="Times New Roman" pitchFamily="18" charset="0"/>
              </a:rPr>
              <a:t>20 </a:t>
            </a:r>
            <a:r>
              <a:rPr lang="ru-RU" sz="1200" b="1" dirty="0" err="1" smtClean="0">
                <a:solidFill>
                  <a:srgbClr val="000000"/>
                </a:solidFill>
                <a:latin typeface="Times New Roman" pitchFamily="18" charset="0"/>
                <a:cs typeface="Times New Roman" pitchFamily="18" charset="0"/>
              </a:rPr>
              <a:t>шілде</a:t>
            </a:r>
            <a:r>
              <a:rPr lang="ru-RU" sz="1200" b="1" dirty="0" smtClean="0">
                <a:solidFill>
                  <a:srgbClr val="000000"/>
                </a:solidFill>
                <a:latin typeface="Times New Roman" pitchFamily="18" charset="0"/>
                <a:cs typeface="Times New Roman" pitchFamily="18" charset="0"/>
              </a:rPr>
              <a:t>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08-ге </a:t>
            </a:r>
            <a:r>
              <a:rPr lang="ru-RU" sz="1200" b="1" dirty="0" err="1">
                <a:solidFill>
                  <a:srgbClr val="000000"/>
                </a:solidFill>
                <a:latin typeface="Times New Roman" pitchFamily="18" charset="0"/>
                <a:cs typeface="Times New Roman" pitchFamily="18" charset="0"/>
              </a:rPr>
              <a:t>дейін</a:t>
            </a:r>
            <a:endParaRPr lang="ru-RU" sz="1200" b="1" dirty="0">
              <a:solidFill>
                <a:srgbClr val="000000"/>
              </a:solidFill>
              <a:latin typeface="Times New Roman" pitchFamily="18" charset="0"/>
              <a:cs typeface="Times New Roman" pitchFamily="18" charset="0"/>
            </a:endParaRPr>
          </a:p>
          <a:p>
            <a:pPr lvl="0" indent="182563" algn="just"/>
            <a:r>
              <a:rPr lang="kk-KZ" sz="1200" dirty="0" smtClean="0">
                <a:latin typeface="Times New Roman" pitchFamily="18" charset="0"/>
                <a:cs typeface="Times New Roman" pitchFamily="18" charset="0"/>
              </a:rPr>
              <a:t>Көшпелі бұлтты, жауын-шашынсыз. Батыстан жел соғады, </a:t>
            </a:r>
            <a:r>
              <a:rPr lang="kk-KZ" sz="1200" dirty="0">
                <a:latin typeface="Times New Roman" pitchFamily="18" charset="0"/>
                <a:cs typeface="Times New Roman" pitchFamily="18" charset="0"/>
              </a:rPr>
              <a:t>күші </a:t>
            </a:r>
            <a:r>
              <a:rPr lang="kk-KZ" sz="1200" dirty="0" smtClean="0">
                <a:latin typeface="Times New Roman" pitchFamily="18" charset="0"/>
                <a:cs typeface="Times New Roman" pitchFamily="18" charset="0"/>
              </a:rPr>
              <a:t>7-12 </a:t>
            </a:r>
            <a:r>
              <a:rPr lang="kk-KZ" sz="1200" dirty="0">
                <a:latin typeface="Times New Roman" pitchFamily="18" charset="0"/>
                <a:cs typeface="Times New Roman" pitchFamily="18" charset="0"/>
              </a:rPr>
              <a:t>м/с. Ауа температурасы </a:t>
            </a:r>
            <a:r>
              <a:rPr lang="kk-KZ" sz="1200" dirty="0" smtClean="0">
                <a:latin typeface="Times New Roman" pitchFamily="18" charset="0"/>
                <a:cs typeface="Times New Roman" pitchFamily="18" charset="0"/>
              </a:rPr>
              <a:t>21-23 </a:t>
            </a:r>
            <a:r>
              <a:rPr lang="kk-KZ" sz="1200" dirty="0">
                <a:latin typeface="Times New Roman" pitchFamily="18" charset="0"/>
                <a:cs typeface="Times New Roman" pitchFamily="18" charset="0"/>
              </a:rPr>
              <a:t>градус жылы болады.</a:t>
            </a:r>
            <a:r>
              <a:rPr lang="ru-RU" sz="1200" dirty="0">
                <a:latin typeface="Times New Roman" pitchFamily="18" charset="0"/>
                <a:cs typeface="Times New Roman" pitchFamily="18" charset="0"/>
              </a:rPr>
              <a:t> </a:t>
            </a:r>
            <a:r>
              <a:rPr lang="ru-RU" sz="1200" dirty="0">
                <a:solidFill>
                  <a:srgbClr val="000000"/>
                </a:solidFill>
                <a:latin typeface="Times New Roman" pitchFamily="18" charset="0"/>
                <a:cs typeface="Times New Roman" pitchFamily="18" charset="0"/>
                <a:sym typeface="+mn-ea"/>
              </a:rPr>
              <a:t> </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163164496"/>
              </p:ext>
            </p:extLst>
          </p:nvPr>
        </p:nvGraphicFramePr>
        <p:xfrm>
          <a:off x="5037031" y="43494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7572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234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0,01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594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2</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0,01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7</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0,01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748</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0,1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3594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157</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0,8</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594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52</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0,1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59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34</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4,2</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1" y="3848551"/>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18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Ақтөбе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5025122" y="3542104"/>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1, 2, 3 </a:t>
            </a:r>
            <a:r>
              <a:rPr lang="ru-RU" sz="1200" dirty="0" err="1" smtClean="0">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11746" y="2412544"/>
            <a:ext cx="4643470"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smtClean="0">
                <a:solidFill>
                  <a:schemeClr val="tx1"/>
                </a:solidFill>
                <a:latin typeface="Times New Roman" panose="02020603050405020304" pitchFamily="18" charset="0"/>
                <a:cs typeface="Times New Roman" panose="02020603050405020304" pitchFamily="18" charset="0"/>
              </a:rPr>
              <a:t>жылғы </a:t>
            </a:r>
            <a:r>
              <a:rPr lang="ru-RU" sz="1200" dirty="0" smtClean="0">
                <a:solidFill>
                  <a:schemeClr val="tx1"/>
                </a:solidFill>
                <a:latin typeface="Times New Roman" panose="02020603050405020304" pitchFamily="18" charset="0"/>
                <a:cs typeface="Times New Roman" panose="02020603050405020304" pitchFamily="18" charset="0"/>
              </a:rPr>
              <a:t>19 </a:t>
            </a:r>
            <a:r>
              <a:rPr lang="ru-RU" sz="1200" dirty="0" err="1" smtClean="0">
                <a:solidFill>
                  <a:schemeClr val="tx1"/>
                </a:solidFill>
                <a:latin typeface="Times New Roman" panose="02020603050405020304" pitchFamily="18" charset="0"/>
                <a:cs typeface="Times New Roman" panose="02020603050405020304" pitchFamily="18" charset="0"/>
              </a:rPr>
              <a:t>шілде</a:t>
            </a:r>
            <a:r>
              <a:rPr lang="ru-RU" sz="1200" dirty="0" smtClean="0">
                <a:solidFill>
                  <a:schemeClr val="tx1"/>
                </a:solidFill>
                <a:latin typeface="Times New Roman" panose="02020603050405020304" pitchFamily="18" charset="0"/>
                <a:cs typeface="Times New Roman" panose="02020603050405020304" pitchFamily="18" charset="0"/>
              </a:rPr>
              <a:t>, 20 </a:t>
            </a:r>
            <a:r>
              <a:rPr lang="ru-RU" sz="1200" dirty="0" err="1" smtClean="0">
                <a:solidFill>
                  <a:schemeClr val="tx1"/>
                </a:solidFill>
                <a:latin typeface="Times New Roman" panose="02020603050405020304" pitchFamily="18" charset="0"/>
                <a:cs typeface="Times New Roman" panose="02020603050405020304" pitchFamily="18" charset="0"/>
              </a:rPr>
              <a:t>шілдеде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түнде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 төмен 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69660"/>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Ақтөбе</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Есет батыр к-сі, </a:t>
            </a:r>
            <a:r>
              <a:rPr lang="kk-KZ" sz="1200" dirty="0" smtClean="0">
                <a:latin typeface="Times New Roman" panose="02020603050405020304" pitchFamily="18" charset="0"/>
                <a:cs typeface="Times New Roman" panose="02020603050405020304" pitchFamily="18" charset="0"/>
              </a:rPr>
              <a:t>109;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Белинский көшесі, 5 тұрғын қалашық </a:t>
            </a:r>
            <a:r>
              <a:rPr lang="kk-KZ" sz="1200" dirty="0" smtClean="0">
                <a:latin typeface="Times New Roman" panose="02020603050405020304" pitchFamily="18" charset="0"/>
                <a:cs typeface="Times New Roman" panose="02020603050405020304" pitchFamily="18" charset="0"/>
              </a:rPr>
              <a:t>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5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6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206726"/>
            <a:chOff x="349950" y="3799939"/>
            <a:chExt cx="4472585" cy="1323528"/>
          </a:xfrm>
        </p:grpSpPr>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6825" y="624026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0,1</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0,1 ≤ Р &lt; 0,17</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0,17 ≤ Р &lt; 0,23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0,23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58793986"/>
              </p:ext>
            </p:extLst>
          </p:nvPr>
        </p:nvGraphicFramePr>
        <p:xfrm>
          <a:off x="5159708" y="5536467"/>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 name="Прямоугольник 1"/>
          <p:cNvSpPr/>
          <p:nvPr/>
        </p:nvSpPr>
        <p:spPr>
          <a:xfrm>
            <a:off x="294691" y="856362"/>
            <a:ext cx="1269515" cy="288092"/>
          </a:xfrm>
          <a:prstGeom prst="rect">
            <a:avLst/>
          </a:prstGeom>
        </p:spPr>
        <p:txBody>
          <a:bodyPr wrap="none">
            <a:spAutoFit/>
          </a:bodyPr>
          <a:lstStyle/>
          <a:p>
            <a:pPr algn="just">
              <a:lnSpc>
                <a:spcPct val="106000"/>
              </a:lnSpc>
              <a:spcAft>
                <a:spcPts val="800"/>
              </a:spcAft>
            </a:pPr>
            <a:r>
              <a:rPr lang="kk-KZ" sz="1200" dirty="0">
                <a:latin typeface="Times New Roman" panose="02020603050405020304" pitchFamily="18" charset="0"/>
                <a:ea typeface="Times New Roman" panose="02020603050405020304" pitchFamily="18" charset="0"/>
                <a:cs typeface="Times New Roman" panose="02020603050405020304" pitchFamily="18" charset="0"/>
              </a:rPr>
              <a:t>Ұсыныстар жоқ.</a:t>
            </a:r>
            <a:endParaRPr lang="ru-RU" sz="11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13346</TotalTime>
  <Words>549</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Ляззат Каскенова</cp:lastModifiedBy>
  <cp:revision>2313</cp:revision>
  <cp:lastPrinted>2021-07-01T07:38:07Z</cp:lastPrinted>
  <dcterms:created xsi:type="dcterms:W3CDTF">2018-03-27T06:03:00Z</dcterms:created>
  <dcterms:modified xsi:type="dcterms:W3CDTF">2022-07-18T07:55:44Z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