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6792" autoAdjust="0"/>
    <p:restoredTop sz="94614" autoAdjust="0"/>
  </p:normalViewPr>
  <p:slideViewPr>
    <p:cSldViewPr showGuides="1">
      <p:cViewPr varScale="1">
        <p:scale>
          <a:sx n="80" d="100"/>
          <a:sy n="80" d="100"/>
        </p:scale>
        <p:origin x="72"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2407418"/>
              </p:ext>
            </p:extLst>
          </p:nvPr>
        </p:nvGraphicFramePr>
        <p:xfrm>
          <a:off x="307975" y="3186321"/>
          <a:ext cx="4465638" cy="214884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788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chemeClr val="tx2">
                              <a:lumMod val="75000"/>
                            </a:schemeClr>
                          </a:solidFill>
                          <a:latin typeface="Times New Roman" panose="02020603050405020304" pitchFamily="18" charset="0"/>
                          <a:cs typeface="Times New Roman" panose="02020603050405020304" pitchFamily="18" charset="0"/>
                        </a:rPr>
                        <a:t>№ 193 КҮНДЕЛІКТІ</a:t>
                      </a:r>
                    </a:p>
                    <a:p>
                      <a:pPr lvl="0" algn="ctr" eaLnBrk="1" hangingPunct="1">
                        <a:buNone/>
                      </a:pPr>
                      <a:endParaRPr lang="ru-RU" altLang="x-none" sz="1600" b="1" i="1" dirty="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chemeClr val="tx2">
                              <a:lumMod val="75000"/>
                            </a:schemeClr>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chemeClr val="tx2">
                            <a:lumMod val="75000"/>
                          </a:schemeClr>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2022 жыл 12</a:t>
                      </a:r>
                      <a:r>
                        <a:rPr lang="ru-RU" sz="1200" b="1" i="1" dirty="0">
                          <a:solidFill>
                            <a:schemeClr val="tx2">
                              <a:lumMod val="75000"/>
                            </a:schemeClr>
                          </a:solidFill>
                          <a:latin typeface="Times New Roman" panose="02020603050405020304" pitchFamily="18" charset="0"/>
                          <a:cs typeface="Times New Roman" panose="02020603050405020304" pitchFamily="18" charset="0"/>
                        </a:rPr>
                        <a:t> </a:t>
                      </a:r>
                      <a:r>
                        <a:rPr lang="kk-KZ" sz="1200" b="1" i="1" dirty="0">
                          <a:solidFill>
                            <a:schemeClr val="tx2">
                              <a:lumMod val="75000"/>
                            </a:schemeClr>
                          </a:solidFill>
                          <a:latin typeface="Times New Roman" panose="02020603050405020304" pitchFamily="18" charset="0"/>
                          <a:cs typeface="Times New Roman" panose="02020603050405020304" pitchFamily="18" charset="0"/>
                        </a:rPr>
                        <a:t>шілде</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05399"/>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12</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kk-KZ" sz="1200" b="1" kern="1400" dirty="0">
                <a:solidFill>
                  <a:srgbClr val="000000"/>
                </a:solidFill>
                <a:latin typeface="Times New Roman" panose="02020603050405020304" pitchFamily="18" charset="0"/>
                <a:ea typeface="Times New Roman" panose="02020603050405020304" pitchFamily="18" charset="0"/>
              </a:rPr>
              <a:t>шілде</a:t>
            </a: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725396297"/>
              </p:ext>
            </p:extLst>
          </p:nvPr>
        </p:nvGraphicFramePr>
        <p:xfrm>
          <a:off x="5014224" y="3947516"/>
          <a:ext cx="4691064" cy="2560441"/>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09721">
                <a:tc>
                  <a:txBody>
                    <a:bodyPr/>
                    <a:lstStyle/>
                    <a:p>
                      <a:pPr algn="ctr"/>
                      <a:r>
                        <a:rPr lang="ru-RU" sz="1000" dirty="0" err="1">
                          <a:solidFill>
                            <a:schemeClr val="bg2">
                              <a:lumMod val="10000"/>
                            </a:schemeClr>
                          </a:solidFill>
                          <a:latin typeface="Times New Roman" panose="02020603050405020304" pitchFamily="18" charset="0"/>
                          <a:cs typeface="Times New Roman" panose="02020603050405020304" pitchFamily="18" charset="0"/>
                        </a:rPr>
                        <a:t>Ластаушы</a:t>
                      </a:r>
                      <a:endParaRPr lang="ru-RU" sz="1000" dirty="0">
                        <a:solidFill>
                          <a:schemeClr val="bg2">
                            <a:lumMod val="10000"/>
                          </a:schemeClr>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bg2">
                              <a:lumMod val="10000"/>
                            </a:schemeClr>
                          </a:solidFill>
                          <a:latin typeface="Times New Roman" panose="02020603050405020304" pitchFamily="18" charset="0"/>
                          <a:cs typeface="Times New Roman" panose="02020603050405020304" pitchFamily="18" charset="0"/>
                        </a:rPr>
                        <a:t>Факт </a:t>
                      </a:r>
                      <a:r>
                        <a:rPr lang="ru-RU" sz="1000" dirty="0" err="1">
                          <a:solidFill>
                            <a:schemeClr val="bg2">
                              <a:lumMod val="10000"/>
                            </a:schemeClr>
                          </a:solidFill>
                          <a:latin typeface="Times New Roman" panose="02020603050405020304" pitchFamily="18" charset="0"/>
                          <a:cs typeface="Times New Roman" panose="02020603050405020304" pitchFamily="18" charset="0"/>
                        </a:rPr>
                        <a:t>концентрациясы</a:t>
                      </a:r>
                      <a:r>
                        <a:rPr lang="ru-RU" sz="1000" dirty="0">
                          <a:solidFill>
                            <a:schemeClr val="bg2">
                              <a:lumMod val="10000"/>
                            </a:schemeClr>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bg2">
                              <a:lumMod val="10000"/>
                            </a:schemeClr>
                          </a:solidFill>
                          <a:latin typeface="Times New Roman" panose="02020603050405020304" pitchFamily="18" charset="0"/>
                          <a:cs typeface="Times New Roman" panose="02020603050405020304" pitchFamily="18" charset="0"/>
                        </a:rPr>
                        <a:t>ШЖШ асу </a:t>
                      </a:r>
                      <a:r>
                        <a:rPr lang="ru-RU" sz="1000" dirty="0" err="1">
                          <a:solidFill>
                            <a:schemeClr val="bg2">
                              <a:lumMod val="10000"/>
                            </a:schemeClr>
                          </a:solidFill>
                          <a:latin typeface="Times New Roman" panose="02020603050405020304" pitchFamily="18" charset="0"/>
                          <a:cs typeface="Times New Roman" panose="02020603050405020304" pitchFamily="18" charset="0"/>
                        </a:rPr>
                        <a:t>еселігі</a:t>
                      </a:r>
                      <a:endParaRPr lang="ru-RU" sz="1000" dirty="0">
                        <a:solidFill>
                          <a:schemeClr val="bg2">
                            <a:lumMod val="10000"/>
                          </a:schemeClr>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0369">
                <a:tc>
                  <a:txBody>
                    <a:bodyPr/>
                    <a:lstStyle/>
                    <a:p>
                      <a:r>
                        <a:rPr lang="ru-RU" sz="1000" dirty="0" err="1">
                          <a:solidFill>
                            <a:schemeClr val="bg2">
                              <a:lumMod val="10000"/>
                            </a:schemeClr>
                          </a:solidFill>
                          <a:latin typeface="Times New Roman" panose="02020603050405020304" pitchFamily="18" charset="0"/>
                          <a:cs typeface="Times New Roman" panose="02020603050405020304" pitchFamily="18" charset="0"/>
                        </a:rPr>
                        <a:t>Қалқыма</a:t>
                      </a:r>
                      <a:r>
                        <a:rPr lang="ru-RU" sz="1000" dirty="0">
                          <a:solidFill>
                            <a:schemeClr val="bg2">
                              <a:lumMod val="10000"/>
                            </a:schemeClr>
                          </a:solidFill>
                          <a:latin typeface="Times New Roman" panose="02020603050405020304" pitchFamily="18" charset="0"/>
                          <a:cs typeface="Times New Roman" panose="02020603050405020304" pitchFamily="18" charset="0"/>
                        </a:rPr>
                        <a:t> </a:t>
                      </a:r>
                      <a:r>
                        <a:rPr lang="ru-RU" sz="1000" dirty="0" err="1">
                          <a:solidFill>
                            <a:schemeClr val="bg2">
                              <a:lumMod val="10000"/>
                            </a:schemeClr>
                          </a:solidFill>
                          <a:latin typeface="Times New Roman" panose="02020603050405020304" pitchFamily="18" charset="0"/>
                          <a:cs typeface="Times New Roman" panose="02020603050405020304" pitchFamily="18" charset="0"/>
                        </a:rPr>
                        <a:t>бөшектер</a:t>
                      </a:r>
                      <a:r>
                        <a:rPr lang="ru-RU" sz="1000" dirty="0">
                          <a:solidFill>
                            <a:schemeClr val="bg2">
                              <a:lumMod val="10000"/>
                            </a:schemeClr>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chemeClr val="bg2">
                              <a:lumMod val="10000"/>
                            </a:schemeClr>
                          </a:solidFill>
                          <a:effectLst/>
                          <a:latin typeface="Times New Roman" panose="02020603050405020304" pitchFamily="18" charset="0"/>
                        </a:rPr>
                        <a:t>13</a:t>
                      </a:r>
                      <a:endParaRPr lang="ru-RU" sz="1000" b="0" i="0" u="none" strike="noStrike" dirty="0">
                        <a:solidFill>
                          <a:schemeClr val="bg2">
                            <a:lumMod val="10000"/>
                          </a:schemeClr>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chemeClr val="bg2">
                              <a:lumMod val="10000"/>
                            </a:schemeClr>
                          </a:solidFill>
                          <a:effectLst/>
                          <a:latin typeface="Times New Roman" panose="02020603050405020304" pitchFamily="18" charset="0"/>
                        </a:rPr>
                        <a:t>0,1</a:t>
                      </a:r>
                      <a:endParaRPr lang="ru-RU" sz="1000" b="0" i="0" u="none" strike="noStrike" dirty="0">
                        <a:solidFill>
                          <a:schemeClr val="bg2">
                            <a:lumMod val="10000"/>
                          </a:schemeClr>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0369">
                <a:tc>
                  <a:txBody>
                    <a:bodyPr/>
                    <a:lstStyle/>
                    <a:p>
                      <a:r>
                        <a:rPr lang="ru-RU" sz="1000" dirty="0" err="1">
                          <a:solidFill>
                            <a:schemeClr val="bg2">
                              <a:lumMod val="10000"/>
                            </a:schemeClr>
                          </a:solidFill>
                          <a:latin typeface="Times New Roman" panose="02020603050405020304" pitchFamily="18" charset="0"/>
                          <a:cs typeface="Times New Roman" panose="02020603050405020304" pitchFamily="18" charset="0"/>
                        </a:rPr>
                        <a:t>Қалқыма</a:t>
                      </a:r>
                      <a:r>
                        <a:rPr lang="ru-RU" sz="1000" dirty="0">
                          <a:solidFill>
                            <a:schemeClr val="bg2">
                              <a:lumMod val="10000"/>
                            </a:schemeClr>
                          </a:solidFill>
                          <a:latin typeface="Times New Roman" panose="02020603050405020304" pitchFamily="18" charset="0"/>
                          <a:cs typeface="Times New Roman" panose="02020603050405020304" pitchFamily="18" charset="0"/>
                        </a:rPr>
                        <a:t> </a:t>
                      </a:r>
                      <a:r>
                        <a:rPr lang="ru-RU" sz="1000" dirty="0" err="1">
                          <a:solidFill>
                            <a:schemeClr val="bg2">
                              <a:lumMod val="10000"/>
                            </a:schemeClr>
                          </a:solidFill>
                          <a:latin typeface="Times New Roman" panose="02020603050405020304" pitchFamily="18" charset="0"/>
                          <a:cs typeface="Times New Roman" panose="02020603050405020304" pitchFamily="18" charset="0"/>
                        </a:rPr>
                        <a:t>бөшектер</a:t>
                      </a:r>
                      <a:r>
                        <a:rPr lang="ru-RU" sz="1000" dirty="0">
                          <a:solidFill>
                            <a:schemeClr val="bg2">
                              <a:lumMod val="10000"/>
                            </a:schemeClr>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chemeClr val="bg2">
                              <a:lumMod val="10000"/>
                            </a:schemeClr>
                          </a:solidFill>
                          <a:effectLst/>
                          <a:latin typeface="Times New Roman" panose="02020603050405020304" pitchFamily="18" charset="0"/>
                        </a:rPr>
                        <a:t>123</a:t>
                      </a:r>
                      <a:endParaRPr lang="ru-RU" sz="1000" b="0" i="0" u="none" strike="noStrike" dirty="0">
                        <a:solidFill>
                          <a:schemeClr val="bg2">
                            <a:lumMod val="10000"/>
                          </a:schemeClr>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chemeClr val="bg2">
                              <a:lumMod val="10000"/>
                            </a:schemeClr>
                          </a:solidFill>
                          <a:effectLst/>
                          <a:latin typeface="Times New Roman" panose="02020603050405020304" pitchFamily="18" charset="0"/>
                        </a:rPr>
                        <a:t>0,4</a:t>
                      </a:r>
                      <a:endParaRPr lang="ru-RU" sz="1000" b="0" i="0" u="none" strike="noStrike" dirty="0">
                        <a:solidFill>
                          <a:schemeClr val="bg2">
                            <a:lumMod val="10000"/>
                          </a:schemeClr>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0369">
                <a:tc>
                  <a:txBody>
                    <a:bodyPr/>
                    <a:lstStyle/>
                    <a:p>
                      <a:r>
                        <a:rPr lang="ru-RU" sz="1000" dirty="0" err="1">
                          <a:solidFill>
                            <a:schemeClr val="bg2">
                              <a:lumMod val="10000"/>
                            </a:schemeClr>
                          </a:solidFill>
                          <a:latin typeface="Times New Roman" panose="02020603050405020304" pitchFamily="18" charset="0"/>
                          <a:cs typeface="Times New Roman" panose="02020603050405020304" pitchFamily="18" charset="0"/>
                        </a:rPr>
                        <a:t>Күкірт</a:t>
                      </a:r>
                      <a:r>
                        <a:rPr lang="ru-RU" sz="1000" dirty="0">
                          <a:solidFill>
                            <a:schemeClr val="bg2">
                              <a:lumMod val="10000"/>
                            </a:schemeClr>
                          </a:solidFill>
                          <a:latin typeface="Times New Roman" panose="02020603050405020304" pitchFamily="18" charset="0"/>
                          <a:cs typeface="Times New Roman" panose="02020603050405020304" pitchFamily="18" charset="0"/>
                        </a:rPr>
                        <a:t> </a:t>
                      </a:r>
                      <a:r>
                        <a:rPr lang="ru-RU" sz="1000" dirty="0" err="1">
                          <a:solidFill>
                            <a:schemeClr val="bg2">
                              <a:lumMod val="10000"/>
                            </a:schemeClr>
                          </a:solidFill>
                          <a:latin typeface="Times New Roman" panose="02020603050405020304" pitchFamily="18" charset="0"/>
                          <a:cs typeface="Times New Roman" panose="02020603050405020304" pitchFamily="18" charset="0"/>
                        </a:rPr>
                        <a:t>диоксиді</a:t>
                      </a:r>
                      <a:endParaRPr lang="ru-RU" sz="1000" dirty="0">
                        <a:solidFill>
                          <a:schemeClr val="bg2">
                            <a:lumMod val="10000"/>
                          </a:schemeClr>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chemeClr val="bg2">
                              <a:lumMod val="10000"/>
                            </a:schemeClr>
                          </a:solidFill>
                          <a:effectLst/>
                          <a:latin typeface="Times New Roman" panose="02020603050405020304" pitchFamily="18" charset="0"/>
                        </a:rPr>
                        <a:t>11</a:t>
                      </a:r>
                      <a:endParaRPr lang="ru-RU" sz="1000" b="0" i="0" u="none" strike="noStrike" dirty="0">
                        <a:solidFill>
                          <a:schemeClr val="bg2">
                            <a:lumMod val="10000"/>
                          </a:schemeClr>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chemeClr val="bg2">
                              <a:lumMod val="10000"/>
                            </a:schemeClr>
                          </a:solidFill>
                          <a:effectLst/>
                          <a:latin typeface="Times New Roman" panose="02020603050405020304" pitchFamily="18" charset="0"/>
                        </a:rPr>
                        <a:t>0,02</a:t>
                      </a:r>
                      <a:endParaRPr lang="ru-RU" sz="1000" b="0" i="0" u="none" strike="noStrike" dirty="0">
                        <a:solidFill>
                          <a:schemeClr val="bg2">
                            <a:lumMod val="10000"/>
                          </a:schemeClr>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2391">
                <a:tc>
                  <a:txBody>
                    <a:bodyPr/>
                    <a:lstStyle/>
                    <a:p>
                      <a:r>
                        <a:rPr lang="kk-KZ" sz="1000" dirty="0">
                          <a:solidFill>
                            <a:schemeClr val="bg2">
                              <a:lumMod val="10000"/>
                            </a:schemeClr>
                          </a:solidFill>
                          <a:latin typeface="Times New Roman" panose="02020603050405020304" pitchFamily="18" charset="0"/>
                          <a:cs typeface="Times New Roman" panose="02020603050405020304" pitchFamily="18" charset="0"/>
                        </a:rPr>
                        <a:t>Көміртек оксиді</a:t>
                      </a:r>
                      <a:endParaRPr lang="ru-RU" sz="1000" dirty="0">
                        <a:solidFill>
                          <a:schemeClr val="bg2">
                            <a:lumMod val="10000"/>
                          </a:schemeClr>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chemeClr val="bg2">
                              <a:lumMod val="10000"/>
                            </a:schemeClr>
                          </a:solidFill>
                          <a:effectLst/>
                          <a:latin typeface="Times New Roman" panose="02020603050405020304" pitchFamily="18" charset="0"/>
                        </a:rPr>
                        <a:t>509</a:t>
                      </a:r>
                      <a:endParaRPr lang="ru-RU" sz="1000" b="0" i="0" u="none" strike="noStrike" dirty="0">
                        <a:solidFill>
                          <a:schemeClr val="bg2">
                            <a:lumMod val="10000"/>
                          </a:schemeClr>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chemeClr val="bg2">
                              <a:lumMod val="10000"/>
                            </a:schemeClr>
                          </a:solidFill>
                          <a:effectLst/>
                          <a:latin typeface="Times New Roman" panose="02020603050405020304" pitchFamily="18" charset="0"/>
                        </a:rPr>
                        <a:t>0,1</a:t>
                      </a:r>
                      <a:endParaRPr lang="ru-RU" sz="1000" b="0" i="0" u="none" strike="noStrike" dirty="0">
                        <a:solidFill>
                          <a:schemeClr val="bg2">
                            <a:lumMod val="10000"/>
                          </a:schemeClr>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2391">
                <a:tc>
                  <a:txBody>
                    <a:bodyPr/>
                    <a:lstStyle/>
                    <a:p>
                      <a:r>
                        <a:rPr lang="ru-RU" sz="1000" dirty="0">
                          <a:solidFill>
                            <a:schemeClr val="bg2">
                              <a:lumMod val="10000"/>
                            </a:schemeClr>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chemeClr val="bg2">
                              <a:lumMod val="10000"/>
                            </a:schemeClr>
                          </a:solidFill>
                          <a:effectLst/>
                          <a:latin typeface="Times New Roman" panose="02020603050405020304" pitchFamily="18" charset="0"/>
                        </a:rPr>
                        <a:t>104</a:t>
                      </a:r>
                      <a:endParaRPr lang="kk-KZ" sz="1000" b="0" i="0" u="none" strike="noStrike" dirty="0">
                        <a:solidFill>
                          <a:schemeClr val="bg2">
                            <a:lumMod val="10000"/>
                          </a:schemeClr>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chemeClr val="bg2">
                              <a:lumMod val="10000"/>
                            </a:schemeClr>
                          </a:solidFill>
                          <a:effectLst/>
                          <a:latin typeface="Times New Roman" panose="02020603050405020304" pitchFamily="18" charset="0"/>
                        </a:rPr>
                        <a:t>0,5</a:t>
                      </a:r>
                      <a:endParaRPr lang="ru-RU" sz="1000" b="0" i="0" u="none" strike="noStrike" dirty="0">
                        <a:solidFill>
                          <a:schemeClr val="bg2">
                            <a:lumMod val="10000"/>
                          </a:schemeClr>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2391">
                <a:tc>
                  <a:txBody>
                    <a:bodyPr/>
                    <a:lstStyle/>
                    <a:p>
                      <a:r>
                        <a:rPr lang="ru-RU" sz="1000" dirty="0">
                          <a:solidFill>
                            <a:schemeClr val="bg2">
                              <a:lumMod val="10000"/>
                            </a:schemeClr>
                          </a:solidFill>
                          <a:latin typeface="Times New Roman" panose="02020603050405020304" pitchFamily="18" charset="0"/>
                          <a:cs typeface="Times New Roman" panose="02020603050405020304" pitchFamily="18" charset="0"/>
                        </a:rPr>
                        <a:t>Азот </a:t>
                      </a:r>
                      <a:r>
                        <a:rPr lang="ru-RU" sz="1000" dirty="0" err="1">
                          <a:solidFill>
                            <a:schemeClr val="bg2">
                              <a:lumMod val="10000"/>
                            </a:schemeClr>
                          </a:solidFill>
                          <a:latin typeface="Times New Roman" panose="02020603050405020304" pitchFamily="18" charset="0"/>
                          <a:cs typeface="Times New Roman" panose="02020603050405020304" pitchFamily="18" charset="0"/>
                        </a:rPr>
                        <a:t>диоксиді</a:t>
                      </a:r>
                      <a:endParaRPr lang="ru-RU" sz="1000" dirty="0">
                        <a:solidFill>
                          <a:schemeClr val="bg2">
                            <a:lumMod val="10000"/>
                          </a:schemeClr>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chemeClr val="bg2">
                              <a:lumMod val="10000"/>
                            </a:schemeClr>
                          </a:solidFill>
                          <a:effectLst/>
                          <a:latin typeface="Times New Roman" panose="02020603050405020304" pitchFamily="18" charset="0"/>
                        </a:rPr>
                        <a:t>24</a:t>
                      </a:r>
                      <a:endParaRPr lang="ru-RU" sz="1000" b="0" i="0" u="none" strike="noStrike" dirty="0">
                        <a:solidFill>
                          <a:schemeClr val="bg2">
                            <a:lumMod val="10000"/>
                          </a:schemeClr>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chemeClr val="bg2">
                              <a:lumMod val="10000"/>
                            </a:schemeClr>
                          </a:solidFill>
                          <a:effectLst/>
                          <a:latin typeface="Times New Roman" panose="02020603050405020304" pitchFamily="18" charset="0"/>
                        </a:rPr>
                        <a:t>0,1</a:t>
                      </a:r>
                      <a:endParaRPr lang="ru-RU" sz="1000" b="0" i="0" u="none" strike="noStrike" dirty="0">
                        <a:solidFill>
                          <a:schemeClr val="bg2">
                            <a:lumMod val="10000"/>
                          </a:schemeClr>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2391">
                <a:tc>
                  <a:txBody>
                    <a:bodyPr/>
                    <a:lstStyle/>
                    <a:p>
                      <a:r>
                        <a:rPr lang="kk-KZ" sz="1000" dirty="0">
                          <a:solidFill>
                            <a:schemeClr val="bg2">
                              <a:lumMod val="10000"/>
                            </a:schemeClr>
                          </a:solidFill>
                          <a:latin typeface="Times New Roman" panose="02020603050405020304" pitchFamily="18" charset="0"/>
                          <a:cs typeface="Times New Roman" panose="02020603050405020304" pitchFamily="18" charset="0"/>
                        </a:rPr>
                        <a:t>Күкіртсутегі</a:t>
                      </a:r>
                      <a:endParaRPr lang="ru-RU" sz="1000" dirty="0">
                        <a:solidFill>
                          <a:schemeClr val="bg2">
                            <a:lumMod val="10000"/>
                          </a:schemeClr>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chemeClr val="bg2">
                              <a:lumMod val="10000"/>
                            </a:schemeClr>
                          </a:solidFill>
                          <a:effectLst/>
                          <a:latin typeface="Times New Roman" panose="02020603050405020304" pitchFamily="18" charset="0"/>
                        </a:rPr>
                        <a:t>3</a:t>
                      </a:r>
                      <a:endParaRPr lang="ru-RU" sz="1000" b="0" i="0" u="none" strike="noStrike" dirty="0">
                        <a:solidFill>
                          <a:schemeClr val="bg2">
                            <a:lumMod val="10000"/>
                          </a:schemeClr>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chemeClr val="bg2">
                              <a:lumMod val="10000"/>
                            </a:schemeClr>
                          </a:solidFill>
                          <a:effectLst/>
                          <a:latin typeface="Times New Roman" panose="02020603050405020304" pitchFamily="18" charset="0"/>
                        </a:rPr>
                        <a:t>0,4</a:t>
                      </a:r>
                      <a:endParaRPr lang="ru-RU" sz="1000" b="0" i="0" u="none" strike="noStrike" dirty="0">
                        <a:solidFill>
                          <a:schemeClr val="bg2">
                            <a:lumMod val="10000"/>
                          </a:schemeClr>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2391">
                <a:tc>
                  <a:txBody>
                    <a:bodyPr/>
                    <a:lstStyle/>
                    <a:p>
                      <a:r>
                        <a:rPr lang="kk-KZ" sz="1000" dirty="0">
                          <a:solidFill>
                            <a:schemeClr val="bg2">
                              <a:lumMod val="10000"/>
                            </a:schemeClr>
                          </a:solidFill>
                          <a:latin typeface="Times New Roman" panose="02020603050405020304" pitchFamily="18" charset="0"/>
                          <a:cs typeface="Times New Roman" panose="02020603050405020304" pitchFamily="18" charset="0"/>
                        </a:rPr>
                        <a:t>Аммиак</a:t>
                      </a:r>
                      <a:endParaRPr lang="ru-RU" sz="1000" dirty="0">
                        <a:solidFill>
                          <a:schemeClr val="bg2">
                            <a:lumMod val="10000"/>
                          </a:schemeClr>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bg2">
                              <a:lumMod val="10000"/>
                            </a:schemeClr>
                          </a:solidFill>
                          <a:effectLst/>
                          <a:latin typeface="Times New Roman" panose="02020603050405020304" pitchFamily="18" charset="0"/>
                        </a:rPr>
                        <a:t>41</a:t>
                      </a:r>
                      <a:endParaRPr lang="ru-RU" sz="1000" b="0" i="0" u="none" strike="noStrike" dirty="0">
                        <a:solidFill>
                          <a:schemeClr val="bg2">
                            <a:lumMod val="10000"/>
                          </a:schemeClr>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chemeClr val="bg2">
                              <a:lumMod val="10000"/>
                            </a:schemeClr>
                          </a:solidFill>
                          <a:effectLst/>
                          <a:latin typeface="Times New Roman" panose="02020603050405020304" pitchFamily="18" charset="0"/>
                        </a:rPr>
                        <a:t>0,2</a:t>
                      </a:r>
                      <a:endParaRPr lang="ru-RU" sz="1000" b="0" i="0" u="none" strike="noStrike" dirty="0">
                        <a:solidFill>
                          <a:schemeClr val="bg2">
                            <a:lumMod val="10000"/>
                          </a:schemeClr>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5047044" y="160276"/>
            <a:ext cx="4714494" cy="1954381"/>
          </a:xfrm>
          <a:prstGeom prst="rect">
            <a:avLst/>
          </a:prstGeom>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Павлодар қаласы бойынша 13 </a:t>
            </a:r>
            <a:r>
              <a:rPr lang="ru-RU" altLang="ru-RU" sz="1100" b="1" dirty="0" err="1">
                <a:latin typeface="Times New Roman" panose="02020603050405020304" pitchFamily="18" charset="0"/>
                <a:cs typeface="Times New Roman" panose="02020603050405020304" pitchFamily="18" charset="0"/>
              </a:rPr>
              <a:t>шілдеге</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ауа-райы болжамы</a:t>
            </a:r>
          </a:p>
          <a:p>
            <a:pPr algn="ctr"/>
            <a:r>
              <a:rPr lang="ru-RU" altLang="ru-RU" sz="1100" b="1" dirty="0">
                <a:latin typeface="Times New Roman" panose="02020603050405020304" pitchFamily="18" charset="0"/>
                <a:cs typeface="Times New Roman" panose="02020603050405020304" pitchFamily="18" charset="0"/>
              </a:rPr>
              <a:t>2022 ж. 12 </a:t>
            </a:r>
            <a:r>
              <a:rPr lang="ru-RU" altLang="ru-RU" sz="1100" b="1" dirty="0" err="1">
                <a:latin typeface="Times New Roman" panose="02020603050405020304" pitchFamily="18" charset="0"/>
                <a:cs typeface="Times New Roman" panose="02020603050405020304" pitchFamily="18" charset="0"/>
              </a:rPr>
              <a:t>шілдеден</a:t>
            </a:r>
            <a:r>
              <a:rPr lang="ru-RU" altLang="ru-RU" sz="1100" b="1" dirty="0">
                <a:latin typeface="Times New Roman" panose="02020603050405020304" pitchFamily="18" charset="0"/>
                <a:cs typeface="Times New Roman" panose="02020603050405020304" pitchFamily="18" charset="0"/>
              </a:rPr>
              <a:t> с. 21-ден. 13 </a:t>
            </a:r>
            <a:r>
              <a:rPr lang="ru-RU" altLang="ru-RU" sz="1100" b="1" dirty="0" err="1">
                <a:latin typeface="Times New Roman" panose="02020603050405020304" pitchFamily="18" charset="0"/>
                <a:cs typeface="Times New Roman" panose="02020603050405020304" pitchFamily="18" charset="0"/>
              </a:rPr>
              <a:t>шілдеге</a:t>
            </a:r>
            <a:r>
              <a:rPr lang="ru-RU" altLang="ru-RU" sz="1100" b="1" dirty="0">
                <a:latin typeface="Times New Roman" panose="02020603050405020304" pitchFamily="18" charset="0"/>
                <a:cs typeface="Times New Roman" panose="02020603050405020304" pitchFamily="18" charset="0"/>
              </a:rPr>
              <a:t> с. 21-ге дейін </a:t>
            </a:r>
            <a:r>
              <a:rPr lang="kk-KZ" sz="1100" dirty="0">
                <a:latin typeface="Times New Roman" panose="02020603050405020304" pitchFamily="18" charset="0"/>
                <a:ea typeface="Times New Roman" panose="02020603050405020304" pitchFamily="18" charset="0"/>
              </a:rPr>
              <a:t>         </a:t>
            </a:r>
          </a:p>
          <a:p>
            <a:pPr algn="just"/>
            <a:r>
              <a:rPr lang="en-US"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Жауын-шашынсыз</a:t>
            </a:r>
            <a:r>
              <a:rPr lang="ru-RU" sz="1100" dirty="0">
                <a:latin typeface="Times New Roman" panose="02020603050405020304" pitchFamily="18" charset="0"/>
                <a:cs typeface="Times New Roman" panose="02020603050405020304" pitchFamily="18" charset="0"/>
              </a:rPr>
              <a:t>.</a:t>
            </a:r>
            <a:r>
              <a:rPr lang="kk-KZ" sz="1100" dirty="0">
                <a:latin typeface="Times New Roman" panose="02020603050405020304" pitchFamily="18" charset="0"/>
                <a:cs typeface="Times New Roman" panose="02020603050405020304" pitchFamily="18" charset="0"/>
              </a:rPr>
              <a:t> Солтүстік</a:t>
            </a:r>
            <a:r>
              <a:rPr lang="ru-RU" sz="1100" dirty="0" err="1">
                <a:latin typeface="Times New Roman" panose="02020603050405020304" pitchFamily="18" charset="0"/>
                <a:cs typeface="Times New Roman" panose="02020603050405020304" pitchFamily="18" charset="0"/>
              </a:rPr>
              <a:t>тен</a:t>
            </a:r>
            <a:r>
              <a:rPr lang="kk-KZ" sz="1100" kern="1400" dirty="0">
                <a:solidFill>
                  <a:srgbClr val="000000"/>
                </a:solidFill>
                <a:latin typeface="Times New Roman" panose="02020603050405020304" pitchFamily="18" charset="0"/>
                <a:ea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a:t>
            </a:r>
            <a:r>
              <a:rPr lang="kk-KZ" sz="1100" kern="1400" dirty="0">
                <a:solidFill>
                  <a:srgbClr val="000000"/>
                </a:solidFill>
                <a:latin typeface="Times New Roman" panose="02020603050405020304" pitchFamily="18" charset="0"/>
                <a:ea typeface="Times New Roman" panose="02020603050405020304" pitchFamily="18" charset="0"/>
              </a:rPr>
              <a:t>ел соғады, күші 9-14 </a:t>
            </a:r>
            <a:r>
              <a:rPr lang="ru-RU" sz="1100" dirty="0">
                <a:solidFill>
                  <a:srgbClr val="000000"/>
                </a:solidFill>
                <a:latin typeface="Times New Roman" panose="02020603050405020304" pitchFamily="18" charset="0"/>
                <a:cs typeface="Times New Roman" panose="02020603050405020304" pitchFamily="18" charset="0"/>
              </a:rPr>
              <a:t>м/с. </a:t>
            </a:r>
            <a:r>
              <a:rPr lang="kk-KZ" sz="1100" kern="1400" dirty="0">
                <a:solidFill>
                  <a:srgbClr val="000000"/>
                </a:solidFill>
                <a:latin typeface="Times New Roman" panose="02020603050405020304" pitchFamily="18" charset="0"/>
                <a:ea typeface="Times New Roman" panose="02020603050405020304" pitchFamily="18" charset="0"/>
              </a:rPr>
              <a:t> Ауа температурасы түнде 14-16, күндіз 25-27 жылы.</a:t>
            </a:r>
          </a:p>
          <a:p>
            <a:pPr algn="just"/>
            <a:endParaRPr lang="ru-RU" sz="1100" b="1" dirty="0">
              <a:solidFill>
                <a:schemeClr val="tx1">
                  <a:lumMod val="75000"/>
                  <a:lumOff val="25000"/>
                </a:schemeClr>
              </a:solidFill>
              <a:latin typeface="Times New Roman" panose="02020603050405020304" pitchFamily="18" charset="0"/>
              <a:cs typeface="Times New Roman" panose="02020603050405020304" pitchFamily="18" charset="0"/>
            </a:endParaRP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14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шілдеге</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2022 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13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шілдеден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21-ден 14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шілдеге</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09-ға дейін </a:t>
            </a:r>
          </a:p>
          <a:p>
            <a:pPr algn="just"/>
            <a:r>
              <a:rPr lang="en-US" sz="1100" dirty="0">
                <a:latin typeface="Times New Roman" panose="02020603050405020304" pitchFamily="18" charset="0"/>
                <a:cs typeface="Times New Roman" panose="02020603050405020304" pitchFamily="18" charset="0"/>
              </a:rPr>
              <a:t> </a:t>
            </a:r>
            <a:r>
              <a:rPr lang="ru-RU"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cs typeface="Times New Roman" panose="02020603050405020304" pitchFamily="18" charset="0"/>
              </a:rPr>
              <a:t>Т</a:t>
            </a:r>
            <a:r>
              <a:rPr lang="kk-KZ" sz="1100" kern="1400" dirty="0">
                <a:solidFill>
                  <a:srgbClr val="000000"/>
                </a:solidFill>
                <a:latin typeface="Times New Roman" panose="02020603050405020304" pitchFamily="18" charset="0"/>
                <a:ea typeface="Times New Roman" panose="02020603050405020304" pitchFamily="18" charset="0"/>
              </a:rPr>
              <a:t>үнде</a:t>
            </a:r>
            <a:r>
              <a:rPr lang="en-US"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аздаған  жаңбыр.</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Солтүстік</a:t>
            </a:r>
            <a:r>
              <a:rPr lang="ru-RU" sz="1100" dirty="0" err="1">
                <a:latin typeface="Times New Roman" panose="02020603050405020304" pitchFamily="18" charset="0"/>
                <a:cs typeface="Times New Roman" panose="02020603050405020304" pitchFamily="18" charset="0"/>
              </a:rPr>
              <a:t>тен</a:t>
            </a:r>
            <a:r>
              <a:rPr lang="kk-KZ" sz="1100" kern="1400" dirty="0">
                <a:solidFill>
                  <a:srgbClr val="000000"/>
                </a:solidFill>
                <a:latin typeface="Times New Roman" panose="02020603050405020304" pitchFamily="18" charset="0"/>
                <a:ea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жел соғады, күші 9-14 м/с. </a:t>
            </a:r>
            <a:r>
              <a:rPr lang="ru-RU" sz="1100" dirty="0">
                <a:solidFill>
                  <a:srgbClr val="000000"/>
                </a:solidFill>
                <a:latin typeface="Times New Roman" panose="02020603050405020304" pitchFamily="18" charset="0"/>
                <a:cs typeface="Times New Roman" panose="02020603050405020304" pitchFamily="18" charset="0"/>
              </a:rPr>
              <a:t>Ауа температурасы 13-15 </a:t>
            </a:r>
            <a:r>
              <a:rPr lang="ru-RU" sz="1100" dirty="0" err="1">
                <a:solidFill>
                  <a:srgbClr val="000000"/>
                </a:solidFill>
                <a:latin typeface="Times New Roman" panose="02020603050405020304" pitchFamily="18" charset="0"/>
                <a:cs typeface="Times New Roman" panose="02020603050405020304" pitchFamily="18" charset="0"/>
              </a:rPr>
              <a:t>жылы</a:t>
            </a:r>
            <a:r>
              <a:rPr lang="ru-RU" sz="1100" dirty="0">
                <a:solidFill>
                  <a:srgbClr val="000000"/>
                </a:solidFill>
                <a:latin typeface="Times New Roman" panose="02020603050405020304" pitchFamily="18" charset="0"/>
                <a:cs typeface="Times New Roman" panose="02020603050405020304" pitchFamily="18" charset="0"/>
              </a:rPr>
              <a:t>. </a:t>
            </a:r>
          </a:p>
          <a:p>
            <a:pPr indent="182563" algn="just"/>
            <a:endParaRPr lang="ru-RU" sz="1100" dirty="0">
              <a:solidFill>
                <a:srgbClr val="000000"/>
              </a:solidFill>
              <a:latin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xmlns="" id="{25FFC0C9-CE5E-4A2A-B300-5B91E7365327}"/>
              </a:ext>
            </a:extLst>
          </p:cNvPr>
          <p:cNvSpPr txBox="1"/>
          <p:nvPr/>
        </p:nvSpPr>
        <p:spPr>
          <a:xfrm>
            <a:off x="5045903" y="2057877"/>
            <a:ext cx="4646166"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13</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a:solidFill>
                  <a:schemeClr val="tx1">
                    <a:lumMod val="75000"/>
                    <a:lumOff val="25000"/>
                  </a:schemeClr>
                </a:solidFill>
                <a:latin typeface="Times New Roman" panose="02020603050405020304" pitchFamily="18" charset="0"/>
                <a:cs typeface="Times New Roman" panose="02020603050405020304" pitchFamily="18" charset="0"/>
              </a:rPr>
              <a:t>14 </a:t>
            </a:r>
            <a:r>
              <a:rPr lang="kk-KZ" sz="1200" kern="1400" dirty="0">
                <a:solidFill>
                  <a:srgbClr val="000000"/>
                </a:solidFill>
                <a:latin typeface="Times New Roman" panose="02020603050405020304" pitchFamily="18" charset="0"/>
                <a:ea typeface="Times New Roman" panose="02020603050405020304" pitchFamily="18" charset="0"/>
              </a:rPr>
              <a:t>шілдесіне</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метеорологиялық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ыдыруына</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төмендеуі болады деп күтілуде.</a:t>
            </a:r>
          </a:p>
        </p:txBody>
      </p:sp>
      <p:pic>
        <p:nvPicPr>
          <p:cNvPr id="23" name="Рисунок 22">
            <a:extLst>
              <a:ext uri="{FF2B5EF4-FFF2-40B4-BE49-F238E27FC236}">
                <a16:creationId xmlns:a16="http://schemas.microsoft.com/office/drawing/2014/main" xmlns="" id="{88BDB254-D50D-4D10-8FE4-B653D5486FB6}"/>
              </a:ext>
            </a:extLst>
          </p:cNvPr>
          <p:cNvPicPr>
            <a:picLocks noChangeAspect="1"/>
          </p:cNvPicPr>
          <p:nvPr/>
        </p:nvPicPr>
        <p:blipFill>
          <a:blip r:embed="rId3"/>
          <a:stretch>
            <a:fillRect/>
          </a:stretch>
        </p:blipFill>
        <p:spPr>
          <a:xfrm>
            <a:off x="4987383" y="3131757"/>
            <a:ext cx="4797968" cy="461665"/>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-Московская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бекет-Айманов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-Ломов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бекет-Каз</a:t>
            </a:r>
            <a:r>
              <a:rPr lang="ru-RU" altLang="ru-RU" sz="1200" dirty="0">
                <a:solidFill>
                  <a:srgbClr val="000000"/>
                </a:solidFill>
                <a:latin typeface="Times New Roman" panose="02020603050405020304" pitchFamily="18" charset="0"/>
                <a:cs typeface="Times New Roman" panose="02020603050405020304" pitchFamily="18" charset="0"/>
              </a:rPr>
              <a:t>. Правда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бекет-Естай</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-Затон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Дүйсенов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мен </a:t>
            </a:r>
            <a:r>
              <a:rPr lang="ru-RU" altLang="ru-RU" sz="1200" dirty="0" err="1">
                <a:solidFill>
                  <a:srgbClr val="000000"/>
                </a:solidFill>
                <a:latin typeface="Times New Roman" panose="02020603050405020304" pitchFamily="18" charset="0"/>
                <a:cs typeface="Times New Roman" panose="02020603050405020304" pitchFamily="18" charset="0"/>
              </a:rPr>
              <a:t>Торайғыров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0270" y="418843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205301285"/>
              </p:ext>
            </p:extLst>
          </p:nvPr>
        </p:nvGraphicFramePr>
        <p:xfrm>
          <a:off x="5276082" y="505311"/>
          <a:ext cx="4167505" cy="804672"/>
        </p:xfrm>
        <a:graphic>
          <a:graphicData uri="http://schemas.openxmlformats.org/drawingml/2006/table">
            <a:tbl>
              <a:tblPr/>
              <a:tblGrid>
                <a:gridCol w="1105309">
                  <a:extLst>
                    <a:ext uri="{9D8B030D-6E8A-4147-A177-3AD203B41FA5}">
                      <a16:colId xmlns:a16="http://schemas.microsoft.com/office/drawing/2014/main" xmlns="" val="20000"/>
                    </a:ext>
                  </a:extLst>
                </a:gridCol>
                <a:gridCol w="3062196">
                  <a:extLst>
                    <a:ext uri="{9D8B030D-6E8A-4147-A177-3AD203B41FA5}">
                      <a16:colId xmlns:a16="http://schemas.microsoft.com/office/drawing/2014/main" xmlns=""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51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474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91679981"/>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16577</TotalTime>
  <Words>562</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2615</cp:revision>
  <cp:lastPrinted>2022-05-31T05:49:59Z</cp:lastPrinted>
  <dcterms:created xsi:type="dcterms:W3CDTF">2018-03-27T06:03:00Z</dcterms:created>
  <dcterms:modified xsi:type="dcterms:W3CDTF">2022-07-12T07:43:19Z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