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2902E"/>
    <a:srgbClr val="FF9900"/>
    <a:srgbClr val="FA8422"/>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anose="020B0604020202020204" pitchFamily="34" charset="0"/>
              <a:buNone/>
              <a:defRPr sz="1300"/>
            </a:lvl1pPr>
          </a:lstStyle>
          <a:p>
            <a:fld id="{4BAB9FC1-98D9-4C62-83B4-8C05B0DC75B5}" type="slidenum">
              <a:rPr lang="ru-RU" altLang="en-US"/>
              <a:pPr/>
              <a:t>‹#›</a:t>
            </a:fld>
            <a:endParaRPr lang="ru-RU" altLang="en-US"/>
          </a:p>
        </p:txBody>
      </p:sp>
    </p:spTree>
    <p:extLst>
      <p:ext uri="{BB962C8B-B14F-4D97-AF65-F5344CB8AC3E}">
        <p14:creationId xmlns:p14="http://schemas.microsoft.com/office/powerpoint/2010/main" val="129726509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3FADC8-1C7D-45A0-9928-731FF8C22318}" type="slidenum">
              <a:rPr lang="ru-RU" altLang="ru-RU"/>
              <a:pPr/>
              <a:t>‹#›</a:t>
            </a:fld>
            <a:endParaRPr lang="ru-RU" altLang="ru-RU"/>
          </a:p>
        </p:txBody>
      </p:sp>
    </p:spTree>
    <p:extLst>
      <p:ext uri="{BB962C8B-B14F-4D97-AF65-F5344CB8AC3E}">
        <p14:creationId xmlns:p14="http://schemas.microsoft.com/office/powerpoint/2010/main" val="35257480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AD9B22D4-D6AE-4573-AFDB-1C095D2A2E41}" type="slidenum">
              <a:rPr lang="ru-RU" altLang="ru-RU"/>
              <a:pPr/>
              <a:t>‹#›</a:t>
            </a:fld>
            <a:endParaRPr lang="ru-RU" altLang="ru-RU"/>
          </a:p>
        </p:txBody>
      </p:sp>
    </p:spTree>
    <p:extLst>
      <p:ext uri="{BB962C8B-B14F-4D97-AF65-F5344CB8AC3E}">
        <p14:creationId xmlns:p14="http://schemas.microsoft.com/office/powerpoint/2010/main" val="2040751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2FA46701-98DC-4E5B-9AFE-61B315EBA4BD}" type="slidenum">
              <a:rPr lang="ru-RU" altLang="ru-RU"/>
              <a:pPr/>
              <a:t>‹#›</a:t>
            </a:fld>
            <a:endParaRPr lang="ru-RU" altLang="ru-RU"/>
          </a:p>
        </p:txBody>
      </p:sp>
    </p:spTree>
    <p:extLst>
      <p:ext uri="{BB962C8B-B14F-4D97-AF65-F5344CB8AC3E}">
        <p14:creationId xmlns:p14="http://schemas.microsoft.com/office/powerpoint/2010/main" val="1025521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621D6FC-A64F-4E2D-A54C-F6C751705BF6}" type="slidenum">
              <a:rPr lang="ru-RU" altLang="ru-RU"/>
              <a:pPr/>
              <a:t>‹#›</a:t>
            </a:fld>
            <a:endParaRPr lang="ru-RU" altLang="ru-RU"/>
          </a:p>
        </p:txBody>
      </p:sp>
    </p:spTree>
    <p:extLst>
      <p:ext uri="{BB962C8B-B14F-4D97-AF65-F5344CB8AC3E}">
        <p14:creationId xmlns:p14="http://schemas.microsoft.com/office/powerpoint/2010/main" val="3545977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fld id="{63E59509-7DF8-4CF3-8CFB-D31F034CB6AE}" type="slidenum">
              <a:rPr lang="ru-RU" altLang="ru-RU"/>
              <a:pPr/>
              <a:t>‹#›</a:t>
            </a:fld>
            <a:endParaRPr lang="ru-RU" altLang="ru-RU"/>
          </a:p>
        </p:txBody>
      </p:sp>
    </p:spTree>
    <p:extLst>
      <p:ext uri="{BB962C8B-B14F-4D97-AF65-F5344CB8AC3E}">
        <p14:creationId xmlns:p14="http://schemas.microsoft.com/office/powerpoint/2010/main" val="14654413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03368FA9-832B-40A3-8494-0B382B6D7FF9}" type="slidenum">
              <a:rPr lang="ru-RU" altLang="ru-RU"/>
              <a:pPr/>
              <a:t>‹#›</a:t>
            </a:fld>
            <a:endParaRPr lang="ru-RU" altLang="ru-RU"/>
          </a:p>
        </p:txBody>
      </p:sp>
    </p:spTree>
    <p:extLst>
      <p:ext uri="{BB962C8B-B14F-4D97-AF65-F5344CB8AC3E}">
        <p14:creationId xmlns:p14="http://schemas.microsoft.com/office/powerpoint/2010/main" val="3451239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fld id="{3FB40E4D-7CB8-431B-A5C4-F6505FACB628}" type="slidenum">
              <a:rPr lang="ru-RU" altLang="ru-RU"/>
              <a:pPr/>
              <a:t>‹#›</a:t>
            </a:fld>
            <a:endParaRPr lang="ru-RU" altLang="ru-RU"/>
          </a:p>
        </p:txBody>
      </p:sp>
    </p:spTree>
    <p:extLst>
      <p:ext uri="{BB962C8B-B14F-4D97-AF65-F5344CB8AC3E}">
        <p14:creationId xmlns:p14="http://schemas.microsoft.com/office/powerpoint/2010/main" val="22790926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fld id="{171EE50D-4AA5-471C-A111-E483FEB25B11}" type="slidenum">
              <a:rPr lang="ru-RU" altLang="ru-RU"/>
              <a:pPr/>
              <a:t>‹#›</a:t>
            </a:fld>
            <a:endParaRPr lang="ru-RU" altLang="ru-RU"/>
          </a:p>
        </p:txBody>
      </p:sp>
    </p:spTree>
    <p:extLst>
      <p:ext uri="{BB962C8B-B14F-4D97-AF65-F5344CB8AC3E}">
        <p14:creationId xmlns:p14="http://schemas.microsoft.com/office/powerpoint/2010/main" val="1180473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fld id="{517D6D71-DB85-4CB9-938A-1F3DE8F64452}" type="slidenum">
              <a:rPr lang="ru-RU" altLang="ru-RU"/>
              <a:pPr/>
              <a:t>‹#›</a:t>
            </a:fld>
            <a:endParaRPr lang="ru-RU" altLang="ru-RU"/>
          </a:p>
        </p:txBody>
      </p:sp>
    </p:spTree>
    <p:extLst>
      <p:ext uri="{BB962C8B-B14F-4D97-AF65-F5344CB8AC3E}">
        <p14:creationId xmlns:p14="http://schemas.microsoft.com/office/powerpoint/2010/main" val="115228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80FB5B81-AA13-49A1-9939-3504B74DD7E7}" type="slidenum">
              <a:rPr lang="ru-RU" altLang="ru-RU"/>
              <a:pPr/>
              <a:t>‹#›</a:t>
            </a:fld>
            <a:endParaRPr lang="ru-RU" altLang="ru-RU"/>
          </a:p>
        </p:txBody>
      </p:sp>
    </p:spTree>
    <p:extLst>
      <p:ext uri="{BB962C8B-B14F-4D97-AF65-F5344CB8AC3E}">
        <p14:creationId xmlns:p14="http://schemas.microsoft.com/office/powerpoint/2010/main" val="2929374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fld id="{C0216F99-CAEE-4CDF-BD2E-E5E554C3489E}" type="slidenum">
              <a:rPr lang="ru-RU" altLang="ru-RU"/>
              <a:pPr/>
              <a:t>‹#›</a:t>
            </a:fld>
            <a:endParaRPr lang="ru-RU" altLang="ru-RU"/>
          </a:p>
        </p:txBody>
      </p:sp>
    </p:spTree>
    <p:extLst>
      <p:ext uri="{BB962C8B-B14F-4D97-AF65-F5344CB8AC3E}">
        <p14:creationId xmlns:p14="http://schemas.microsoft.com/office/powerpoint/2010/main" val="16150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anose="020B0604020202020204" pitchFamily="34" charset="0"/>
              <a:buNone/>
              <a:defRPr sz="1200">
                <a:solidFill>
                  <a:srgbClr val="898989"/>
                </a:solidFill>
              </a:defRPr>
            </a:lvl1pPr>
          </a:lstStyle>
          <a:p>
            <a:fld id="{FE38DF9C-B350-4919-9C02-DD07A92177ED}" type="slidenum">
              <a:rPr lang="ru-RU" altLang="ru-RU"/>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Н</a:t>
                      </a:r>
                      <a:r>
                        <a:rPr lang="kk-KZ" altLang="x-none" sz="1200" b="1" i="1" dirty="0" smtClean="0">
                          <a:solidFill>
                            <a:srgbClr val="002060"/>
                          </a:solidFill>
                          <a:latin typeface="Times New Roman" panose="02020603050405020304" pitchFamily="18" charset="0"/>
                          <a:cs typeface="Times New Roman" panose="02020603050405020304" pitchFamily="18" charset="0"/>
                        </a:rPr>
                        <a:t>ұр-Сұлтан</a:t>
                      </a:r>
                      <a:r>
                        <a:rPr lang="kk-KZ" altLang="x-none" sz="1200" b="1" i="1" baseline="0"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4" name="TextBox 7"/>
          <p:cNvSpPr txBox="1">
            <a:spLocks noChangeArrowheads="1"/>
          </p:cNvSpPr>
          <p:nvPr/>
        </p:nvSpPr>
        <p:spPr bwMode="auto">
          <a:xfrm>
            <a:off x="128588" y="215900"/>
            <a:ext cx="48244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eaLnBrk="1" hangingPunct="1">
              <a:buFont typeface="Arial" panose="020B0604020202020204" pitchFamily="34" charset="0"/>
              <a:buNone/>
            </a:pPr>
            <a:r>
              <a:rPr lang="ru-RU" altLang="ru-RU" sz="1200" b="1">
                <a:solidFill>
                  <a:srgbClr val="0070C0"/>
                </a:solidFill>
                <a:latin typeface="Times New Roman" panose="02020603050405020304" pitchFamily="18" charset="0"/>
                <a:cs typeface="Times New Roman" panose="02020603050405020304" pitchFamily="18" charset="0"/>
              </a:rPr>
              <a:t>«ҚАЗГИДРОМЕТ» РМК</a:t>
            </a:r>
          </a:p>
        </p:txBody>
      </p:sp>
      <p:pic>
        <p:nvPicPr>
          <p:cNvPr id="2055" name="Рисунок 1"/>
          <p:cNvPicPr>
            <a:picLocks noChangeAspect="1"/>
          </p:cNvPicPr>
          <p:nvPr/>
        </p:nvPicPr>
        <p:blipFill>
          <a:blip r:embed="rId2">
            <a:extLst>
              <a:ext uri="{28A0092B-C50C-407E-A947-70E740481C1C}">
                <a14:useLocalDpi xmlns:a14="http://schemas.microsoft.com/office/drawing/2010/main" val="0"/>
              </a:ext>
            </a:extLst>
          </a:blip>
          <a:srcRect t="17818" b="17471"/>
          <a:stretch>
            <a:fillRect/>
          </a:stretch>
        </p:blipFill>
        <p:spPr bwMode="auto">
          <a:xfrm>
            <a:off x="1352550" y="1023938"/>
            <a:ext cx="2028825" cy="1312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9" name="Таблица 18"/>
          <p:cNvGraphicFramePr/>
          <p:nvPr>
            <p:extLst>
              <p:ext uri="{D42A27DB-BD31-4B8C-83A1-F6EECF244321}">
                <p14:modId xmlns:p14="http://schemas.microsoft.com/office/powerpoint/2010/main" val="1702440836"/>
              </p:ext>
            </p:extLst>
          </p:nvPr>
        </p:nvGraphicFramePr>
        <p:xfrm>
          <a:off x="307975" y="2589213"/>
          <a:ext cx="4465638" cy="2179637"/>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Нұр-Сұлтан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082" name="Прямоугольник 2"/>
          <p:cNvSpPr>
            <a:spLocks noChangeArrowheads="1"/>
          </p:cNvSpPr>
          <p:nvPr/>
        </p:nvSpPr>
        <p:spPr bwMode="auto">
          <a:xfrm>
            <a:off x="4984750" y="115888"/>
            <a:ext cx="4754563" cy="2603790"/>
          </a:xfrm>
          <a:prstGeom prst="rect">
            <a:avLst/>
          </a:prstGeom>
          <a:no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ts val="0"/>
              </a:spcBef>
              <a:buFont typeface="Arial" panose="020B0604020202020204" pitchFamily="34" charset="0"/>
              <a:buNone/>
              <a:defRPr/>
            </a:pP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eaLnBrk="1" hangingPunct="1">
              <a:spcBef>
                <a:spcPts val="0"/>
              </a:spcBef>
              <a:buFont typeface="Arial" panose="020B0604020202020204" pitchFamily="34" charset="0"/>
              <a:buNone/>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АУА-РАЙЫ БОЛЖАМЫ</a:t>
            </a:r>
          </a:p>
          <a:p>
            <a:pPr algn="ctr" eaLnBrk="1" hangingPunct="1">
              <a:spcBef>
                <a:spcPts val="0"/>
              </a:spcBef>
              <a:buNone/>
              <a:defRPr/>
            </a:pP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2022 </a:t>
            </a:r>
            <a:r>
              <a:rPr lang="ru-RU" altLang="ru-RU" sz="1200" b="1" dirty="0">
                <a:latin typeface="Times New Roman" panose="02020603050405020304" pitchFamily="18" charset="0"/>
                <a:cs typeface="Times New Roman" panose="02020603050405020304" pitchFamily="18" charset="0"/>
              </a:rPr>
              <a:t>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таңертең және күндіз өткінші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 жауады, найзағай күтіледі. С</a:t>
            </a:r>
            <a:r>
              <a:rPr lang="ru-RU" sz="1200" dirty="0" err="1" smtClean="0">
                <a:latin typeface="Times New Roman" pitchFamily="18" charset="0"/>
                <a:cs typeface="Times New Roman" pitchFamily="18" charset="0"/>
              </a:rPr>
              <a:t>олтүстік-шығыстан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күші 9-14, күндіз           екпіні 15-20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Ауаның температурасы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15-17,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26-28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r>
              <a:rPr lang="ru-RU" altLang="ru-RU" sz="1200" b="1" dirty="0" smtClean="0">
                <a:latin typeface="Times New Roman" pitchFamily="18" charset="0"/>
                <a:cs typeface="Times New Roman" pitchFamily="18" charset="0"/>
              </a:rPr>
              <a:t> </a:t>
            </a:r>
            <a:endParaRPr lang="ru-RU" altLang="ru-RU" sz="1200" b="1" smtClean="0">
              <a:latin typeface="Times New Roman" pitchFamily="18" charset="0"/>
              <a:cs typeface="Times New Roman" pitchFamily="18" charset="0"/>
            </a:endParaRPr>
          </a:p>
          <a:p>
            <a:pPr indent="182563" algn="just" eaLnBrk="1" hangingPunct="1">
              <a:buNone/>
              <a:defRPr/>
            </a:pPr>
            <a:endParaRPr lang="ru-RU" altLang="ru-RU" sz="800" b="1" dirty="0" smtClean="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ru-RU" altLang="ru-RU" sz="1200" b="1" dirty="0" smtClean="0">
                <a:latin typeface="Times New Roman" pitchFamily="18" charset="0"/>
                <a:cs typeface="Times New Roman" pitchFamily="18" charset="0"/>
              </a:rPr>
              <a:t>                               2022 </a:t>
            </a:r>
            <a:r>
              <a:rPr lang="ru-RU" altLang="ru-RU" sz="1200" b="1" dirty="0" err="1" smtClean="0">
                <a:latin typeface="Times New Roman" pitchFamily="18" charset="0"/>
                <a:cs typeface="Times New Roman" pitchFamily="18" charset="0"/>
              </a:rPr>
              <a:t>жылғы </a:t>
            </a:r>
            <a:r>
              <a:rPr lang="ru-RU" altLang="ru-RU" sz="1200" b="1" dirty="0" smtClean="0">
                <a:latin typeface="Times New Roman" pitchFamily="18" charset="0"/>
                <a:cs typeface="Times New Roman" pitchFamily="18" charset="0"/>
              </a:rPr>
              <a:t>11 </a:t>
            </a:r>
            <a:r>
              <a:rPr lang="kk-KZ" altLang="ru-RU" sz="1200" b="1" dirty="0" smtClean="0">
                <a:latin typeface="Times New Roman" panose="02020603050405020304" pitchFamily="18" charset="0"/>
                <a:cs typeface="Times New Roman" panose="02020603050405020304"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ctr" eaLnBrk="1" hangingPunct="1">
              <a:spcBef>
                <a:spcPts val="0"/>
              </a:spcBef>
              <a:buNone/>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11 </a:t>
            </a:r>
            <a:r>
              <a:rPr 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eaLnBrk="1" hangingPunct="1">
              <a:buNone/>
              <a:defRPr/>
            </a:pP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Көшпелі бұлтты, өткінші жаңбыр жауады, найзағай күтіледі. Солтүстік-шығыстан жел соғады, күші 9-14, күндіз екпіні 15-20 м/с. Ауаның температурасы 16-18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p:cNvPr>
          <p:cNvGraphicFramePr>
            <a:graphicFrameLocks noGrp="1"/>
          </p:cNvGraphicFramePr>
          <p:nvPr>
            <p:extLst>
              <p:ext uri="{D42A27DB-BD31-4B8C-83A1-F6EECF244321}">
                <p14:modId xmlns:p14="http://schemas.microsoft.com/office/powerpoint/2010/main" val="3595485890"/>
              </p:ext>
            </p:extLst>
          </p:nvPr>
        </p:nvGraphicFramePr>
        <p:xfrm>
          <a:off x="5050632" y="4221088"/>
          <a:ext cx="4582318" cy="2195030"/>
        </p:xfrm>
        <a:graphic>
          <a:graphicData uri="http://schemas.openxmlformats.org/drawingml/2006/table">
            <a:tbl>
              <a:tblPr firstRow="1" bandRow="1">
                <a:tableStyleId>{5C22544A-7EE6-4342-B048-85BDC9FD1C3A}</a:tableStyleId>
              </a:tblPr>
              <a:tblGrid>
                <a:gridCol w="1754842">
                  <a:extLst>
                    <a:ext uri="{9D8B030D-6E8A-4147-A177-3AD203B41FA5}">
                      <a16:colId xmlns="" xmlns:a16="http://schemas.microsoft.com/office/drawing/2014/main" val="20000"/>
                    </a:ext>
                  </a:extLst>
                </a:gridCol>
                <a:gridCol w="1415183">
                  <a:extLst>
                    <a:ext uri="{9D8B030D-6E8A-4147-A177-3AD203B41FA5}">
                      <a16:colId xmlns="" xmlns:a16="http://schemas.microsoft.com/office/drawing/2014/main" val="20001"/>
                    </a:ext>
                  </a:extLst>
                </a:gridCol>
                <a:gridCol w="1412293">
                  <a:extLst>
                    <a:ext uri="{9D8B030D-6E8A-4147-A177-3AD203B41FA5}">
                      <a16:colId xmlns="" xmlns:a16="http://schemas.microsoft.com/office/drawing/2014/main" val="20002"/>
                    </a:ext>
                  </a:extLst>
                </a:gridCol>
              </a:tblGrid>
              <a:tr h="284707">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36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127</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0,4</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75</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13614">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661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842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4,2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1361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о</a:t>
                      </a:r>
                      <a:r>
                        <a:rPr lang="ru-RU" sz="900" dirty="0" smtClean="0">
                          <a:solidFill>
                            <a:schemeClr val="tx1"/>
                          </a:solidFill>
                          <a:latin typeface="Times New Roman" panose="02020603050405020304" pitchFamily="18" charset="0"/>
                          <a:cs typeface="Times New Roman" panose="02020603050405020304" pitchFamily="18" charset="0"/>
                        </a:rPr>
                        <a:t>ксиді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311</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0,8</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1,2</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13614">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Аммиак</a:t>
                      </a:r>
                    </a:p>
                  </a:txBody>
                  <a:tcPr marL="91434" marR="91434" marT="45651" marB="4565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t>0</a:t>
                      </a:r>
                      <a:endParaRPr lang="ru-RU" sz="900" dirty="0"/>
                    </a:p>
                  </a:txBody>
                  <a:tcPr marL="91434" marR="91434" marT="45758" marB="4575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extLst>
              <p:ext uri="{D42A27DB-BD31-4B8C-83A1-F6EECF244321}">
                <p14:modId xmlns:p14="http://schemas.microsoft.com/office/powerpoint/2010/main" val="383960224"/>
              </p:ext>
            </p:extLst>
          </p:nvPr>
        </p:nvGraphicFramePr>
        <p:xfrm>
          <a:off x="4973638" y="6453188"/>
          <a:ext cx="4787900" cy="320040"/>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0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4" name="Прямоугольник 21"/>
          <p:cNvSpPr>
            <a:spLocks noChangeArrowheads="1"/>
          </p:cNvSpPr>
          <p:nvPr/>
        </p:nvSpPr>
        <p:spPr bwMode="auto">
          <a:xfrm>
            <a:off x="4924710" y="3717032"/>
            <a:ext cx="47863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Нұр-Сұлтан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2056" y="2766290"/>
            <a:ext cx="4679950" cy="8302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a:t>
            </a:r>
          </a:p>
          <a:p>
            <a:pPr indent="185738" algn="just">
              <a:defRPr/>
            </a:pPr>
            <a:r>
              <a:rPr lang="kk-KZ" altLang="en-US" sz="1200" dirty="0" smtClean="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endParaRPr lang="kk-KZ" altLang="en-US" sz="1200" dirty="0">
              <a:solidFill>
                <a:schemeClr val="tx1"/>
              </a:solidFill>
              <a:latin typeface="Times New Roman" pitchFamily="18" charset="0"/>
              <a:cs typeface="Times New Roman"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grpSp>
        <p:nvGrpSpPr>
          <p:cNvPr id="3076" name="Группа 5"/>
          <p:cNvGrpSpPr>
            <a:grpSpLocks/>
          </p:cNvGrpSpPr>
          <p:nvPr/>
        </p:nvGrpSpPr>
        <p:grpSpPr bwMode="auto">
          <a:xfrm>
            <a:off x="112713" y="246063"/>
            <a:ext cx="4840287" cy="725487"/>
            <a:chOff x="112712" y="246083"/>
            <a:chExt cx="4840288" cy="724862"/>
          </a:xfrm>
        </p:grpSpPr>
        <p:sp>
          <p:nvSpPr>
            <p:cNvPr id="3134" name="TextBox 15"/>
            <p:cNvSpPr txBox="1">
              <a:spLocks noChangeArrowheads="1"/>
            </p:cNvSpPr>
            <p:nvPr/>
          </p:nvSpPr>
          <p:spPr bwMode="auto">
            <a:xfrm>
              <a:off x="317284" y="246083"/>
              <a:ext cx="46357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r>
                <a:rPr lang="ru-RU" altLang="ru-RU" sz="1400" b="1">
                  <a:solidFill>
                    <a:srgbClr val="000000"/>
                  </a:solidFill>
                  <a:latin typeface="Times New Roman" panose="02020603050405020304" pitchFamily="18" charset="0"/>
                  <a:cs typeface="Times New Roman" panose="02020603050405020304" pitchFamily="18" charset="0"/>
                  <a:sym typeface="+mn-ea"/>
                </a:rPr>
                <a:t>ҚМЖ КЕЗІНДЕ ХАЛЫҚҚА АРНАЛҒАН ҰСЫНЫСТАР</a:t>
              </a:r>
              <a:endParaRPr lang="ru-RU" altLang="ru-RU" sz="1400" b="1"/>
            </a:p>
          </p:txBody>
        </p:sp>
        <p:sp>
          <p:nvSpPr>
            <p:cNvPr id="3135" name="TextBox 16"/>
            <p:cNvSpPr txBox="1">
              <a:spLocks noChangeArrowheads="1"/>
            </p:cNvSpPr>
            <p:nvPr/>
          </p:nvSpPr>
          <p:spPr bwMode="auto">
            <a:xfrm>
              <a:off x="112712" y="693946"/>
              <a:ext cx="481018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endParaRPr lang="ru-RU" altLang="ru-RU" sz="1200">
                <a:latin typeface="Times New Roman" panose="02020603050405020304" pitchFamily="18" charset="0"/>
                <a:cs typeface="Times New Roman" panose="02020603050405020304" pitchFamily="18" charset="0"/>
              </a:endParaRPr>
            </a:p>
          </p:txBody>
        </p:sp>
      </p:grpSp>
      <p:sp>
        <p:nvSpPr>
          <p:cNvPr id="3077" name="Прямоугольник 26"/>
          <p:cNvSpPr>
            <a:spLocks noChangeArrowheads="1"/>
          </p:cNvSpPr>
          <p:nvPr/>
        </p:nvSpPr>
        <p:spPr bwMode="auto">
          <a:xfrm>
            <a:off x="185738" y="4027488"/>
            <a:ext cx="4703762"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r>
              <a:rPr lang="kk-KZ" altLang="ru-RU" sz="1200">
                <a:solidFill>
                  <a:srgbClr val="000000"/>
                </a:solidFill>
                <a:latin typeface="Times New Roman" panose="02020603050405020304" pitchFamily="18" charset="0"/>
                <a:cs typeface="Times New Roman" panose="02020603050405020304" pitchFamily="18" charset="0"/>
              </a:rPr>
              <a:t>Нұр-Сұлтан</a:t>
            </a:r>
            <a:r>
              <a:rPr lang="ru-RU" altLang="ru-RU" sz="1200">
                <a:solidFill>
                  <a:srgbClr val="000000"/>
                </a:solidFill>
                <a:latin typeface="Times New Roman" panose="02020603050405020304" pitchFamily="18" charset="0"/>
                <a:cs typeface="Times New Roman" panose="02020603050405020304" pitchFamily="18" charset="0"/>
              </a:rPr>
              <a:t> қаласында атмосфералық ауаның ластану деңгейін бақылау 10 бақылау бекетінде жүргізіледі:</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 бекет –</a:t>
            </a:r>
            <a:r>
              <a:rPr lang="ru-RU" altLang="ru-RU" sz="1200">
                <a:latin typeface="Times New Roman" panose="02020603050405020304" pitchFamily="18" charset="0"/>
                <a:cs typeface="Times New Roman" panose="02020603050405020304" pitchFamily="18" charset="0"/>
              </a:rPr>
              <a:t> Жамбыл к-сі, 11;</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2 бекет –</a:t>
            </a:r>
            <a:r>
              <a:rPr lang="ru-RU" altLang="ru-RU" sz="1200">
                <a:latin typeface="Times New Roman" panose="02020603050405020304" pitchFamily="18" charset="0"/>
                <a:cs typeface="Times New Roman" panose="02020603050405020304" pitchFamily="18" charset="0"/>
              </a:rPr>
              <a:t>  проспект Республики, 35 (школа </a:t>
            </a:r>
            <a:r>
              <a:rPr lang="en-US" altLang="ru-RU" sz="1200">
                <a:latin typeface="Times New Roman" panose="02020603050405020304" pitchFamily="18" charset="0"/>
                <a:cs typeface="Times New Roman" panose="02020603050405020304" pitchFamily="18" charset="0"/>
              </a:rPr>
              <a:t>№ 3</a:t>
            </a:r>
            <a:r>
              <a:rPr lang="ru-RU" altLang="ru-RU" sz="1200">
                <a:latin typeface="Times New Roman" panose="02020603050405020304" pitchFamily="18" charset="0"/>
                <a:cs typeface="Times New Roman" panose="02020603050405020304" pitchFamily="18" charset="0"/>
              </a:rPr>
              <a:t>);</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3 бекет –</a:t>
            </a:r>
            <a:r>
              <a:rPr lang="ru-RU" altLang="ru-RU" sz="1200">
                <a:latin typeface="Times New Roman" panose="02020603050405020304" pitchFamily="18" charset="0"/>
                <a:cs typeface="Times New Roman" panose="02020603050405020304" pitchFamily="18" charset="0"/>
              </a:rPr>
              <a:t>  Телжан Шонанович 47, район лесозавода;</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4 бекет –</a:t>
            </a:r>
            <a:r>
              <a:rPr lang="ru-RU" altLang="ru-RU" sz="1200">
                <a:latin typeface="Times New Roman" panose="02020603050405020304" pitchFamily="18" charset="0"/>
                <a:cs typeface="Times New Roman" panose="02020603050405020304" pitchFamily="18" charset="0"/>
              </a:rPr>
              <a:t>  Лепсі көшесі, 38</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5 бекет –</a:t>
            </a:r>
            <a:r>
              <a:rPr lang="ru-RU" altLang="ru-RU" sz="1200">
                <a:latin typeface="Times New Roman" panose="02020603050405020304" pitchFamily="18" charset="0"/>
                <a:cs typeface="Times New Roman" panose="02020603050405020304" pitchFamily="18" charset="0"/>
              </a:rPr>
              <a:t>  Тұран даңғылы, 2/1 орталық құтқару станциясы;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6 бекет –</a:t>
            </a:r>
            <a:r>
              <a:rPr lang="ru-RU" altLang="ru-RU" sz="1200">
                <a:latin typeface="Times New Roman" panose="02020603050405020304" pitchFamily="18" charset="0"/>
                <a:cs typeface="Times New Roman" panose="02020603050405020304" pitchFamily="18" charset="0"/>
              </a:rPr>
              <a:t> Ақжол к-сі, «Астана Тазалық» сарқынды сулар тұндырғышының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7 бекет –</a:t>
            </a:r>
            <a:r>
              <a:rPr lang="ru-RU" altLang="ru-RU" sz="1200">
                <a:latin typeface="Times New Roman" panose="02020603050405020304" pitchFamily="18" charset="0"/>
                <a:cs typeface="Times New Roman" panose="02020603050405020304" pitchFamily="18" charset="0"/>
              </a:rPr>
              <a:t>  Түркістан к-сі, 2/1 (РФММ);</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8 бекет –</a:t>
            </a:r>
            <a:r>
              <a:rPr lang="ru-RU" altLang="ru-RU" sz="1200">
                <a:latin typeface="Times New Roman" panose="02020603050405020304" pitchFamily="18" charset="0"/>
                <a:cs typeface="Times New Roman" panose="02020603050405020304" pitchFamily="18" charset="0"/>
              </a:rPr>
              <a:t>  Бабатайұлы к-сі, 24 үй, Көктал-1, Сарыарқа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9 бекет –</a:t>
            </a:r>
            <a:r>
              <a:rPr lang="ru-RU" altLang="ru-RU" sz="1200">
                <a:latin typeface="Times New Roman" panose="02020603050405020304" pitchFamily="18" charset="0"/>
                <a:cs typeface="Times New Roman" panose="02020603050405020304" pitchFamily="18" charset="0"/>
              </a:rPr>
              <a:t> А. Байтұрсынов көшесі, 25, Х. Сұлтан мешіті, Алматы ауданы;</a:t>
            </a:r>
          </a:p>
          <a:p>
            <a:pPr eaLnBrk="1" hangingPunct="1">
              <a:buFont typeface="Arial" panose="020B0604020202020204" pitchFamily="34" charset="0"/>
              <a:buNone/>
            </a:pPr>
            <a:r>
              <a:rPr lang="kk-KZ" altLang="ru-RU" sz="1200">
                <a:latin typeface="Times New Roman" panose="02020603050405020304" pitchFamily="18" charset="0"/>
                <a:cs typeface="Times New Roman" panose="02020603050405020304" pitchFamily="18" charset="0"/>
              </a:rPr>
              <a:t>№ 10 бекет –</a:t>
            </a:r>
            <a:r>
              <a:rPr lang="ru-RU" altLang="ru-RU" sz="1200">
                <a:latin typeface="Times New Roman" panose="02020603050405020304" pitchFamily="18" charset="0"/>
                <a:cs typeface="Times New Roman" panose="02020603050405020304" pitchFamily="18" charset="0"/>
              </a:rPr>
              <a:t>  қ. Мұңайтпасов к-сі, 13, Алматы ауданы.</a:t>
            </a:r>
          </a:p>
        </p:txBody>
      </p:sp>
      <p:sp>
        <p:nvSpPr>
          <p:cNvPr id="3078" name="Прямоугольник 13"/>
          <p:cNvSpPr>
            <a:spLocks noChangeArrowheads="1"/>
          </p:cNvSpPr>
          <p:nvPr/>
        </p:nvSpPr>
        <p:spPr bwMode="auto">
          <a:xfrm>
            <a:off x="4953000" y="101600"/>
            <a:ext cx="4824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9" name="Группа 24"/>
          <p:cNvGrpSpPr>
            <a:grpSpLocks/>
          </p:cNvGrpSpPr>
          <p:nvPr/>
        </p:nvGrpSpPr>
        <p:grpSpPr bwMode="auto">
          <a:xfrm>
            <a:off x="5165725" y="4375150"/>
            <a:ext cx="4471988" cy="1206500"/>
            <a:chOff x="349950" y="3799939"/>
            <a:chExt cx="4472585" cy="1323528"/>
          </a:xfrm>
        </p:grpSpPr>
        <p:sp>
          <p:nvSpPr>
            <p:cNvPr id="3132" name="Прямоугольник 8"/>
            <p:cNvSpPr>
              <a:spLocks noChangeArrowheads="1"/>
            </p:cNvSpPr>
            <p:nvPr/>
          </p:nvSpPr>
          <p:spPr bwMode="auto">
            <a:xfrm>
              <a:off x="349950" y="4077010"/>
              <a:ext cx="2501006" cy="1046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kk-KZ"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endParaRPr lang="ru-RU" altLang="ru-RU" sz="1200" i="1">
                <a:solidFill>
                  <a:srgbClr val="000000"/>
                </a:solidFill>
                <a:latin typeface="Times New Roman" panose="02020603050405020304" pitchFamily="18" charset="0"/>
                <a:cs typeface="Times New Roman" panose="02020603050405020304" pitchFamily="18" charset="0"/>
              </a:endParaRPr>
            </a:p>
            <a:p>
              <a:pPr algn="ctr" eaLnBrk="1" hangingPunct="1">
                <a:buFont typeface="Arial" panose="020B0604020202020204" pitchFamily="34" charset="0"/>
                <a:buNone/>
              </a:pPr>
              <a:r>
                <a:rPr lang="ru-RU" altLang="ru-RU" sz="1000" i="1">
                  <a:latin typeface="Times New Roman" panose="02020603050405020304" pitchFamily="18" charset="0"/>
                  <a:cs typeface="Times New Roman" panose="02020603050405020304" pitchFamily="18" charset="0"/>
                </a:rPr>
                <a:t>Нұр-Сұлтан қ.,  Мәңгілік ел даңғылы, 11/1</a:t>
              </a:r>
            </a:p>
            <a:p>
              <a:pPr algn="ctr" eaLnBrk="1" hangingPunct="1">
                <a:buFont typeface="Arial" panose="020B0604020202020204" pitchFamily="34" charset="0"/>
                <a:buNone/>
              </a:pPr>
              <a:endParaRPr lang="ru-RU" altLang="ru-RU" sz="1000" i="1">
                <a:solidFill>
                  <a:srgbClr val="FF0000"/>
                </a:solidFill>
                <a:latin typeface="Times New Roman" panose="02020603050405020304" pitchFamily="18" charset="0"/>
                <a:cs typeface="Times New Roman" panose="02020603050405020304" pitchFamily="18" charset="0"/>
              </a:endParaRPr>
            </a:p>
          </p:txBody>
        </p:sp>
        <p:sp>
          <p:nvSpPr>
            <p:cNvPr id="3133" name="Прямоугольник 20"/>
            <p:cNvSpPr>
              <a:spLocks noChangeArrowheads="1"/>
            </p:cNvSpPr>
            <p:nvPr/>
          </p:nvSpPr>
          <p:spPr bwMode="auto">
            <a:xfrm>
              <a:off x="531522" y="3799939"/>
              <a:ext cx="4291013" cy="911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endParaRPr lang="ru-RU" altLang="ru-RU" sz="1200" b="1" i="1">
                <a:solidFill>
                  <a:srgbClr val="000000"/>
                </a:solidFill>
                <a:latin typeface="Times New Roman" panose="02020603050405020304" pitchFamily="18" charset="0"/>
                <a:cs typeface="Times New Roman" panose="02020603050405020304" pitchFamily="18" charset="0"/>
              </a:endParaRPr>
            </a:p>
            <a:p>
              <a:pPr eaLnBrk="1" hangingPunct="1">
                <a:buFont typeface="Arial" panose="020B0604020202020204" pitchFamily="34" charset="0"/>
                <a:buNone/>
              </a:pPr>
              <a:r>
                <a:rPr lang="ru-RU" altLang="ru-RU" sz="1200" b="1" i="1">
                  <a:solidFill>
                    <a:srgbClr val="000000"/>
                  </a:solidFill>
                  <a:latin typeface="Times New Roman" panose="02020603050405020304" pitchFamily="18" charset="0"/>
                  <a:cs typeface="Times New Roman" panose="02020603050405020304" pitchFamily="18" charset="0"/>
                </a:rPr>
                <a:t>Байланыстар :</a:t>
              </a:r>
            </a:p>
          </p:txBody>
        </p:sp>
      </p:grpSp>
      <p:sp>
        <p:nvSpPr>
          <p:cNvPr id="3080" name="Прямоугольник 11"/>
          <p:cNvSpPr>
            <a:spLocks noChangeArrowheads="1"/>
          </p:cNvSpPr>
          <p:nvPr/>
        </p:nvSpPr>
        <p:spPr bwMode="auto">
          <a:xfrm>
            <a:off x="4978400" y="6486525"/>
            <a:ext cx="4846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en-US" sz="1000" b="1" i="1">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 </a:t>
            </a:r>
          </a:p>
        </p:txBody>
      </p:sp>
      <p:sp>
        <p:nvSpPr>
          <p:cNvPr id="3081" name="Прямоугольник 1"/>
          <p:cNvSpPr>
            <a:spLocks noChangeArrowheads="1"/>
          </p:cNvSpPr>
          <p:nvPr/>
        </p:nvSpPr>
        <p:spPr bwMode="auto">
          <a:xfrm>
            <a:off x="5072063" y="6167438"/>
            <a:ext cx="4521200" cy="306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buFont typeface="Arial" panose="020B0604020202020204" pitchFamily="34" charset="0"/>
              <a:buNone/>
            </a:pPr>
            <a:r>
              <a:rPr lang="ru-RU" altLang="ru-RU" sz="1400" b="1" i="1">
                <a:solidFill>
                  <a:srgbClr val="000000"/>
                </a:solidFill>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a:t>
            </a:r>
            <a:r>
              <a:rPr lang="en-US"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Нұрмахамбет М.Б.</a:t>
            </a:r>
            <a:endParaRPr lang="ru-RU" altLang="ru-RU" sz="1200" b="1" i="1">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nvGraphicFramePr>
        <p:xfrm>
          <a:off x="5280025" y="563563"/>
          <a:ext cx="4194175" cy="804864"/>
        </p:xfrm>
        <a:graphic>
          <a:graphicData uri="http://schemas.openxmlformats.org/drawingml/2006/table">
            <a:tbl>
              <a:tblPr/>
              <a:tblGrid>
                <a:gridCol w="1113192">
                  <a:extLst>
                    <a:ext uri="{9D8B030D-6E8A-4147-A177-3AD203B41FA5}">
                      <a16:colId xmlns="" xmlns:a16="http://schemas.microsoft.com/office/drawing/2014/main" val="20000"/>
                    </a:ext>
                  </a:extLst>
                </a:gridCol>
                <a:gridCol w="3080983">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0,61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4" marR="68584"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5" name="Прямоугольник 29"/>
          <p:cNvSpPr>
            <a:spLocks noChangeArrowheads="1"/>
          </p:cNvSpPr>
          <p:nvPr/>
        </p:nvSpPr>
        <p:spPr bwMode="auto">
          <a:xfrm>
            <a:off x="4965700" y="1335088"/>
            <a:ext cx="4813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anose="020B0604020202020204" pitchFamily="34" charset="0"/>
              <a:buNone/>
            </a:pPr>
            <a:r>
              <a:rPr lang="kk-KZ" altLang="ru-RU" sz="800" i="1">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anose="02020603050405020304" pitchFamily="18" charset="0"/>
              <a:cs typeface="Times New Roman" panose="02020603050405020304" pitchFamily="18" charset="0"/>
            </a:endParaRPr>
          </a:p>
        </p:txBody>
      </p:sp>
      <p:sp>
        <p:nvSpPr>
          <p:cNvPr id="3106" name="Прямоугольник 32"/>
          <p:cNvSpPr>
            <a:spLocks noChangeArrowheads="1"/>
          </p:cNvSpPr>
          <p:nvPr/>
        </p:nvSpPr>
        <p:spPr bwMode="auto">
          <a:xfrm>
            <a:off x="4957763" y="2049463"/>
            <a:ext cx="48037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buFont typeface="Arial" panose="020B0604020202020204" pitchFamily="34" charset="0"/>
              <a:buNone/>
            </a:pPr>
            <a:r>
              <a:rPr lang="ru-RU" altLang="ru-RU" sz="1200" i="1">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altLang="ru-RU">
                <a:latin typeface="Times New Roman" panose="02020603050405020304" pitchFamily="18" charset="0"/>
                <a:cs typeface="Times New Roman" panose="02020603050405020304" pitchFamily="18" charset="0"/>
              </a:rPr>
              <a:t> </a:t>
            </a:r>
          </a:p>
        </p:txBody>
      </p:sp>
      <p:graphicFrame>
        <p:nvGraphicFramePr>
          <p:cNvPr id="34" name="Таблица 33"/>
          <p:cNvGraphicFramePr/>
          <p:nvPr/>
        </p:nvGraphicFramePr>
        <p:xfrm>
          <a:off x="5030788" y="2378075"/>
          <a:ext cx="4606925" cy="2106614"/>
        </p:xfrm>
        <a:graphic>
          <a:graphicData uri="http://schemas.openxmlformats.org/drawingml/2006/table">
            <a:tbl>
              <a:tblPr/>
              <a:tblGrid>
                <a:gridCol w="848163">
                  <a:extLst>
                    <a:ext uri="{9D8B030D-6E8A-4147-A177-3AD203B41FA5}">
                      <a16:colId xmlns="" xmlns:a16="http://schemas.microsoft.com/office/drawing/2014/main" val="20000"/>
                    </a:ext>
                  </a:extLst>
                </a:gridCol>
                <a:gridCol w="3758762">
                  <a:extLst>
                    <a:ext uri="{9D8B030D-6E8A-4147-A177-3AD203B41FA5}">
                      <a16:colId xmlns="" xmlns:a16="http://schemas.microsoft.com/office/drawing/2014/main" val="20001"/>
                    </a:ext>
                  </a:extLst>
                </a:gridCol>
              </a:tblGrid>
              <a:tr h="304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414">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200">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5" name="TextBox 34"/>
          <p:cNvSpPr txBox="1">
            <a:spLocks noChangeArrowheads="1"/>
          </p:cNvSpPr>
          <p:nvPr/>
        </p:nvSpPr>
        <p:spPr bwMode="auto">
          <a:xfrm>
            <a:off x="4959350" y="4445000"/>
            <a:ext cx="48244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eaLnBrk="1" hangingPunct="1">
              <a:buFont typeface="Arial" panose="020B0604020202020204" pitchFamily="34" charset="0"/>
              <a:buNone/>
            </a:pPr>
            <a:r>
              <a:rPr lang="kk-KZ" altLang="ru-RU" sz="800" i="1">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graphicFrame>
        <p:nvGraphicFramePr>
          <p:cNvPr id="21" name="Таблица 20"/>
          <p:cNvGraphicFramePr>
            <a:graphicFrameLocks noGrp="1"/>
          </p:cNvGraphicFramePr>
          <p:nvPr/>
        </p:nvGraphicFramePr>
        <p:xfrm>
          <a:off x="5165725" y="5408613"/>
          <a:ext cx="4035425" cy="792168"/>
        </p:xfrm>
        <a:graphic>
          <a:graphicData uri="http://schemas.openxmlformats.org/drawingml/2006/table">
            <a:tbl>
              <a:tblPr/>
              <a:tblGrid>
                <a:gridCol w="2017713">
                  <a:extLst>
                    <a:ext uri="{9D8B030D-6E8A-4147-A177-3AD203B41FA5}">
                      <a16:colId xmlns="" xmlns:a16="http://schemas.microsoft.com/office/drawing/2014/main" val="20000"/>
                    </a:ext>
                  </a:extLst>
                </a:gridCol>
                <a:gridCol w="2017712">
                  <a:extLst>
                    <a:ext uri="{9D8B030D-6E8A-4147-A177-3AD203B41FA5}">
                      <a16:colId xmlns="" xmlns:a16="http://schemas.microsoft.com/office/drawing/2014/main" val="20001"/>
                    </a:ext>
                  </a:extLst>
                </a:gridCol>
              </a:tblGrid>
              <a:tr h="45704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kk-KZ"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Баспасөз қызметі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79-83-33</a:t>
                      </a: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hlinkClick r:id=""/>
                        </a:rPr>
                        <a:t>info@meteo.kz</a:t>
                      </a:r>
                      <a:endParaRPr kumimoji="0" lang="en-US" sz="800" b="1"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121">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altLang="en-US" sz="800" b="0" i="0" u="none" strike="noStrike" cap="none" normalizeH="0" baseline="0" smtClean="0">
                          <a:ln>
                            <a:noFill/>
                          </a:ln>
                          <a:solidFill>
                            <a:schemeClr val="tx1"/>
                          </a:solidFill>
                          <a:effectLst/>
                          <a:latin typeface="Times New Roman" pitchFamily="18" charset="0"/>
                          <a:cs typeface="Times New Roman" pitchFamily="18" charset="0"/>
                        </a:rPr>
                        <a:t>Халықаралық ынтымақтастық бөлімі</a:t>
                      </a:r>
                    </a:p>
                  </a:txBody>
                  <a:tcPr marT="45642" marB="45642"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Тел.: +7 (7172)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26</a:t>
                      </a:r>
                      <a:r>
                        <a:rPr kumimoji="0" lang="ru-RU" sz="800" b="0" i="0" u="none" strike="noStrike" cap="none" normalizeH="0" baseline="0" smtClean="0">
                          <a:ln>
                            <a:noFill/>
                          </a:ln>
                          <a:solidFill>
                            <a:schemeClr val="tx1"/>
                          </a:solidFill>
                          <a:effectLst/>
                          <a:latin typeface="Times New Roman" pitchFamily="18" charset="0"/>
                          <a:cs typeface="Times New Roman" pitchFamily="18" charset="0"/>
                        </a:rPr>
                        <a:t>, 79-83-</a:t>
                      </a: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83</a:t>
                      </a:r>
                      <a:endParaRPr kumimoji="0" lang="ru-RU" sz="800" b="0" i="0" u="none" strike="noStrike" cap="none" normalizeH="0" baseline="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 typeface="Arial" pitchFamily="34" charset="0"/>
                        <a:buNone/>
                        <a:tabLst/>
                      </a:pPr>
                      <a:r>
                        <a:rPr kumimoji="0" lang="en-US" sz="800" b="0" i="0" u="none" strike="noStrike" cap="none" normalizeH="0" baseline="0" smtClean="0">
                          <a:ln>
                            <a:noFill/>
                          </a:ln>
                          <a:solidFill>
                            <a:schemeClr val="tx1"/>
                          </a:solidFill>
                          <a:effectLst/>
                          <a:latin typeface="Times New Roman" pitchFamily="18" charset="0"/>
                          <a:cs typeface="Times New Roman" pitchFamily="18" charset="0"/>
                        </a:rPr>
                        <a:t>E-mail: </a:t>
                      </a:r>
                      <a:r>
                        <a:rPr kumimoji="0" lang="en-US" sz="800" b="1" i="0" u="none" strike="noStrike" cap="none" normalizeH="0" baseline="0" smtClean="0">
                          <a:ln>
                            <a:noFill/>
                          </a:ln>
                          <a:solidFill>
                            <a:schemeClr val="tx1"/>
                          </a:solidFill>
                          <a:effectLst/>
                          <a:latin typeface="Times New Roman" pitchFamily="18" charset="0"/>
                          <a:cs typeface="Times New Roman" pitchFamily="18" charset="0"/>
                        </a:rPr>
                        <a:t>ukpp@meteo.kz</a:t>
                      </a:r>
                      <a:endParaRPr kumimoji="0" lang="en-US" sz="800" b="0" i="0" u="none" strike="noStrike" cap="none" normalizeH="0" baseline="0" smtClean="0">
                        <a:ln>
                          <a:noFill/>
                        </a:ln>
                        <a:solidFill>
                          <a:schemeClr val="tx1"/>
                        </a:solidFill>
                        <a:effectLst/>
                        <a:latin typeface="Times New Roman" pitchFamily="18" charset="0"/>
                        <a:cs typeface="Times New Roman" pitchFamily="18" charset="0"/>
                      </a:endParaRPr>
                    </a:p>
                  </a:txBody>
                  <a:tcPr marT="45642" marB="45642" anchor="ctr" horzOverflow="overflow">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31" name="Прямоугольник 21"/>
          <p:cNvSpPr>
            <a:spLocks noChangeArrowheads="1"/>
          </p:cNvSpPr>
          <p:nvPr/>
        </p:nvSpPr>
        <p:spPr bwMode="auto">
          <a:xfrm>
            <a:off x="303213" y="792163"/>
            <a:ext cx="1579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indent="176213">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r>
              <a:rPr lang="kk-KZ" altLang="ru-RU" sz="1400">
                <a:latin typeface="Times New Roman" panose="02020603050405020304" pitchFamily="18" charset="0"/>
                <a:cs typeface="Times New Roman" panose="02020603050405020304" pitchFamily="18" charset="0"/>
              </a:rPr>
              <a:t>Ұсыныстар жоқ</a:t>
            </a:r>
            <a:endParaRPr lang="ru-RU" altLang="ru-RU" sz="140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15870</TotalTime>
  <Words>549</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2429</cp:revision>
  <cp:lastPrinted>2021-07-01T07:38:07Z</cp:lastPrinted>
  <dcterms:created xsi:type="dcterms:W3CDTF">2018-03-27T06:03:00Z</dcterms:created>
  <dcterms:modified xsi:type="dcterms:W3CDTF">2022-07-10T07:30:42Z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