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740842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2800767"/>
          </a:xfrm>
          <a:prstGeom prst="rect">
            <a:avLst/>
          </a:prstGeom>
        </p:spPr>
        <p:txBody>
          <a:bodyPr wrap="square">
            <a:spAutoFit/>
          </a:bodyPr>
          <a:lstStyle/>
          <a:p>
            <a:pPr algn="ctr"/>
            <a:endParaRPr lang="kk-KZ" altLang="ru-RU" sz="8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шілденің 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11</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шілденің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өткінші жаңбыр жауады, найзағай күтіледі. Солтүстік-шығыстан жел соғады, 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градус жылы болады</a:t>
            </a:r>
            <a:r>
              <a:rPr lang="kk-KZ" sz="1200" dirty="0" smtClean="0">
                <a:solidFill>
                  <a:prstClr val="black"/>
                </a:solidFill>
                <a:latin typeface="Times New Roman" pitchFamily="18" charset="0"/>
                <a:cs typeface="Times New Roman" pitchFamily="18" charset="0"/>
              </a:rPr>
              <a:t>.</a:t>
            </a:r>
          </a:p>
          <a:p>
            <a:pPr lvl="0" indent="182563" algn="just"/>
            <a:endParaRPr lang="kk-KZ" sz="800" dirty="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шілдеге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11 </a:t>
            </a:r>
            <a:r>
              <a:rPr lang="ru-RU" sz="1200" b="1" dirty="0" err="1">
                <a:solidFill>
                  <a:srgbClr val="000000"/>
                </a:solidFill>
                <a:latin typeface="Times New Roman" panose="02020603050405020304" pitchFamily="18" charset="0"/>
                <a:cs typeface="Times New Roman" panose="02020603050405020304" pitchFamily="18" charset="0"/>
              </a:rPr>
              <a:t>шілденің 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12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kk-KZ" sz="1200" b="1" dirty="0">
                <a:solidFill>
                  <a:srgbClr val="000000"/>
                </a:solidFill>
                <a:latin typeface="Times New Roman" panose="02020603050405020304" pitchFamily="18" charset="0"/>
                <a:cs typeface="Times New Roman" panose="02020603050405020304" pitchFamily="18" charset="0"/>
              </a:rPr>
              <a:t>н</a:t>
            </a:r>
            <a:r>
              <a:rPr lang="ru-RU" sz="1200" b="1" dirty="0" err="1">
                <a:solidFill>
                  <a:srgbClr val="000000"/>
                </a:solidFill>
                <a:latin typeface="Times New Roman" panose="02020603050405020304" pitchFamily="18" charset="0"/>
                <a:cs typeface="Times New Roman" panose="02020603050405020304" pitchFamily="18" charset="0"/>
              </a:rPr>
              <a:t>і</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a:t>
            </a:r>
            <a:r>
              <a:rPr lang="kk-KZ" sz="1200" smtClean="0">
                <a:solidFill>
                  <a:prstClr val="black"/>
                </a:solidFill>
                <a:latin typeface="Times New Roman" pitchFamily="18" charset="0"/>
                <a:cs typeface="Times New Roman" pitchFamily="18" charset="0"/>
              </a:rPr>
              <a:t>өткінші жаңбыр жауады, </a:t>
            </a:r>
            <a:r>
              <a:rPr lang="kk-KZ" sz="1200" dirty="0" smtClean="0">
                <a:solidFill>
                  <a:prstClr val="black"/>
                </a:solidFill>
                <a:latin typeface="Times New Roman" pitchFamily="18" charset="0"/>
                <a:cs typeface="Times New Roman" pitchFamily="18" charset="0"/>
              </a:rPr>
              <a:t>найзағай күтіледі. Солтүстік-шығыстан жел соғады, күші 9-14, найзағай кезінде екпіні 15-20 </a:t>
            </a:r>
            <a:r>
              <a:rPr lang="ru-RU" sz="1200" dirty="0" smtClean="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Ауаның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06533262"/>
              </p:ext>
            </p:extLst>
          </p:nvPr>
        </p:nvGraphicFramePr>
        <p:xfrm>
          <a:off x="4983528" y="4253604"/>
          <a:ext cx="4667576" cy="1859280"/>
        </p:xfrm>
        <a:graphic>
          <a:graphicData uri="http://schemas.openxmlformats.org/drawingml/2006/table">
            <a:tbl>
              <a:tblPr firstRow="1" bandRow="1">
                <a:tableStyleId>{5C22544A-7EE6-4342-B048-85BDC9FD1C3A}</a:tableStyleId>
              </a:tblPr>
              <a:tblGrid>
                <a:gridCol w="1841680">
                  <a:extLst>
                    <a:ext uri="{9D8B030D-6E8A-4147-A177-3AD203B41FA5}">
                      <a16:colId xmlns:a16="http://schemas.microsoft.com/office/drawing/2014/main" xmlns="" val="3583770891"/>
                    </a:ext>
                  </a:extLst>
                </a:gridCol>
                <a:gridCol w="138732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81562" y="3714752"/>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err="1">
                <a:latin typeface="Times New Roman" panose="02020603050405020304" pitchFamily="18" charset="0"/>
                <a:cs typeface="Times New Roman" panose="02020603050405020304" pitchFamily="18" charset="0"/>
              </a:rPr>
              <a:t>дегі</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5024438" y="27860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13450</TotalTime>
  <Words>554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2254</cp:revision>
  <cp:lastPrinted>2021-07-01T07:38:07Z</cp:lastPrinted>
  <dcterms:created xsi:type="dcterms:W3CDTF">2018-03-27T06:03:00Z</dcterms:created>
  <dcterms:modified xsi:type="dcterms:W3CDTF">2022-07-10T07:28:05Z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