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99CC00"/>
    <a:srgbClr val="F2902E"/>
    <a:srgbClr val="FF9900"/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191" autoAdjust="0"/>
  </p:normalViewPr>
  <p:slideViewPr>
    <p:cSldViewPr>
      <p:cViewPr varScale="1">
        <p:scale>
          <a:sx n="79" d="100"/>
          <a:sy n="79" d="100"/>
        </p:scale>
        <p:origin x="108" y="6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 eaLnBrk="1" hangingPunct="1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 eaLnBrk="1" hangingPunct="1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100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 eaLnBrk="1" hangingPunct="1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300"/>
            </a:lvl1pPr>
          </a:lstStyle>
          <a:p>
            <a:fld id="{60A3269B-04BC-42E0-917D-4219C7065A5D}" type="slidenum">
              <a:rPr lang="ru-RU" altLang="en-US"/>
              <a:pPr/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4202433212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55F3861-A770-408B-A646-2DE1DF20FD2E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9060597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7B2F7A1-443D-4A6E-8955-E186689301E9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4595118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D685533-7811-4A31-86FE-C9C4D53720B5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2581675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1F05188-7038-4EE9-8EC0-EB4DEE54E379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8502892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8D23353-3E3E-461F-9E15-E5F2579B7A74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8041566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F57428E-0F0F-474E-ADF2-FC8A61021DAB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0953303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56388BA-90F0-47A4-9411-DEEC5E57FB50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7828643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F8BEE9-6002-4CD9-8737-C36042ADCDBE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9966298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66B7775-0358-4A17-998C-90C997494B18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9883368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0D2DDD3-7100-446C-91D0-AF11142D3C88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1399212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C1686E7-90F9-4018-8BF2-06AE609B4583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2729879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fld id="{4EFCC7EF-233E-4F51-86F8-7C4D44FE9F51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inf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ru-RU" altLang="en-US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7" cy="347662"/>
        </p:xfrm>
        <a:graphic>
          <a:graphicData uri="http://schemas.openxmlformats.org/drawingml/2006/table">
            <a:tbl>
              <a:tblPr/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054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</a:p>
        </p:txBody>
      </p:sp>
      <p:pic>
        <p:nvPicPr>
          <p:cNvPr id="2055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57677553"/>
              </p:ext>
            </p:extLst>
          </p:nvPr>
        </p:nvGraphicFramePr>
        <p:xfrm>
          <a:off x="307975" y="2589213"/>
          <a:ext cx="4465638" cy="2208212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0821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№189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Нур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-Султан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июля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/>
        </p:nvGraphicFramePr>
        <p:xfrm>
          <a:off x="5110163" y="6426200"/>
          <a:ext cx="4730750" cy="314325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648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8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061" name="Прямоугольник 21"/>
          <p:cNvSpPr>
            <a:spLocks noChangeArrowheads="1"/>
          </p:cNvSpPr>
          <p:nvPr/>
        </p:nvSpPr>
        <p:spPr bwMode="auto">
          <a:xfrm>
            <a:off x="5005388" y="3197225"/>
            <a:ext cx="4808537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Нур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-Султан</a:t>
            </a:r>
          </a:p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2022 года </a:t>
            </a:r>
          </a:p>
        </p:txBody>
      </p:sp>
      <p:sp>
        <p:nvSpPr>
          <p:cNvPr id="2062" name="Прямоугольник 15"/>
          <p:cNvSpPr>
            <a:spLocks noChangeArrowheads="1"/>
          </p:cNvSpPr>
          <p:nvPr/>
        </p:nvSpPr>
        <p:spPr bwMode="auto">
          <a:xfrm>
            <a:off x="5024438" y="115888"/>
            <a:ext cx="4714875" cy="21605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185738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Нур-Султан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 июля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08 июля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 июля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</a:p>
          <a:p>
            <a:pPr algn="just">
              <a:spcBef>
                <a:spcPct val="20000"/>
              </a:spcBef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временами дождь, гроза.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Ветер                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м/с. Температура воздуха ночью 13-15, днем 25-27 тепла.</a:t>
            </a:r>
          </a:p>
          <a:p>
            <a:pPr algn="ctr">
              <a:spcBef>
                <a:spcPct val="20000"/>
              </a:spcBef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10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09 июля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июля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</a:p>
          <a:p>
            <a:pPr algn="just" eaLnBrk="1" hangingPunct="1">
              <a:spcBef>
                <a:spcPct val="20000"/>
              </a:spcBef>
            </a:pPr>
            <a:r>
              <a:rPr lang="ru-RU" sz="1200" dirty="0" smtClean="0">
                <a:latin typeface="Times New Roman"/>
                <a:ea typeface="SimSun"/>
              </a:rPr>
              <a:t>Переменная облачность,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без осадков</a:t>
            </a:r>
            <a:r>
              <a:rPr lang="ru-RU" sz="1200" dirty="0" smtClean="0">
                <a:latin typeface="Times New Roman"/>
                <a:ea typeface="SimSun"/>
              </a:rPr>
              <a:t>. Ветер северо-восточный          9-14 м/с. Температура воздуха 13-15 тепла</a:t>
            </a:r>
            <a:r>
              <a:rPr lang="ru-RU" sz="12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  <a:endParaRPr lang="ru-RU" sz="12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2321353"/>
            <a:ext cx="4681537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 eaLnBrk="1" hangingPunct="1">
              <a:defRPr/>
            </a:pP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 загрязняющих веществ в атмосфере города. </a:t>
            </a:r>
          </a:p>
          <a:p>
            <a:pPr indent="182563" algn="just" eaLnBrk="1" hangingPunct="1">
              <a:buFont typeface="Arial" panose="020B0604020202020204" pitchFamily="34" charset="0"/>
              <a:buNone/>
              <a:defRPr/>
            </a:pP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1" name="Таблица 2">
            <a:extLst/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85624642"/>
              </p:ext>
            </p:extLst>
          </p:nvPr>
        </p:nvGraphicFramePr>
        <p:xfrm>
          <a:off x="5053013" y="3694113"/>
          <a:ext cx="4667251" cy="225107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28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4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21377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124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0,8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127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0,4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68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0,1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1418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0,3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761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3,8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346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0,9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11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1,3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67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0,3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ru-RU" altLang="en-US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76" name="TextBox 15"/>
          <p:cNvSpPr txBox="1">
            <a:spLocks noChangeArrowheads="1"/>
          </p:cNvSpPr>
          <p:nvPr/>
        </p:nvSpPr>
        <p:spPr bwMode="auto">
          <a:xfrm>
            <a:off x="317500" y="246063"/>
            <a:ext cx="46355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4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РЕКОМЕНДАЦИИ ДЛЯ НАСЕЛЕНИЯ ПРИ НМУ</a:t>
            </a:r>
            <a:endParaRPr lang="ru-RU" altLang="ru-RU" sz="1400" b="1"/>
          </a:p>
        </p:txBody>
      </p:sp>
      <p:sp>
        <p:nvSpPr>
          <p:cNvPr id="3077" name="Прямоугольник 26"/>
          <p:cNvSpPr>
            <a:spLocks noChangeArrowheads="1"/>
          </p:cNvSpPr>
          <p:nvPr/>
        </p:nvSpPr>
        <p:spPr bwMode="auto">
          <a:xfrm>
            <a:off x="142875" y="4041775"/>
            <a:ext cx="4808538" cy="2678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just" eaLnBrk="1" hangingPunct="1">
              <a:buFont typeface="Arial" panose="020B0604020202020204" pitchFamily="34" charset="0"/>
              <a:buNone/>
            </a:pPr>
            <a:r>
              <a:rPr lang="ru-RU" alt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Нур-Султан наблюдения 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10 постах 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Жамбула,11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проспект Республики, 35 (школа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№ 3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Телжан Шонанұлы 47, район лесозавода</a:t>
            </a: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Лепсы, 38</a:t>
            </a: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пр.Туран , 2/1  центральная спасательная станция</a:t>
            </a: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– ул. Акжол, район отстойника сточных вод «Астана Тазалык»</a:t>
            </a:r>
            <a:endParaRPr lang="en-US" altLang="ru-RU" sz="12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ул. Туркестан, 2/1 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(РФМШ)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 ул. Бабатайулы, д. 24, Коктал-1, Сарыаркинский район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9 –  ул. А. Байтурсынова, 25, Мечеть Х.Султан, Алматинский район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10 – ул. К. Мунайтпасова, 13, Алматинский район</a:t>
            </a:r>
            <a:endParaRPr lang="ru-RU" altLang="ru-RU" sz="12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78" name="Прямоугольник 13"/>
          <p:cNvSpPr>
            <a:spLocks noChangeArrowheads="1"/>
          </p:cNvSpPr>
          <p:nvPr/>
        </p:nvSpPr>
        <p:spPr bwMode="auto">
          <a:xfrm>
            <a:off x="4953000" y="68263"/>
            <a:ext cx="482441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ru-RU" alt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/>
          </a:p>
        </p:txBody>
      </p:sp>
      <p:grpSp>
        <p:nvGrpSpPr>
          <p:cNvPr id="3079" name="Группа 24"/>
          <p:cNvGrpSpPr>
            <a:grpSpLocks/>
          </p:cNvGrpSpPr>
          <p:nvPr/>
        </p:nvGrpSpPr>
        <p:grpSpPr bwMode="auto">
          <a:xfrm>
            <a:off x="5153025" y="4924425"/>
            <a:ext cx="4546600" cy="1406525"/>
            <a:chOff x="524051" y="4277100"/>
            <a:chExt cx="4291013" cy="1391887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2" y="4883919"/>
            <a:ext cx="3809513" cy="785068"/>
          </p:xfrm>
          <a:graphic>
            <a:graphicData uri="http://schemas.openxmlformats.org/drawingml/2006/table">
              <a:tbl>
                <a:tblPr/>
                <a:tblGrid>
                  <a:gridCol w="2018211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8209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45767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L="91455" marR="91455" marT="45790" marB="45790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info@meteo.kz</a:t>
                        </a:r>
                        <a:endPara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L="91455" marR="91455" marT="45790" marB="45790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5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L="91455" marR="91455" marT="45790" marB="45790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L="91455" marR="91455" marT="45790" marB="45790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3128" name="Прямоугольник 8"/>
            <p:cNvSpPr>
              <a:spLocks noChangeArrowheads="1"/>
            </p:cNvSpPr>
            <p:nvPr/>
          </p:nvSpPr>
          <p:spPr bwMode="auto">
            <a:xfrm>
              <a:off x="555472" y="4277100"/>
              <a:ext cx="2032438" cy="6587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kk-KZ" altLang="ru-RU" sz="1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 eaLnBrk="1" hangingPunct="1">
                <a:buFont typeface="Arial" panose="020B0604020202020204" pitchFamily="34" charset="0"/>
                <a:buNone/>
              </a:pPr>
              <a:endParaRPr lang="ru-RU" altLang="ru-RU" sz="1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 eaLnBrk="1" hangingPunct="1">
                <a:buFont typeface="Arial" panose="020B0604020202020204" pitchFamily="34" charset="0"/>
                <a:buNone/>
              </a:pPr>
              <a:r>
                <a:rPr lang="ru-RU" altLang="ru-RU" sz="1000" i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Нур-Султан, ул. Мангилик ел 11/1</a:t>
              </a:r>
            </a:p>
          </p:txBody>
        </p:sp>
        <p:sp>
          <p:nvSpPr>
            <p:cNvPr id="3129" name="Прямоугольник 20"/>
            <p:cNvSpPr>
              <a:spLocks noChangeArrowheads="1"/>
            </p:cNvSpPr>
            <p:nvPr/>
          </p:nvSpPr>
          <p:spPr bwMode="auto">
            <a:xfrm>
              <a:off x="524051" y="4440668"/>
              <a:ext cx="4291013" cy="288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r>
                <a:rPr lang="ru-RU" altLang="ru-RU" sz="1200" b="1" i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</a:p>
          </p:txBody>
        </p:sp>
      </p:grpSp>
      <p:sp>
        <p:nvSpPr>
          <p:cNvPr id="3080" name="Прямоугольник 11"/>
          <p:cNvSpPr>
            <a:spLocks noChangeArrowheads="1"/>
          </p:cNvSpPr>
          <p:nvPr/>
        </p:nvSpPr>
        <p:spPr bwMode="auto">
          <a:xfrm>
            <a:off x="5043488" y="6486525"/>
            <a:ext cx="4781550" cy="25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3081" name="Прямоугольник 1"/>
          <p:cNvSpPr>
            <a:spLocks noChangeArrowheads="1"/>
          </p:cNvSpPr>
          <p:nvPr/>
        </p:nvSpPr>
        <p:spPr bwMode="auto">
          <a:xfrm>
            <a:off x="5051425" y="6330950"/>
            <a:ext cx="4521200" cy="24606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ru-RU" altLang="ru-RU" sz="1000" b="1" i="1">
                <a:solidFill>
                  <a:srgbClr val="000000"/>
                </a:solidFill>
              </a:rPr>
              <a:t>  </a:t>
            </a:r>
            <a:r>
              <a:rPr lang="en-US" altLang="ru-RU" sz="10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Нұрмахамбет М.Б.</a:t>
            </a:r>
            <a:endParaRPr lang="ru-RU" altLang="ru-RU" sz="1000" b="1" i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82" name="Прямоугольник 19"/>
          <p:cNvSpPr>
            <a:spLocks noChangeArrowheads="1"/>
          </p:cNvSpPr>
          <p:nvPr/>
        </p:nvSpPr>
        <p:spPr bwMode="auto">
          <a:xfrm>
            <a:off x="4937125" y="1343025"/>
            <a:ext cx="4840288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/>
        </p:nvGraphicFramePr>
        <p:xfrm>
          <a:off x="5018088" y="501650"/>
          <a:ext cx="4681537" cy="854076"/>
        </p:xfrm>
        <a:graphic>
          <a:graphicData uri="http://schemas.openxmlformats.org/drawingml/2006/table">
            <a:tbl>
              <a:tblPr/>
              <a:tblGrid>
                <a:gridCol w="10209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06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240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30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8" marR="68578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777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8" marR="68578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777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0,61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8" marR="68578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30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8" marR="68578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06" name="Прямоугольник 20"/>
          <p:cNvSpPr>
            <a:spLocks noChangeArrowheads="1"/>
          </p:cNvSpPr>
          <p:nvPr/>
        </p:nvSpPr>
        <p:spPr bwMode="auto">
          <a:xfrm>
            <a:off x="4953000" y="2100263"/>
            <a:ext cx="4824413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ru-RU" alt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altLang="ru-RU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graphicFrame>
        <p:nvGraphicFramePr>
          <p:cNvPr id="24" name="Таблица 23"/>
          <p:cNvGraphicFramePr/>
          <p:nvPr/>
        </p:nvGraphicFramePr>
        <p:xfrm>
          <a:off x="5019675" y="2430463"/>
          <a:ext cx="4679950" cy="2225675"/>
        </p:xfrm>
        <a:graphic>
          <a:graphicData uri="http://schemas.openxmlformats.org/drawingml/2006/table">
            <a:tbl>
              <a:tblPr/>
              <a:tblGrid>
                <a:gridCol w="8616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34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71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97357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74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74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125" name="Прямоугольник 2"/>
          <p:cNvSpPr>
            <a:spLocks noChangeArrowheads="1"/>
          </p:cNvSpPr>
          <p:nvPr/>
        </p:nvSpPr>
        <p:spPr bwMode="auto">
          <a:xfrm>
            <a:off x="4970463" y="4627563"/>
            <a:ext cx="4775200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just" eaLnBrk="1" fontAlgn="b" hangingPunct="1">
              <a:buFont typeface="Arial" panose="020B0604020202020204" pitchFamily="34" charset="0"/>
              <a:buNone/>
            </a:pPr>
            <a:r>
              <a:rPr lang="ru-RU" altLang="ru-RU" sz="800" i="1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altLang="ru-RU" sz="800" i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26" name="TextBox 19"/>
          <p:cNvSpPr txBox="1">
            <a:spLocks noChangeArrowheads="1"/>
          </p:cNvSpPr>
          <p:nvPr/>
        </p:nvSpPr>
        <p:spPr bwMode="auto">
          <a:xfrm>
            <a:off x="112713" y="555625"/>
            <a:ext cx="48101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176213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just" eaLnBrk="1" hangingPunct="1"/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отсутствуют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15935</TotalTime>
  <Words>659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2380</cp:revision>
  <cp:lastPrinted>2021-07-01T07:38:07Z</cp:lastPrinted>
  <dcterms:created xsi:type="dcterms:W3CDTF">2018-03-27T06:03:00Z</dcterms:created>
  <dcterms:modified xsi:type="dcterms:W3CDTF">2022-07-08T07:34:42Z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