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FA842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4" d="100"/>
          <a:sy n="74" d="100"/>
        </p:scale>
        <p:origin x="78" y="16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24729129"/>
              </p:ext>
            </p:extLst>
          </p:nvPr>
        </p:nvGraphicFramePr>
        <p:xfrm>
          <a:off x="307975" y="256490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№148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28 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7032" y="3598525"/>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28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791697809"/>
              </p:ext>
            </p:extLst>
          </p:nvPr>
        </p:nvGraphicFramePr>
        <p:xfrm>
          <a:off x="5003199" y="4005064"/>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21602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4261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0,534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0,174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1619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0,324</a:t>
                      </a:r>
                      <a:endParaRPr lang="en-US"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0,082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1,138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2" y="115888"/>
            <a:ext cx="4785503" cy="1615827"/>
          </a:xfrm>
          <a:prstGeom prst="rect">
            <a:avLst/>
          </a:prstGeom>
        </p:spPr>
        <p:txBody>
          <a:bodyPr wrap="square">
            <a:spAutoFit/>
          </a:bodyPr>
          <a:lstStyle/>
          <a:p>
            <a:pPr lvl="0" algn="ctr"/>
            <a:r>
              <a:rPr lang="ru-RU" altLang="ru-RU" sz="1100" b="1" dirty="0">
                <a:latin typeface="Times New Roman" panose="02020603050405020304" pitchFamily="18" charset="0"/>
                <a:cs typeface="Times New Roman" panose="02020603050405020304" pitchFamily="18" charset="0"/>
              </a:rPr>
              <a:t>Шымкент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29 </a:t>
            </a:r>
            <a:r>
              <a:rPr lang="ru-RU" altLang="ru-RU" sz="1100" b="1" dirty="0" err="1">
                <a:latin typeface="Times New Roman" panose="02020603050405020304" pitchFamily="18" charset="0"/>
                <a:cs typeface="Times New Roman" panose="02020603050405020304" pitchFamily="18" charset="0"/>
              </a:rPr>
              <a:t>мамыр</a:t>
            </a:r>
            <a:r>
              <a:rPr lang="kk-KZ" altLang="ru-RU" sz="1100" b="1" dirty="0">
                <a:latin typeface="Times New Roman" panose="02020603050405020304" pitchFamily="18" charset="0"/>
                <a:cs typeface="Times New Roman" panose="02020603050405020304" pitchFamily="18" charset="0"/>
              </a:rPr>
              <a:t>ға</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арналған</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endParaRPr lang="ru-RU" altLang="ru-RU" sz="1100" b="1" dirty="0">
              <a:latin typeface="Times New Roman" panose="02020603050405020304" pitchFamily="18" charset="0"/>
              <a:cs typeface="Times New Roman" panose="02020603050405020304" pitchFamily="18" charset="0"/>
            </a:endParaRPr>
          </a:p>
          <a:p>
            <a:pPr lvl="0" algn="ctr"/>
            <a:r>
              <a:rPr lang="ru-RU" altLang="ru-RU" sz="1100" b="1" dirty="0">
                <a:latin typeface="Times New Roman" panose="02020603050405020304" pitchFamily="18" charset="0"/>
                <a:cs typeface="Times New Roman" panose="02020603050405020304" pitchFamily="18" charset="0"/>
              </a:rPr>
              <a:t>2022 ж. </a:t>
            </a:r>
            <a:r>
              <a:rPr lang="kk-KZ" altLang="ru-RU" sz="1100" b="1" dirty="0">
                <a:latin typeface="Times New Roman" pitchFamily="18" charset="0"/>
                <a:cs typeface="Times New Roman" pitchFamily="18" charset="0"/>
              </a:rPr>
              <a:t>21 сағ. 28 мамырдан 2</a:t>
            </a:r>
            <a:r>
              <a:rPr lang="en-US" altLang="ru-RU" sz="1100" b="1" dirty="0">
                <a:latin typeface="Times New Roman" pitchFamily="18" charset="0"/>
                <a:cs typeface="Times New Roman" pitchFamily="18" charset="0"/>
              </a:rPr>
              <a:t>1</a:t>
            </a:r>
            <a:r>
              <a:rPr lang="kk-KZ" altLang="ru-RU" sz="1100" b="1" dirty="0">
                <a:latin typeface="Times New Roman" pitchFamily="18" charset="0"/>
                <a:cs typeface="Times New Roman" pitchFamily="18" charset="0"/>
              </a:rPr>
              <a:t> сағ. 2022 ж. 29</a:t>
            </a:r>
            <a:r>
              <a:rPr lang="ru-RU" sz="1100" b="1" dirty="0">
                <a:latin typeface="Times New Roman" pitchFamily="18" charset="0"/>
                <a:cs typeface="Times New Roman" pitchFamily="18" charset="0"/>
              </a:rPr>
              <a:t> </a:t>
            </a:r>
            <a:r>
              <a:rPr lang="ru-RU" sz="1100" b="1" dirty="0" err="1">
                <a:latin typeface="Times New Roman" pitchFamily="18" charset="0"/>
                <a:cs typeface="Times New Roman" pitchFamily="18" charset="0"/>
              </a:rPr>
              <a:t>мамырға</a:t>
            </a:r>
            <a:r>
              <a:rPr lang="ru-RU" sz="1100" b="1" dirty="0">
                <a:latin typeface="Times New Roman" pitchFamily="18" charset="0"/>
                <a:cs typeface="Times New Roman" pitchFamily="18" charset="0"/>
              </a:rPr>
              <a:t> </a:t>
            </a:r>
            <a:r>
              <a:rPr lang="kk-KZ" altLang="ru-RU" sz="1100" b="1" dirty="0">
                <a:latin typeface="Times New Roman" pitchFamily="18" charset="0"/>
                <a:cs typeface="Times New Roman" pitchFamily="18" charset="0"/>
              </a:rPr>
              <a:t>дейін</a:t>
            </a:r>
            <a:r>
              <a:rPr lang="en-US" altLang="ru-RU" sz="1100" dirty="0">
                <a:solidFill>
                  <a:srgbClr val="000000"/>
                </a:solidFill>
                <a:latin typeface="Times New Roman" pitchFamily="18" charset="0"/>
                <a:cs typeface="Times New Roman" pitchFamily="18" charset="0"/>
              </a:rPr>
              <a:t> </a:t>
            </a:r>
            <a:r>
              <a:rPr lang="ru-RU" altLang="ru-RU" sz="1100" dirty="0">
                <a:solidFill>
                  <a:srgbClr val="000000"/>
                </a:solidFill>
                <a:latin typeface="Times New Roman" panose="02020603050405020304" pitchFamily="18" charset="0"/>
                <a:cs typeface="Times New Roman" panose="02020603050405020304" pitchFamily="18" charset="0"/>
                <a:sym typeface="+mn-ea"/>
              </a:rPr>
              <a:t>      </a:t>
            </a:r>
            <a:endParaRPr lang="ru-RU" altLang="ru-RU" sz="1100" b="1" dirty="0">
              <a:solidFill>
                <a:srgbClr val="002060"/>
              </a:solidFill>
              <a:latin typeface="Times New Roman" pitchFamily="18" charset="0"/>
              <a:cs typeface="Times New Roman" pitchFamily="18" charset="0"/>
            </a:endParaRPr>
          </a:p>
          <a:p>
            <a:pPr indent="182563" algn="just"/>
            <a:r>
              <a:rPr lang="kk-KZ" sz="1100" dirty="0">
                <a:latin typeface="Times New Roman" pitchFamily="18" charset="0"/>
                <a:cs typeface="Times New Roman" pitchFamily="18" charset="0"/>
              </a:rPr>
              <a:t> Көшпелі бұлтты,</a:t>
            </a:r>
            <a:r>
              <a:rPr lang="en-US" sz="1100" dirty="0">
                <a:latin typeface="Times New Roman" pitchFamily="18" charset="0"/>
                <a:cs typeface="Times New Roman" pitchFamily="18" charset="0"/>
              </a:rPr>
              <a:t> </a:t>
            </a:r>
            <a:r>
              <a:rPr lang="kk-KZ" sz="1100" dirty="0">
                <a:latin typeface="Times New Roman" pitchFamily="18" charset="0"/>
                <a:cs typeface="Times New Roman" pitchFamily="18" charset="0"/>
              </a:rPr>
              <a:t>жауын-шашынсыз болады</a:t>
            </a:r>
            <a:r>
              <a:rPr lang="ru-RU" sz="1100" dirty="0">
                <a:latin typeface="Times New Roman" pitchFamily="18" charset="0"/>
                <a:cs typeface="Times New Roman" pitchFamily="18" charset="0"/>
              </a:rPr>
              <a:t>.</a:t>
            </a:r>
            <a:r>
              <a:rPr lang="kk-KZ" sz="1100" dirty="0">
                <a:latin typeface="Times New Roman" pitchFamily="18" charset="0"/>
                <a:cs typeface="Times New Roman" pitchFamily="18" charset="0"/>
              </a:rPr>
              <a:t> Шығыстан жел соғады, күші 8-13 м/с. Ауа температурасы түнде 9-11 градус, күндіз 23-25 жылы болады.</a:t>
            </a:r>
            <a:endParaRPr lang="ru-RU" sz="1100" dirty="0">
              <a:latin typeface="Times New Roman" pitchFamily="18" charset="0"/>
              <a:cs typeface="Times New Roman" pitchFamily="18" charset="0"/>
            </a:endParaRPr>
          </a:p>
          <a:p>
            <a:pPr indent="182563" algn="ctr"/>
            <a:r>
              <a:rPr lang="ru-RU" sz="1100" b="1" dirty="0">
                <a:latin typeface="Times New Roman" pitchFamily="18" charset="0"/>
                <a:cs typeface="Times New Roman" pitchFamily="18" charset="0"/>
              </a:rPr>
              <a:t> 30 </a:t>
            </a:r>
            <a:r>
              <a:rPr lang="ru-RU" sz="1100" b="1" dirty="0" err="1">
                <a:latin typeface="Times New Roman" pitchFamily="18" charset="0"/>
                <a:cs typeface="Times New Roman" pitchFamily="18" charset="0"/>
              </a:rPr>
              <a:t>мамырға</a:t>
            </a:r>
            <a:endParaRPr lang="kk-KZ" altLang="ru-RU" sz="1100" b="1" dirty="0">
              <a:latin typeface="Times New Roman" pitchFamily="18" charset="0"/>
              <a:cs typeface="Times New Roman" pitchFamily="18" charset="0"/>
            </a:endParaRPr>
          </a:p>
          <a:p>
            <a:pPr lvl="0" indent="182563" algn="ctr"/>
            <a:r>
              <a:rPr lang="kk-KZ" altLang="ru-RU" sz="1100" b="1" dirty="0">
                <a:latin typeface="Times New Roman" pitchFamily="18" charset="0"/>
                <a:cs typeface="Times New Roman" pitchFamily="18" charset="0"/>
              </a:rPr>
              <a:t>2022 ж. 21 сағ. 29 мамырдан 09 сағ. 30 мамырға дейін</a:t>
            </a:r>
            <a:endParaRPr lang="en-US" altLang="ru-RU" sz="1100" b="1" dirty="0">
              <a:latin typeface="Times New Roman" pitchFamily="18" charset="0"/>
              <a:cs typeface="Times New Roman" pitchFamily="18" charset="0"/>
            </a:endParaRPr>
          </a:p>
          <a:p>
            <a:pPr lvl="0" indent="182563" algn="just"/>
            <a:r>
              <a:rPr lang="kk-KZ" sz="1100" dirty="0">
                <a:latin typeface="Times New Roman" pitchFamily="18" charset="0"/>
                <a:cs typeface="Times New Roman" pitchFamily="18" charset="0"/>
              </a:rPr>
              <a:t> Көшпелі бұлтты,</a:t>
            </a:r>
            <a:r>
              <a:rPr lang="en-US" sz="1100" dirty="0">
                <a:latin typeface="Times New Roman" pitchFamily="18" charset="0"/>
                <a:cs typeface="Times New Roman" pitchFamily="18" charset="0"/>
              </a:rPr>
              <a:t> </a:t>
            </a:r>
            <a:r>
              <a:rPr lang="kk-KZ" sz="1100" dirty="0">
                <a:latin typeface="Times New Roman" pitchFamily="18" charset="0"/>
                <a:cs typeface="Times New Roman" pitchFamily="18" charset="0"/>
              </a:rPr>
              <a:t>жауын-шашынсыз болады</a:t>
            </a:r>
            <a:r>
              <a:rPr lang="ru-RU" sz="1100" dirty="0">
                <a:latin typeface="Times New Roman" pitchFamily="18" charset="0"/>
                <a:cs typeface="Times New Roman" pitchFamily="18" charset="0"/>
              </a:rPr>
              <a:t>.</a:t>
            </a:r>
            <a:r>
              <a:rPr lang="kk-KZ" sz="1100" dirty="0">
                <a:latin typeface="Times New Roman" pitchFamily="18" charset="0"/>
                <a:cs typeface="Times New Roman" pitchFamily="18" charset="0"/>
              </a:rPr>
              <a:t> Шығыстан жел соғады, күші 8-13 м/с. </a:t>
            </a:r>
            <a:r>
              <a:rPr lang="kk-KZ" sz="1100">
                <a:latin typeface="Times New Roman" pitchFamily="18" charset="0"/>
                <a:cs typeface="Times New Roman" pitchFamily="18" charset="0"/>
              </a:rPr>
              <a:t>Ауа температурасы 11-13 градус жылы болады.</a:t>
            </a:r>
            <a:endParaRPr lang="ru-RU" sz="1100" dirty="0">
              <a:latin typeface="Times New Roman" pitchFamily="18" charset="0"/>
              <a:cs typeface="Times New Roman" pitchFamily="18" charset="0"/>
            </a:endParaRPr>
          </a:p>
        </p:txBody>
      </p:sp>
      <p:sp>
        <p:nvSpPr>
          <p:cNvPr id="20" name="TextBox 13"/>
          <p:cNvSpPr txBox="1"/>
          <p:nvPr/>
        </p:nvSpPr>
        <p:spPr>
          <a:xfrm>
            <a:off x="5013604" y="3290500"/>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13604" y="2241679"/>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29 </a:t>
            </a:r>
            <a:r>
              <a:rPr lang="ru-RU" sz="1200" dirty="0" err="1" smtClean="0">
                <a:solidFill>
                  <a:schemeClr val="tx1"/>
                </a:solidFill>
                <a:latin typeface="Times New Roman" panose="02020603050405020304" pitchFamily="18" charset="0"/>
                <a:cs typeface="Times New Roman" panose="02020603050405020304" pitchFamily="18" charset="0"/>
              </a:rPr>
              <a:t>мамыр</a:t>
            </a:r>
            <a:r>
              <a:rPr lang="ru-RU" sz="1200" dirty="0" smtClean="0">
                <a:solidFill>
                  <a:schemeClr val="tx1"/>
                </a:solidFill>
                <a:latin typeface="Times New Roman" panose="02020603050405020304" pitchFamily="18" charset="0"/>
                <a:cs typeface="Times New Roman" panose="02020603050405020304" pitchFamily="18" charset="0"/>
              </a:rPr>
              <a:t>, 30 </a:t>
            </a:r>
            <a:r>
              <a:rPr lang="ru-RU" sz="1200" dirty="0" err="1">
                <a:solidFill>
                  <a:schemeClr val="tx1"/>
                </a:solidFill>
                <a:latin typeface="Times New Roman" panose="02020603050405020304" pitchFamily="18" charset="0"/>
                <a:cs typeface="Times New Roman" panose="02020603050405020304" pitchFamily="18" charset="0"/>
              </a:rPr>
              <a:t>мамырға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128588" y="246083"/>
            <a:ext cx="4824412"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569660"/>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45649" y="4415838"/>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671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85141"/>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0,37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0,46 ≤ Р &lt; 0,49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0" name="Прямоугольник 29"/>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13017</TotalTime>
  <Words>585</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2275</cp:revision>
  <cp:lastPrinted>2021-07-01T03:56:27Z</cp:lastPrinted>
  <dcterms:created xsi:type="dcterms:W3CDTF">2018-03-27T06:03:00Z</dcterms:created>
  <dcterms:modified xsi:type="dcterms:W3CDTF">2022-05-28T07:32:23Z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