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99"/>
    <a:srgbClr val="99CC00"/>
    <a:srgbClr val="669900"/>
    <a:srgbClr val="FF00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19" autoAdjust="0"/>
    <p:restoredTop sz="99835" autoAdjust="0"/>
  </p:normalViewPr>
  <p:slideViewPr>
    <p:cSldViewPr>
      <p:cViewPr varScale="1">
        <p:scale>
          <a:sx n="75" d="100"/>
          <a:sy n="75" d="100"/>
        </p:scale>
        <p:origin x="66" y="7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53B3D64A-AF4F-455C-8E55-586858C4A8D1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954BB9-C353-4B79-A4C7-FE9442B86CB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4AA289-802A-435E-AEA9-9529054C491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FE9482-DCA7-43E3-A248-7101073AB0F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00922C-A0CC-4C8D-A79E-C715AD0A08A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A106CF-3B85-454D-B699-E55A868E7E6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4012D0-B4AB-4BE9-B02C-E5B7D7D1EBE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EB67BE-992E-4579-BA07-127316C04F6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0C77EA-BF88-495B-A831-78E316460D7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3718B7-4431-4A62-AA6A-8796C78F2B8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2F3A02-D922-4C04-8F6B-BA8D50C228B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E53754-43FC-41DE-A593-A4C471D4862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0AC2AD47-9EDE-4B29-9CC8-C4B3D13EBD8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>
                <a:solidFill>
                  <a:srgbClr val="002060"/>
                </a:solidFill>
                <a:cs typeface="Times New Roman" pitchFamily="18" charset="0"/>
              </a:rPr>
              <a:t>№ </a:t>
            </a:r>
            <a:r>
              <a:rPr lang="ru-RU" altLang="zh-CN" sz="1600" b="1" i="1">
                <a:solidFill>
                  <a:srgbClr val="002060"/>
                </a:solidFill>
                <a:cs typeface="Times New Roman" pitchFamily="18" charset="0"/>
              </a:rPr>
              <a:t>181</a:t>
            </a:r>
          </a:p>
          <a:p>
            <a:pPr algn="ctr">
              <a:buFont typeface="Arial" charset="0"/>
              <a:buNone/>
            </a:pPr>
            <a:endParaRPr lang="ru-RU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b="1" i="1">
                <a:solidFill>
                  <a:srgbClr val="002060"/>
                </a:solidFill>
                <a:cs typeface="宋体"/>
              </a:rPr>
              <a:t>30 июня 2022 года</a:t>
            </a:r>
            <a:endParaRPr lang="zh-CN" b="1" i="1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3000" y="115888"/>
            <a:ext cx="4808538" cy="2109787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на 01 июля</a:t>
            </a:r>
          </a:p>
          <a:p>
            <a:pPr algn="ctr"/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30 июня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21 ч. 01 июля</a:t>
            </a:r>
          </a:p>
          <a:p>
            <a:r>
              <a:rPr lang="ru-RU">
                <a:solidFill>
                  <a:schemeClr val="tx1"/>
                </a:solidFill>
              </a:rPr>
              <a:t>Переменная облачность,</a:t>
            </a:r>
            <a:r>
              <a:rPr lang="kk-KZ">
                <a:solidFill>
                  <a:schemeClr val="tx1"/>
                </a:solidFill>
              </a:rPr>
              <a:t> кратковременный дождь, гроза</a:t>
            </a:r>
            <a:r>
              <a:rPr lang="ru-RU">
                <a:solidFill>
                  <a:schemeClr val="tx1"/>
                </a:solidFill>
              </a:rPr>
              <a:t>. Ветер </a:t>
            </a:r>
            <a:r>
              <a:rPr lang="kk-KZ">
                <a:solidFill>
                  <a:schemeClr val="tx1"/>
                </a:solidFill>
              </a:rPr>
              <a:t>северо-западный 3</a:t>
            </a:r>
            <a:r>
              <a:rPr lang="ru-RU">
                <a:solidFill>
                  <a:schemeClr val="tx1"/>
                </a:solidFill>
              </a:rPr>
              <a:t>-8, при грозе порывы порывы 13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м/с. Температура воздуха ночью </a:t>
            </a:r>
            <a:r>
              <a:rPr lang="kk-KZ">
                <a:solidFill>
                  <a:schemeClr val="tx1"/>
                </a:solidFill>
              </a:rPr>
              <a:t>22-24</a:t>
            </a:r>
            <a:r>
              <a:rPr lang="ru-RU">
                <a:solidFill>
                  <a:schemeClr val="tx1"/>
                </a:solidFill>
              </a:rPr>
              <a:t>, днем </a:t>
            </a:r>
            <a:r>
              <a:rPr lang="kk-KZ">
                <a:solidFill>
                  <a:schemeClr val="tx1"/>
                </a:solidFill>
              </a:rPr>
              <a:t>30-32</a:t>
            </a:r>
            <a:r>
              <a:rPr lang="ru-RU">
                <a:solidFill>
                  <a:schemeClr val="tx1"/>
                </a:solidFill>
              </a:rPr>
              <a:t> тепла.</a:t>
            </a:r>
          </a:p>
          <a:p>
            <a:endParaRPr lang="ru-RU">
              <a:solidFill>
                <a:schemeClr val="tx1"/>
              </a:solidFill>
            </a:endParaRPr>
          </a:p>
          <a:p>
            <a:pPr algn="ctr"/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на ночь 02 июля</a:t>
            </a:r>
          </a:p>
          <a:p>
            <a:pPr algn="ctr">
              <a:buFont typeface="Arial" charset="0"/>
              <a:buNone/>
            </a:pPr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01 июля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09 ч. 02 июля</a:t>
            </a:r>
          </a:p>
          <a:p>
            <a:pPr algn="just"/>
            <a:r>
              <a:rPr lang="ru-RU">
                <a:solidFill>
                  <a:schemeClr val="tx1"/>
                </a:solidFill>
              </a:rPr>
              <a:t>Переменная облачность, </a:t>
            </a:r>
            <a:r>
              <a:rPr lang="kk-KZ">
                <a:solidFill>
                  <a:schemeClr val="tx1"/>
                </a:solidFill>
              </a:rPr>
              <a:t>без осадков.</a:t>
            </a:r>
            <a:r>
              <a:rPr lang="ru-RU">
                <a:solidFill>
                  <a:schemeClr val="tx1"/>
                </a:solidFill>
              </a:rPr>
              <a:t> Ветер юго-западный 2-7 м/с. Температура воздуха 18-20 тепла.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5060950" y="2471738"/>
            <a:ext cx="4608513" cy="1042987"/>
          </a:xfrm>
          <a:prstGeom prst="rect">
            <a:avLst/>
          </a:prstGeom>
          <a:solidFill>
            <a:srgbClr val="99CC00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indent="182563"/>
            <a:r>
              <a:rPr lang="ru-RU" altLang="en-US">
                <a:solidFill>
                  <a:schemeClr val="tx1"/>
                </a:solidFill>
                <a:sym typeface="+mn-ea"/>
              </a:rPr>
              <a:t>Сутки 01 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и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ю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л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я, ночью 0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2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 июля 202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2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 г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.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  метеорологические условия будут способствовать </a:t>
            </a:r>
            <a:r>
              <a:rPr lang="ru-RU" altLang="en-US">
                <a:solidFill>
                  <a:schemeClr val="tx1"/>
                </a:solidFill>
              </a:rPr>
              <a:t>рассеиванию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 загрязняющих веществ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.</a:t>
            </a:r>
            <a:endParaRPr lang="ru-RU" altLang="en-US">
              <a:solidFill>
                <a:schemeClr val="tx1"/>
              </a:solidFill>
              <a:sym typeface="+mn-ea"/>
            </a:endParaRPr>
          </a:p>
          <a:p>
            <a:pPr indent="182563"/>
            <a:r>
              <a:rPr lang="ru-RU" altLang="en-US">
                <a:solidFill>
                  <a:schemeClr val="tx1"/>
                </a:solidFill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/>
        </p:nvGraphicFramePr>
        <p:xfrm>
          <a:off x="5140325" y="6527800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60938" y="4016375"/>
            <a:ext cx="482441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30 июня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 2022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/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19774327"/>
              </p:ext>
            </p:extLst>
          </p:nvPr>
        </p:nvGraphicFramePr>
        <p:xfrm>
          <a:off x="5097463" y="4491038"/>
          <a:ext cx="4490130" cy="20119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550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7848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14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9525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18378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4764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5095875" y="3716338"/>
            <a:ext cx="4537075" cy="312737"/>
          </a:xfrm>
          <a:prstGeom prst="rect">
            <a:avLst/>
          </a:prstGeom>
          <a:solidFill>
            <a:srgbClr val="99CC00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416" name="TextBox 15"/>
          <p:cNvSpPr txBox="1">
            <a:spLocks noChangeArrowheads="1"/>
          </p:cNvSpPr>
          <p:nvPr/>
        </p:nvSpPr>
        <p:spPr bwMode="auto">
          <a:xfrm>
            <a:off x="317285" y="246063"/>
            <a:ext cx="4635715" cy="307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sz="1400" b="1">
                <a:solidFill>
                  <a:srgbClr val="000000"/>
                </a:solidFill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15364" name="Прямоугольник 26"/>
          <p:cNvSpPr>
            <a:spLocks noChangeArrowheads="1"/>
          </p:cNvSpPr>
          <p:nvPr/>
        </p:nvSpPr>
        <p:spPr bwMode="auto">
          <a:xfrm>
            <a:off x="128588" y="2586038"/>
            <a:ext cx="4824412" cy="4154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5" name="Прямоугольник 13"/>
          <p:cNvSpPr>
            <a:spLocks noChangeArrowheads="1"/>
          </p:cNvSpPr>
          <p:nvPr/>
        </p:nvSpPr>
        <p:spPr bwMode="auto">
          <a:xfrm>
            <a:off x="4937125" y="58738"/>
            <a:ext cx="483711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6" name="Группа 24"/>
          <p:cNvGrpSpPr>
            <a:grpSpLocks/>
          </p:cNvGrpSpPr>
          <p:nvPr/>
        </p:nvGrpSpPr>
        <p:grpSpPr bwMode="auto">
          <a:xfrm>
            <a:off x="5281613" y="4394200"/>
            <a:ext cx="4291012" cy="1819275"/>
            <a:chOff x="531522" y="3799939"/>
            <a:chExt cx="4291013" cy="1920672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2" y="4883920"/>
            <a:ext cx="4035778" cy="836767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4" name="Прямоугольник 8"/>
            <p:cNvSpPr>
              <a:spLocks noChangeArrowheads="1"/>
            </p:cNvSpPr>
            <p:nvPr/>
          </p:nvSpPr>
          <p:spPr bwMode="auto">
            <a:xfrm>
              <a:off x="533243" y="4099912"/>
              <a:ext cx="2133534" cy="9971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>
                <a:buFont typeface="Arial" charset="0"/>
                <a:buNone/>
              </a:pPr>
              <a:endParaRPr lang="kk-KZ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kk-KZ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ru-RU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Нур-Султан, ул. Мангилик ел 11/1</a:t>
              </a:r>
            </a:p>
            <a:p>
              <a:pPr algn="ctr">
                <a:buFont typeface="Arial" charset="0"/>
                <a:buNone/>
              </a:pPr>
              <a:endParaRPr lang="ru-RU" altLang="ru-RU" sz="1000" i="1">
                <a:cs typeface="Times New Roman" pitchFamily="18" charset="0"/>
              </a:endParaRPr>
            </a:p>
          </p:txBody>
        </p:sp>
        <p:sp>
          <p:nvSpPr>
            <p:cNvPr id="15415" name="Прямоугольник 20"/>
            <p:cNvSpPr>
              <a:spLocks noChangeArrowheads="1"/>
            </p:cNvSpPr>
            <p:nvPr/>
          </p:nvSpPr>
          <p:spPr bwMode="auto">
            <a:xfrm>
              <a:off x="531655" y="3799939"/>
              <a:ext cx="4290880" cy="8680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r>
                <a:rPr lang="ru-RU" altLang="ru-RU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</p:txBody>
        </p:sp>
      </p:grpSp>
      <p:sp>
        <p:nvSpPr>
          <p:cNvPr id="15367" name="Прямоугольник 11"/>
          <p:cNvSpPr>
            <a:spLocks noChangeArrowheads="1"/>
          </p:cNvSpPr>
          <p:nvPr/>
        </p:nvSpPr>
        <p:spPr bwMode="auto">
          <a:xfrm>
            <a:off x="5018088" y="640080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8" name="Прямоугольник 14"/>
          <p:cNvSpPr>
            <a:spLocks noChangeArrowheads="1"/>
          </p:cNvSpPr>
          <p:nvPr/>
        </p:nvSpPr>
        <p:spPr bwMode="auto">
          <a:xfrm>
            <a:off x="4953000" y="1298575"/>
            <a:ext cx="4808538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9" name="Прямоугольник 1"/>
          <p:cNvSpPr>
            <a:spLocks noChangeArrowheads="1"/>
          </p:cNvSpPr>
          <p:nvPr/>
        </p:nvSpPr>
        <p:spPr bwMode="auto">
          <a:xfrm>
            <a:off x="5181600" y="6159500"/>
            <a:ext cx="4521200" cy="3079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400" b="1" i="1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b="1" i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b="1" i="1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b="1" i="1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b="1" i="1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kk-KZ" altLang="ru-RU" b="1" i="1">
                <a:solidFill>
                  <a:srgbClr val="000000"/>
                </a:solidFill>
                <a:cs typeface="Times New Roman" pitchFamily="18" charset="0"/>
              </a:rPr>
              <a:t>Ертаева С.Ә. </a:t>
            </a:r>
            <a:endParaRPr lang="ru-RU" b="1" i="1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99038" y="4984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3" name="Прямоугольник 18"/>
          <p:cNvSpPr>
            <a:spLocks noChangeArrowheads="1"/>
          </p:cNvSpPr>
          <p:nvPr/>
        </p:nvSpPr>
        <p:spPr bwMode="auto">
          <a:xfrm>
            <a:off x="4967288" y="2106613"/>
            <a:ext cx="4786312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16500" y="245268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2" name="TextBox 20"/>
          <p:cNvSpPr txBox="1">
            <a:spLocks noChangeArrowheads="1"/>
          </p:cNvSpPr>
          <p:nvPr/>
        </p:nvSpPr>
        <p:spPr bwMode="auto">
          <a:xfrm>
            <a:off x="4960938" y="4662488"/>
            <a:ext cx="4808537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14158</TotalTime>
  <Words>765</Words>
  <Application>Microsoft Office PowerPoint</Application>
  <PresentationFormat>Лист A4 (210x297 мм)</PresentationFormat>
  <Paragraphs>115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2490</cp:revision>
  <cp:lastPrinted>2021-07-01T09:11:30Z</cp:lastPrinted>
  <dcterms:created xsi:type="dcterms:W3CDTF">2018-03-27T06:03:00Z</dcterms:created>
  <dcterms:modified xsi:type="dcterms:W3CDTF">2022-06-30T08:49:04Z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