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Times New Roman" panose="02020603050405020304" pitchFamily="18" charset="0"/>
        <a:ea typeface="+mn-ea"/>
        <a:cs typeface="+mn-cs"/>
      </a:defRPr>
    </a:lvl6pPr>
    <a:lvl7pPr marL="2743200" algn="l" defTabSz="914400" rtl="0" eaLnBrk="1" latinLnBrk="0" hangingPunct="1">
      <a:defRPr sz="1200" kern="1200">
        <a:solidFill>
          <a:schemeClr val="tx1"/>
        </a:solidFill>
        <a:latin typeface="Times New Roman" panose="02020603050405020304" pitchFamily="18" charset="0"/>
        <a:ea typeface="+mn-ea"/>
        <a:cs typeface="+mn-cs"/>
      </a:defRPr>
    </a:lvl7pPr>
    <a:lvl8pPr marL="3200400" algn="l" defTabSz="914400" rtl="0" eaLnBrk="1" latinLnBrk="0" hangingPunct="1">
      <a:defRPr sz="1200" kern="1200">
        <a:solidFill>
          <a:schemeClr val="tx1"/>
        </a:solidFill>
        <a:latin typeface="Times New Roman" panose="02020603050405020304" pitchFamily="18" charset="0"/>
        <a:ea typeface="+mn-ea"/>
        <a:cs typeface="+mn-cs"/>
      </a:defRPr>
    </a:lvl8pPr>
    <a:lvl9pPr marL="3657600" algn="l" defTabSz="914400" rtl="0" eaLnBrk="1" latinLnBrk="0" hangingPunct="1">
      <a:defRPr sz="12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00"/>
    <a:srgbClr val="99CC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090" autoAdjust="0"/>
    <p:restoredTop sz="94660"/>
  </p:normalViewPr>
  <p:slideViewPr>
    <p:cSldViewPr>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algn="l" defTabSz="942247" eaLnBrk="1" hangingPunct="1">
              <a:buFont typeface="Arial" panose="020B0604020202020204" pitchFamily="34" charset="0"/>
              <a:buNone/>
              <a:defRPr sz="1300">
                <a:latin typeface="Calibri" pitchFamily="34" charset="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atin typeface="Calibri" pitchFamily="34" charset="0"/>
                <a:cs typeface="Arial" panose="020B0604020202020204" pitchFamily="34" charset="0"/>
              </a:defRPr>
            </a:lvl1pPr>
          </a:lstStyle>
          <a:p>
            <a:pPr>
              <a:defRPr/>
            </a:pPr>
            <a:endParaRPr lang="ru-RU" altLang="en-US"/>
          </a:p>
        </p:txBody>
      </p:sp>
      <p:sp>
        <p:nvSpPr>
          <p:cNvPr id="2052"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algn="l" defTabSz="942247" eaLnBrk="1" hangingPunct="1">
              <a:buFont typeface="Arial" panose="020B0604020202020204" pitchFamily="34" charset="0"/>
              <a:buNone/>
              <a:defRPr sz="1300">
                <a:latin typeface="Calibri" pitchFamily="34" charset="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smtClean="0">
                <a:latin typeface="Calibri" panose="020F0502020204030204" pitchFamily="34" charset="0"/>
              </a:defRPr>
            </a:lvl1pPr>
          </a:lstStyle>
          <a:p>
            <a:pPr>
              <a:defRPr/>
            </a:pPr>
            <a:fld id="{D90C7DD8-435A-4FC1-899F-101639DA1F1E}" type="slidenum">
              <a:rPr lang="ru-RU" altLang="en-US"/>
              <a:pPr>
                <a:defRPr/>
              </a:pPr>
              <a:t>‹#›</a:t>
            </a:fld>
            <a:endParaRPr lang="ru-RU" altLang="en-US"/>
          </a:p>
        </p:txBody>
      </p:sp>
    </p:spTree>
    <p:extLst>
      <p:ext uri="{BB962C8B-B14F-4D97-AF65-F5344CB8AC3E}">
        <p14:creationId xmlns:p14="http://schemas.microsoft.com/office/powerpoint/2010/main" val="192795482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F34E1BF-1B04-47AE-83AB-D5889A9F863A}" type="slidenum">
              <a:rPr lang="ru-RU" altLang="ru-RU"/>
              <a:pPr>
                <a:defRPr/>
              </a:pPr>
              <a:t>‹#›</a:t>
            </a:fld>
            <a:endParaRPr lang="ru-RU" altLang="ru-RU"/>
          </a:p>
        </p:txBody>
      </p:sp>
    </p:spTree>
    <p:extLst>
      <p:ext uri="{BB962C8B-B14F-4D97-AF65-F5344CB8AC3E}">
        <p14:creationId xmlns:p14="http://schemas.microsoft.com/office/powerpoint/2010/main" val="1813164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E242013B-0110-4623-BF59-C12CD9E246DA}" type="slidenum">
              <a:rPr lang="ru-RU" altLang="ru-RU"/>
              <a:pPr>
                <a:defRPr/>
              </a:pPr>
              <a:t>‹#›</a:t>
            </a:fld>
            <a:endParaRPr lang="ru-RU" altLang="ru-RU"/>
          </a:p>
        </p:txBody>
      </p:sp>
    </p:spTree>
    <p:extLst>
      <p:ext uri="{BB962C8B-B14F-4D97-AF65-F5344CB8AC3E}">
        <p14:creationId xmlns:p14="http://schemas.microsoft.com/office/powerpoint/2010/main" val="724327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B2FBB26B-3D84-4EDC-9DFC-1398D08CF576}" type="slidenum">
              <a:rPr lang="ru-RU" altLang="ru-RU"/>
              <a:pPr>
                <a:defRPr/>
              </a:pPr>
              <a:t>‹#›</a:t>
            </a:fld>
            <a:endParaRPr lang="ru-RU" altLang="ru-RU"/>
          </a:p>
        </p:txBody>
      </p:sp>
    </p:spTree>
    <p:extLst>
      <p:ext uri="{BB962C8B-B14F-4D97-AF65-F5344CB8AC3E}">
        <p14:creationId xmlns:p14="http://schemas.microsoft.com/office/powerpoint/2010/main" val="3087572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0E37EF-8F1B-41AC-B225-5A6117295201}" type="slidenum">
              <a:rPr lang="ru-RU" altLang="ru-RU"/>
              <a:pPr>
                <a:defRPr/>
              </a:pPr>
              <a:t>‹#›</a:t>
            </a:fld>
            <a:endParaRPr lang="ru-RU" altLang="ru-RU"/>
          </a:p>
        </p:txBody>
      </p:sp>
    </p:spTree>
    <p:extLst>
      <p:ext uri="{BB962C8B-B14F-4D97-AF65-F5344CB8AC3E}">
        <p14:creationId xmlns:p14="http://schemas.microsoft.com/office/powerpoint/2010/main" val="3999292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9A34542B-B94C-4CA1-8EF3-1D1D46C67C75}" type="slidenum">
              <a:rPr lang="ru-RU" altLang="ru-RU"/>
              <a:pPr>
                <a:defRPr/>
              </a:pPr>
              <a:t>‹#›</a:t>
            </a:fld>
            <a:endParaRPr lang="ru-RU" altLang="ru-RU"/>
          </a:p>
        </p:txBody>
      </p:sp>
    </p:spTree>
    <p:extLst>
      <p:ext uri="{BB962C8B-B14F-4D97-AF65-F5344CB8AC3E}">
        <p14:creationId xmlns:p14="http://schemas.microsoft.com/office/powerpoint/2010/main" val="3594324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431782F7-EDB1-42CA-83EE-F39D2473ED42}" type="slidenum">
              <a:rPr lang="ru-RU" altLang="ru-RU"/>
              <a:pPr>
                <a:defRPr/>
              </a:pPr>
              <a:t>‹#›</a:t>
            </a:fld>
            <a:endParaRPr lang="ru-RU" altLang="ru-RU"/>
          </a:p>
        </p:txBody>
      </p:sp>
    </p:spTree>
    <p:extLst>
      <p:ext uri="{BB962C8B-B14F-4D97-AF65-F5344CB8AC3E}">
        <p14:creationId xmlns:p14="http://schemas.microsoft.com/office/powerpoint/2010/main" val="931184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82EB242A-30B0-4D49-A489-0BCA25812B9D}" type="slidenum">
              <a:rPr lang="ru-RU" altLang="ru-RU"/>
              <a:pPr>
                <a:defRPr/>
              </a:pPr>
              <a:t>‹#›</a:t>
            </a:fld>
            <a:endParaRPr lang="ru-RU" altLang="ru-RU"/>
          </a:p>
        </p:txBody>
      </p:sp>
    </p:spTree>
    <p:extLst>
      <p:ext uri="{BB962C8B-B14F-4D97-AF65-F5344CB8AC3E}">
        <p14:creationId xmlns:p14="http://schemas.microsoft.com/office/powerpoint/2010/main" val="3664944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C3A638F9-E73A-4A87-A727-95457A93F723}" type="slidenum">
              <a:rPr lang="ru-RU" altLang="ru-RU"/>
              <a:pPr>
                <a:defRPr/>
              </a:pPr>
              <a:t>‹#›</a:t>
            </a:fld>
            <a:endParaRPr lang="ru-RU" altLang="ru-RU"/>
          </a:p>
        </p:txBody>
      </p:sp>
    </p:spTree>
    <p:extLst>
      <p:ext uri="{BB962C8B-B14F-4D97-AF65-F5344CB8AC3E}">
        <p14:creationId xmlns:p14="http://schemas.microsoft.com/office/powerpoint/2010/main" val="172670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E3040311-90FD-48ED-96DF-CDE960704EB4}" type="slidenum">
              <a:rPr lang="ru-RU" altLang="ru-RU"/>
              <a:pPr>
                <a:defRPr/>
              </a:pPr>
              <a:t>‹#›</a:t>
            </a:fld>
            <a:endParaRPr lang="ru-RU" altLang="ru-RU"/>
          </a:p>
        </p:txBody>
      </p:sp>
    </p:spTree>
    <p:extLst>
      <p:ext uri="{BB962C8B-B14F-4D97-AF65-F5344CB8AC3E}">
        <p14:creationId xmlns:p14="http://schemas.microsoft.com/office/powerpoint/2010/main" val="652603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5840D53A-6FED-4F25-AA94-460221847BF7}" type="slidenum">
              <a:rPr lang="ru-RU" altLang="ru-RU"/>
              <a:pPr>
                <a:defRPr/>
              </a:pPr>
              <a:t>‹#›</a:t>
            </a:fld>
            <a:endParaRPr lang="ru-RU" altLang="ru-RU"/>
          </a:p>
        </p:txBody>
      </p:sp>
    </p:spTree>
    <p:extLst>
      <p:ext uri="{BB962C8B-B14F-4D97-AF65-F5344CB8AC3E}">
        <p14:creationId xmlns:p14="http://schemas.microsoft.com/office/powerpoint/2010/main" val="2184529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A9058475-43DC-4FC8-83FF-19E6135D13DE}" type="slidenum">
              <a:rPr lang="ru-RU" altLang="ru-RU"/>
              <a:pPr>
                <a:defRPr/>
              </a:pPr>
              <a:t>‹#›</a:t>
            </a:fld>
            <a:endParaRPr lang="ru-RU" altLang="ru-RU"/>
          </a:p>
        </p:txBody>
      </p:sp>
    </p:spTree>
    <p:extLst>
      <p:ext uri="{BB962C8B-B14F-4D97-AF65-F5344CB8AC3E}">
        <p14:creationId xmlns:p14="http://schemas.microsoft.com/office/powerpoint/2010/main" val="3160084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lgn="l" eaLnBrk="1" hangingPunct="1">
              <a:buFont typeface="Arial" panose="020B0604020202020204" pitchFamily="34" charset="0"/>
              <a:buNone/>
              <a:defRPr sz="1200">
                <a:solidFill>
                  <a:srgbClr val="898989"/>
                </a:solidFill>
                <a:latin typeface="Calibri" pitchFamily="34" charset="0"/>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latin typeface="Calibri" pitchFamily="34" charset="0"/>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mtClean="0">
                <a:solidFill>
                  <a:srgbClr val="898989"/>
                </a:solidFill>
                <a:latin typeface="Calibri" panose="020F0502020204030204" pitchFamily="34" charset="0"/>
              </a:defRPr>
            </a:lvl1pPr>
          </a:lstStyle>
          <a:p>
            <a:pPr>
              <a:defRPr/>
            </a:pPr>
            <a:fld id="{18DC65DE-C622-4FF7-82F5-E4383D80A6A8}"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sz="1800">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08550" y="1047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smtClean="0">
                          <a:solidFill>
                            <a:srgbClr val="002060"/>
                          </a:solidFill>
                          <a:latin typeface="Times New Roman" panose="02020603050405020304" pitchFamily="18" charset="0"/>
                          <a:cs typeface="Times New Roman" panose="02020603050405020304" pitchFamily="18" charset="0"/>
                        </a:rPr>
                        <a:t>Алматы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78"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spcBef>
                <a:spcPct val="0"/>
              </a:spcBef>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3079"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Rectangle 9"/>
          <p:cNvSpPr>
            <a:spLocks noChangeArrowheads="1"/>
          </p:cNvSpPr>
          <p:nvPr/>
        </p:nvSpPr>
        <p:spPr bwMode="auto">
          <a:xfrm>
            <a:off x="273050" y="2589213"/>
            <a:ext cx="4465638"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329" tIns="0" rIns="114329"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600" b="1" i="1">
                <a:solidFill>
                  <a:srgbClr val="002060"/>
                </a:solidFill>
                <a:latin typeface="Times New Roman" panose="02020603050405020304" pitchFamily="18" charset="0"/>
                <a:cs typeface="Times New Roman" panose="02020603050405020304" pitchFamily="18" charset="0"/>
              </a:rPr>
              <a:t>№ 179 КҮНДЕЛІКТІ</a:t>
            </a:r>
          </a:p>
          <a:p>
            <a:pPr algn="ctr" eaLnBrk="1" hangingPunct="1">
              <a:spcBef>
                <a:spcPct val="0"/>
              </a:spcBef>
              <a:buFont typeface="Arial" panose="020B0604020202020204" pitchFamily="34" charset="0"/>
              <a:buNone/>
            </a:pPr>
            <a:endParaRPr lang="ru-RU" altLang="ru-RU" sz="16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600" b="1" i="1">
                <a:solidFill>
                  <a:srgbClr val="002060"/>
                </a:solidFill>
                <a:latin typeface="Times New Roman" panose="02020603050405020304" pitchFamily="18" charset="0"/>
                <a:cs typeface="Times New Roman" panose="02020603050405020304" pitchFamily="18" charset="0"/>
              </a:rPr>
              <a:t>АУА БАССЕЙНІНІҢ ЖАЙ-КҮЙІ</a:t>
            </a:r>
          </a:p>
          <a:p>
            <a:pPr algn="ctr" eaLnBrk="1" hangingPunct="1">
              <a:spcBef>
                <a:spcPct val="0"/>
              </a:spcBef>
              <a:buFont typeface="Arial" panose="020B0604020202020204" pitchFamily="34" charset="0"/>
              <a:buNone/>
            </a:pPr>
            <a:r>
              <a:rPr lang="ru-RU" altLang="ru-RU" sz="1600" b="1" i="1">
                <a:solidFill>
                  <a:srgbClr val="002060"/>
                </a:solidFill>
                <a:latin typeface="Times New Roman" panose="02020603050405020304" pitchFamily="18" charset="0"/>
                <a:cs typeface="Times New Roman" panose="02020603050405020304" pitchFamily="18" charset="0"/>
              </a:rPr>
              <a:t>БЮЛЛЕТЕНІ</a:t>
            </a:r>
            <a:endParaRPr lang="zh-CN" altLang="ru-RU" sz="16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4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400" b="1" i="1">
                <a:solidFill>
                  <a:srgbClr val="002060"/>
                </a:solidFill>
                <a:latin typeface="Times New Roman" panose="02020603050405020304" pitchFamily="18" charset="0"/>
                <a:cs typeface="Times New Roman" panose="02020603050405020304" pitchFamily="18" charset="0"/>
              </a:rPr>
              <a:t>Алматы қ.</a:t>
            </a:r>
            <a:r>
              <a:rPr lang="ru-RU" altLang="en-US" sz="1400" b="1" i="1">
                <a:solidFill>
                  <a:srgbClr val="002060"/>
                </a:solidFill>
                <a:latin typeface="Times New Roman" panose="02020603050405020304" pitchFamily="18" charset="0"/>
                <a:cs typeface="Times New Roman" panose="02020603050405020304" pitchFamily="18" charset="0"/>
              </a:rPr>
              <a:t> </a:t>
            </a:r>
            <a:endParaRPr lang="en-US" altLang="ru-RU" sz="14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en-US" altLang="ru-RU" sz="14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en-US" altLang="ru-RU" sz="1100">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kk-KZ" altLang="zh-CN" sz="1200" b="1" i="1">
                <a:solidFill>
                  <a:srgbClr val="002060"/>
                </a:solidFill>
                <a:latin typeface="Times New Roman" panose="02020603050405020304" pitchFamily="18" charset="0"/>
              </a:rPr>
              <a:t>2022 жыл 28 маусым</a:t>
            </a:r>
            <a:endParaRPr lang="zh-CN" altLang="ru-RU" sz="1200" b="1" i="1">
              <a:solidFill>
                <a:srgbClr val="002060"/>
              </a:solidFill>
              <a:latin typeface="Times New Roman" panose="02020603050405020304" pitchFamily="18" charset="0"/>
            </a:endParaRPr>
          </a:p>
        </p:txBody>
      </p:sp>
      <p:sp>
        <p:nvSpPr>
          <p:cNvPr id="3081" name="Прямоугольник 2"/>
          <p:cNvSpPr>
            <a:spLocks noChangeArrowheads="1"/>
          </p:cNvSpPr>
          <p:nvPr/>
        </p:nvSpPr>
        <p:spPr bwMode="black">
          <a:xfrm>
            <a:off x="4953000" y="115888"/>
            <a:ext cx="4837113"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Алматы қ</a:t>
            </a:r>
            <a:r>
              <a:rPr lang="kk-KZ" altLang="ru-RU" sz="1200" b="1">
                <a:latin typeface="Times New Roman" panose="02020603050405020304" pitchFamily="18" charset="0"/>
                <a:cs typeface="Times New Roman" panose="02020603050405020304" pitchFamily="18" charset="0"/>
              </a:rPr>
              <a:t>аласы</a:t>
            </a:r>
            <a:r>
              <a:rPr lang="ru-RU" altLang="ru-RU" sz="1200" b="1">
                <a:latin typeface="Times New Roman" panose="02020603050405020304" pitchFamily="18" charset="0"/>
                <a:cs typeface="Times New Roman" panose="02020603050405020304" pitchFamily="18" charset="0"/>
              </a:rPr>
              <a:t> бойынша</a:t>
            </a: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29 маусымға</a:t>
            </a:r>
            <a:r>
              <a:rPr lang="ru-RU" altLang="ru-RU" sz="1200" b="1">
                <a:latin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арналған ауа-райы болжамы</a:t>
            </a:r>
            <a:endParaRPr lang="ru-RU" altLang="ru-RU" sz="1200" b="1">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28 маусым сағ. 21-ден 29 маусым сағ. 21-ге дейін.</a:t>
            </a:r>
            <a:r>
              <a:rPr lang="ru-RU" altLang="ru-RU" sz="1200" b="1">
                <a:latin typeface="Times New Roman" panose="02020603050405020304" pitchFamily="18" charset="0"/>
                <a:cs typeface="Times New Roman" panose="02020603050405020304" pitchFamily="18" charset="0"/>
                <a:sym typeface="+mn-ea"/>
              </a:rPr>
              <a:t>    </a:t>
            </a:r>
          </a:p>
          <a:p>
            <a:pPr eaLnBrk="1" hangingPunct="1">
              <a:spcBef>
                <a:spcPct val="0"/>
              </a:spcBef>
              <a:buFont typeface="Arial" panose="020B0604020202020204" pitchFamily="34" charset="0"/>
              <a:buNone/>
            </a:pPr>
            <a:r>
              <a:rPr lang="ru-RU" altLang="ru-RU" sz="1200">
                <a:latin typeface="Times New Roman" panose="02020603050405020304" pitchFamily="18" charset="0"/>
                <a:cs typeface="Times New Roman" panose="02020603050405020304" pitchFamily="18" charset="0"/>
              </a:rPr>
              <a:t>Көшпелі б</a:t>
            </a:r>
            <a:r>
              <a:rPr lang="ru-RU" altLang="ru-RU" sz="1200">
                <a:latin typeface="Times New Roman" panose="02020603050405020304" pitchFamily="18" charset="0"/>
              </a:rPr>
              <a:t>ұлтты, </a:t>
            </a:r>
            <a:r>
              <a:rPr lang="kk-KZ" altLang="ru-RU" sz="1200">
                <a:latin typeface="Times New Roman" panose="02020603050405020304" pitchFamily="18" charset="0"/>
              </a:rPr>
              <a:t>жауын-шашынсыз</a:t>
            </a:r>
            <a:r>
              <a:rPr lang="ru-RU" altLang="ru-RU" sz="1200">
                <a:latin typeface="Times New Roman" panose="02020603050405020304" pitchFamily="18" charset="0"/>
              </a:rPr>
              <a:t>. Оңтүстік-батыс желі 2-7, күндіз екпіні 12 м/с. Ауа температурасы түнде 22-24, күндіз 35-37 градус жылы.</a:t>
            </a:r>
          </a:p>
          <a:p>
            <a:pPr algn="ctr" eaLnBrk="1" hangingPunct="1">
              <a:spcBef>
                <a:spcPct val="0"/>
              </a:spcBef>
              <a:buFont typeface="Arial" panose="020B0604020202020204" pitchFamily="34" charset="0"/>
              <a:buNone/>
            </a:pPr>
            <a:endParaRPr lang="kk-KZ" altLang="ru-RU" sz="1200" b="1">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kk-KZ" altLang="ru-RU" sz="1200" b="1">
                <a:latin typeface="Times New Roman" panose="02020603050405020304" pitchFamily="18" charset="0"/>
                <a:cs typeface="Times New Roman" panose="02020603050405020304" pitchFamily="18" charset="0"/>
              </a:rPr>
              <a:t>түнде </a:t>
            </a:r>
            <a:r>
              <a:rPr lang="ru-RU" altLang="ru-RU" sz="1200" b="1">
                <a:latin typeface="Times New Roman" panose="02020603050405020304" pitchFamily="18" charset="0"/>
                <a:cs typeface="Times New Roman" panose="02020603050405020304" pitchFamily="18" charset="0"/>
              </a:rPr>
              <a:t>30</a:t>
            </a:r>
            <a:r>
              <a:rPr lang="kk-KZ" altLang="ru-RU" sz="1200" b="1">
                <a:latin typeface="Times New Roman" panose="02020603050405020304" pitchFamily="18" charset="0"/>
                <a:cs typeface="Times New Roman" panose="02020603050405020304" pitchFamily="18" charset="0"/>
              </a:rPr>
              <a:t> маусым</a:t>
            </a:r>
            <a:endParaRPr lang="ru-RU" altLang="ru-RU" sz="1200" b="1">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29 маусым сағ. 21-ден 30 маусым сағ. 09-ға дейін</a:t>
            </a:r>
          </a:p>
          <a:p>
            <a:pPr algn="just" eaLnBrk="1" hangingPunct="1">
              <a:spcBef>
                <a:spcPct val="0"/>
              </a:spcBef>
              <a:buFont typeface="Arial" panose="020B0604020202020204" pitchFamily="34" charset="0"/>
              <a:buNone/>
            </a:pPr>
            <a:r>
              <a:rPr lang="ru-RU" altLang="ru-RU" sz="1200">
                <a:latin typeface="Times New Roman" panose="02020603050405020304" pitchFamily="18" charset="0"/>
                <a:cs typeface="Times New Roman" panose="02020603050405020304" pitchFamily="18" charset="0"/>
              </a:rPr>
              <a:t>Көшпелі б</a:t>
            </a:r>
            <a:r>
              <a:rPr lang="ru-RU" altLang="ru-RU" sz="1200">
                <a:latin typeface="Times New Roman" panose="02020603050405020304" pitchFamily="18" charset="0"/>
              </a:rPr>
              <a:t>ұлтты, жауын-шашынсыз. Оңтүстік-батыс желі 2-7 м/с. Ауа температурасы 21-23 градус жылы.</a:t>
            </a:r>
          </a:p>
        </p:txBody>
      </p:sp>
      <p:graphicFrame>
        <p:nvGraphicFramePr>
          <p:cNvPr id="23" name="Таблица 2"/>
          <p:cNvGraphicFramePr>
            <a:graphicFrameLocks noGrp="1"/>
          </p:cNvGraphicFramePr>
          <p:nvPr>
            <p:extLst>
              <p:ext uri="{D42A27DB-BD31-4B8C-83A1-F6EECF244321}">
                <p14:modId xmlns:p14="http://schemas.microsoft.com/office/powerpoint/2010/main" val="1344421380"/>
              </p:ext>
            </p:extLst>
          </p:nvPr>
        </p:nvGraphicFramePr>
        <p:xfrm>
          <a:off x="4953000" y="4365625"/>
          <a:ext cx="4667250" cy="1862138"/>
        </p:xfrm>
        <a:graphic>
          <a:graphicData uri="http://schemas.openxmlformats.org/drawingml/2006/table">
            <a:tbl>
              <a:tblPr/>
              <a:tblGrid>
                <a:gridCol w="1795463">
                  <a:extLst>
                    <a:ext uri="{9D8B030D-6E8A-4147-A177-3AD203B41FA5}">
                      <a16:colId xmlns:a16="http://schemas.microsoft.com/office/drawing/2014/main" xmlns="" val="20000"/>
                    </a:ext>
                  </a:extLst>
                </a:gridCol>
                <a:gridCol w="1433512">
                  <a:extLst>
                    <a:ext uri="{9D8B030D-6E8A-4147-A177-3AD203B41FA5}">
                      <a16:colId xmlns:a16="http://schemas.microsoft.com/office/drawing/2014/main" xmlns="" val="20001"/>
                    </a:ext>
                  </a:extLst>
                </a:gridCol>
                <a:gridCol w="1438275">
                  <a:extLst>
                    <a:ext uri="{9D8B030D-6E8A-4147-A177-3AD203B41FA5}">
                      <a16:colId xmlns:a16="http://schemas.microsoft.com/office/drawing/2014/main" xmlns="" val="20002"/>
                    </a:ext>
                  </a:extLst>
                </a:gridCol>
              </a:tblGrid>
              <a:tr h="3969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1" i="0" u="none" strike="noStrike" cap="none" normalizeH="0" baseline="0" smtClean="0">
                          <a:ln>
                            <a:noFill/>
                          </a:ln>
                          <a:solidFill>
                            <a:schemeClr val="tx1"/>
                          </a:solidFill>
                          <a:effectLst/>
                          <a:latin typeface="Times New Roman" pitchFamily="18" charset="0"/>
                          <a:cs typeface="Times New Roman" pitchFamily="18" charset="0"/>
                        </a:rPr>
                        <a:t>Ластаушы зат</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1" i="0" u="none" strike="noStrike" cap="none" normalizeH="0" baseline="0" smtClean="0">
                          <a:ln>
                            <a:noFill/>
                          </a:ln>
                          <a:solidFill>
                            <a:schemeClr val="tx1"/>
                          </a:solidFill>
                          <a:effectLst/>
                          <a:latin typeface="Times New Roman" pitchFamily="18" charset="0"/>
                          <a:cs typeface="Times New Roman" pitchFamily="18" charset="0"/>
                        </a:rPr>
                        <a:t>Нақты шоғырлану, мкг/м3</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1000" b="1" i="0" u="none" strike="noStrike" cap="none" normalizeH="0" baseline="0" smtClean="0">
                          <a:ln>
                            <a:noFill/>
                          </a:ln>
                          <a:solidFill>
                            <a:schemeClr val="tx1"/>
                          </a:solidFill>
                          <a:effectLst/>
                          <a:latin typeface="Times New Roman" pitchFamily="18" charset="0"/>
                          <a:cs typeface="Times New Roman" pitchFamily="18" charset="0"/>
                        </a:rPr>
                        <a:t>ШЖШ асу еселігі</a:t>
                      </a:r>
                      <a:endParaRPr kumimoji="0" lang="ru-RU" sz="1000" b="1" i="0" u="none" strike="noStrike" cap="none" normalizeH="0" baseline="0" smtClean="0">
                        <a:ln>
                          <a:noFill/>
                        </a:ln>
                        <a:solidFill>
                          <a:schemeClr val="tx1"/>
                        </a:solidFill>
                        <a:effectLst/>
                        <a:latin typeface="Times New Roman" pitchFamily="18" charset="0"/>
                        <a:cs typeface="Times New Roman" pitchFamily="18" charset="0"/>
                      </a:endParaRP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0"/>
                  </a:ext>
                </a:extLst>
              </a:tr>
              <a:tr h="2438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РМ-2,5 қалқыма бөлшектері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92</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0,6</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2445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РМ-10 қалқыма бөлшектері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107</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0,4</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r h="2438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Күкірт диоксиді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84</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0,2</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3"/>
                  </a:ext>
                </a:extLst>
              </a:tr>
              <a:tr h="2445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Көміртегі 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2681</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0,5</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4"/>
                  </a:ext>
                </a:extLst>
              </a:tr>
              <a:tr h="2438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Азот диоксиді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148</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0,7</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5"/>
                  </a:ext>
                </a:extLst>
              </a:tr>
              <a:tr h="2445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Азот 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61</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ru-RU" sz="1400" dirty="0" smtClean="0"/>
                        <a:t>0,2</a:t>
                      </a:r>
                      <a:endParaRPr lang="ru-RU" sz="14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6"/>
                  </a:ext>
                </a:extLst>
              </a:tr>
            </a:tbl>
          </a:graphicData>
        </a:graphic>
      </p:graphicFrame>
      <p:graphicFrame>
        <p:nvGraphicFramePr>
          <p:cNvPr id="24" name="Таблица 23"/>
          <p:cNvGraphicFramePr/>
          <p:nvPr/>
        </p:nvGraphicFramePr>
        <p:xfrm>
          <a:off x="4924425" y="6454775"/>
          <a:ext cx="4837113" cy="393700"/>
        </p:xfrm>
        <a:graphic>
          <a:graphicData uri="http://schemas.openxmlformats.org/drawingml/2006/table">
            <a:tbl>
              <a:tblPr/>
              <a:tblGrid>
                <a:gridCol w="4837113">
                  <a:extLst>
                    <a:ext uri="{9D8B030D-6E8A-4147-A177-3AD203B41FA5}">
                      <a16:colId xmlns:a16="http://schemas.microsoft.com/office/drawing/2014/main" xmlns="" val="20000"/>
                    </a:ext>
                  </a:extLst>
                </a:gridCol>
              </a:tblGrid>
              <a:tr h="26246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3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19" name="Прямоугольник 21"/>
          <p:cNvSpPr>
            <a:spLocks noChangeArrowheads="1"/>
          </p:cNvSpPr>
          <p:nvPr/>
        </p:nvSpPr>
        <p:spPr bwMode="auto">
          <a:xfrm>
            <a:off x="4916487" y="3793331"/>
            <a:ext cx="48085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Алматы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3120" name="TextBox 13"/>
          <p:cNvSpPr txBox="1">
            <a:spLocks noChangeArrowheads="1"/>
          </p:cNvSpPr>
          <p:nvPr/>
        </p:nvSpPr>
        <p:spPr bwMode="hidden">
          <a:xfrm>
            <a:off x="4953000" y="3392122"/>
            <a:ext cx="4729162" cy="312737"/>
          </a:xfrm>
          <a:prstGeom prst="rect">
            <a:avLst/>
          </a:prstGeom>
          <a:solidFill>
            <a:srgbClr val="99CC0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a:cs typeface="Times New Roman" panose="02020603050405020304" pitchFamily="18" charset="0"/>
              </a:rPr>
              <a:t>1, 2, 3 дәрежелі ҚМЖ ескертуі жоқ</a:t>
            </a:r>
          </a:p>
        </p:txBody>
      </p:sp>
      <p:sp>
        <p:nvSpPr>
          <p:cNvPr id="3121" name="TextBox 13"/>
          <p:cNvSpPr txBox="1">
            <a:spLocks noChangeArrowheads="1"/>
          </p:cNvSpPr>
          <p:nvPr/>
        </p:nvSpPr>
        <p:spPr bwMode="hidden">
          <a:xfrm>
            <a:off x="4975225" y="2269026"/>
            <a:ext cx="4729162" cy="1042987"/>
          </a:xfrm>
          <a:prstGeom prst="rect">
            <a:avLst/>
          </a:prstGeom>
          <a:solidFill>
            <a:schemeClr val="accent6"/>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2022 </a:t>
            </a:r>
            <a:r>
              <a:rPr lang="ru-RU" altLang="ru-RU" sz="1200" dirty="0" err="1">
                <a:latin typeface="Times New Roman" panose="02020603050405020304" pitchFamily="18" charset="0"/>
                <a:cs typeface="Times New Roman" panose="02020603050405020304" pitchFamily="18" charset="0"/>
              </a:rPr>
              <a:t>жылдың</a:t>
            </a:r>
            <a:r>
              <a:rPr lang="ru-RU" altLang="ru-RU" sz="1200" dirty="0">
                <a:latin typeface="Times New Roman" panose="02020603050405020304" pitchFamily="18" charset="0"/>
                <a:cs typeface="Times New Roman" panose="02020603050405020304" pitchFamily="18" charset="0"/>
              </a:rPr>
              <a:t> 29</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маусым</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тәулік</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бойы</a:t>
            </a:r>
            <a:r>
              <a:rPr lang="ru-RU" altLang="ru-RU" sz="1200" dirty="0">
                <a:latin typeface="Times New Roman" panose="02020603050405020304" pitchFamily="18" charset="0"/>
              </a:rPr>
              <a:t>, 30 </a:t>
            </a:r>
            <a:r>
              <a:rPr lang="ru-RU" altLang="ru-RU" sz="1200" dirty="0" err="1">
                <a:latin typeface="Times New Roman" panose="02020603050405020304" pitchFamily="18" charset="0"/>
              </a:rPr>
              <a:t>маусым</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түнде</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метеорологиялық</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жағдайлар</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қала</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атмосферасында</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ластаушы</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заттардың</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жиналуына</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ықпал</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етеді</a:t>
            </a:r>
            <a:r>
              <a:rPr lang="ru-RU" altLang="ru-RU" sz="1200" dirty="0">
                <a:latin typeface="Times New Roman" panose="02020603050405020304" pitchFamily="18" charset="0"/>
                <a:cs typeface="Times New Roman" panose="02020603050405020304" pitchFamily="18" charset="0"/>
              </a:rPr>
              <a:t>. </a:t>
            </a:r>
          </a:p>
          <a:p>
            <a:pPr algn="just" eaLnBrk="1" hangingPunct="1">
              <a:spcBef>
                <a:spcPct val="0"/>
              </a:spcBef>
              <a:buFont typeface="Arial" panose="020B0604020202020204" pitchFamily="34" charset="0"/>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rPr>
              <a:t>төмен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sz="1800">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15"/>
          <p:cNvSpPr txBox="1">
            <a:spLocks noChangeArrowheads="1"/>
          </p:cNvSpPr>
          <p:nvPr/>
        </p:nvSpPr>
        <p:spPr bwMode="auto">
          <a:xfrm>
            <a:off x="317500" y="246063"/>
            <a:ext cx="463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4101" name="Прямоугольник 26"/>
          <p:cNvSpPr>
            <a:spLocks noChangeArrowheads="1"/>
          </p:cNvSpPr>
          <p:nvPr/>
        </p:nvSpPr>
        <p:spPr bwMode="auto">
          <a:xfrm>
            <a:off x="163513" y="2051050"/>
            <a:ext cx="4708525"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ru-RU" altLang="ru-RU" sz="1200" dirty="0">
                <a:solidFill>
                  <a:srgbClr val="000000"/>
                </a:solidFill>
                <a:latin typeface="Times New Roman" panose="02020603050405020304" pitchFamily="18" charset="0"/>
                <a:cs typeface="Times New Roman" panose="02020603050405020304" pitchFamily="18" charset="0"/>
              </a:rPr>
              <a:t>Алматы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16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ұлттық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университеті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айм.Әл-Фараби</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Атындағы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Қазұу</a:t>
            </a:r>
            <a:r>
              <a:rPr lang="ru-RU" altLang="ru-RU" sz="1200" dirty="0">
                <a:latin typeface="Times New Roman" panose="02020603050405020304" pitchFamily="18" charset="0"/>
                <a:cs typeface="Times New Roman" panose="02020603050405020304" pitchFamily="18" charset="0"/>
              </a:rPr>
              <a:t>;</a:t>
            </a: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 бекет – Боралдай Автошаруашылығы, Аэродромная көшесі</a:t>
            </a:r>
            <a:r>
              <a:rPr lang="ru-RU" alt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 бекет – «Алматы арена» мұз айдыны;</a:t>
            </a: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4 бекет – 70 разъезд, №32 жалпы білім беретін мектеп;</a:t>
            </a:r>
            <a:endParaRPr lang="ru-RU"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5 бекет – </a:t>
            </a: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Халық</a:t>
            </a:r>
            <a:r>
              <a:rPr lang="ru-RU" altLang="ru-RU" sz="1200" dirty="0">
                <a:latin typeface="Times New Roman" panose="02020603050405020304" pitchFamily="18" charset="0"/>
                <a:cs typeface="Times New Roman" panose="02020603050405020304" pitchFamily="18" charset="0"/>
              </a:rPr>
              <a:t> арена» </a:t>
            </a:r>
            <a:r>
              <a:rPr lang="ru-RU" altLang="ru-RU" sz="1200" dirty="0" err="1">
                <a:latin typeface="Times New Roman" panose="02020603050405020304" pitchFamily="18" charset="0"/>
                <a:cs typeface="Times New Roman" panose="02020603050405020304" pitchFamily="18" charset="0"/>
              </a:rPr>
              <a:t>Мұз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аренасы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Думан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шағын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27 бекет – </a:t>
            </a:r>
            <a:r>
              <a:rPr lang="ru-RU" altLang="ru-RU" sz="1200" dirty="0" err="1">
                <a:latin typeface="Times New Roman" panose="02020603050405020304" pitchFamily="18" charset="0"/>
                <a:cs typeface="Times New Roman" panose="02020603050405020304" pitchFamily="18" charset="0"/>
              </a:rPr>
              <a:t>Әйгерім</a:t>
            </a:r>
            <a:r>
              <a:rPr lang="ru-RU" altLang="ru-RU" sz="1200" dirty="0">
                <a:latin typeface="Times New Roman" panose="02020603050405020304" pitchFamily="18" charset="0"/>
                <a:cs typeface="Times New Roman" panose="02020603050405020304" pitchFamily="18" charset="0"/>
              </a:rPr>
              <a:t> 2 </a:t>
            </a:r>
            <a:r>
              <a:rPr lang="ru-RU" altLang="ru-RU" sz="1200" dirty="0" err="1">
                <a:latin typeface="Times New Roman" panose="02020603050405020304" pitchFamily="18" charset="0"/>
                <a:cs typeface="Times New Roman" panose="02020603050405020304" pitchFamily="18" charset="0"/>
              </a:rPr>
              <a:t>шағын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 В. </a:t>
            </a:r>
            <a:r>
              <a:rPr lang="ru-RU" altLang="ru-RU" sz="1200" dirty="0" err="1">
                <a:latin typeface="Times New Roman" panose="02020603050405020304" pitchFamily="18" charset="0"/>
                <a:cs typeface="Times New Roman" panose="02020603050405020304" pitchFamily="18" charset="0"/>
              </a:rPr>
              <a:t>Бенберин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a:t>
            </a:r>
            <a:r>
              <a:rPr lang="ru-RU" altLang="ru-RU" sz="1200" dirty="0">
                <a:latin typeface="Times New Roman" panose="02020603050405020304" pitchFamily="18" charset="0"/>
                <a:cs typeface="Times New Roman" panose="02020603050405020304" pitchFamily="18" charset="0"/>
              </a:rPr>
              <a:t>, 63;</a:t>
            </a:r>
            <a:endParaRPr lang="kk-KZ" altLang="ru-RU" sz="1200" dirty="0">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28 бекет – </a:t>
            </a:r>
            <a:r>
              <a:rPr lang="ru-RU" altLang="ru-RU" sz="1200" dirty="0" err="1">
                <a:latin typeface="Times New Roman" panose="02020603050405020304" pitchFamily="18" charset="0"/>
              </a:rPr>
              <a:t>аэрологиялық</a:t>
            </a:r>
            <a:r>
              <a:rPr lang="ru-RU" altLang="ru-RU" sz="1200" dirty="0">
                <a:latin typeface="Times New Roman" panose="02020603050405020304" pitchFamily="18" charset="0"/>
              </a:rPr>
              <a:t> станция (</a:t>
            </a:r>
            <a:r>
              <a:rPr lang="ru-RU" altLang="ru-RU" sz="1200" dirty="0" err="1">
                <a:latin typeface="Times New Roman" panose="02020603050405020304" pitchFamily="18" charset="0"/>
              </a:rPr>
              <a:t>әуежай</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ауданы</a:t>
            </a:r>
            <a:r>
              <a:rPr lang="ru-RU" altLang="ru-RU" sz="1200" dirty="0">
                <a:latin typeface="Times New Roman" panose="02020603050405020304" pitchFamily="18" charset="0"/>
              </a:rPr>
              <a:t>) </a:t>
            </a:r>
          </a:p>
          <a:p>
            <a:pPr eaLnBrk="1" hangingPunct="1">
              <a:spcBef>
                <a:spcPct val="0"/>
              </a:spcBef>
              <a:buFont typeface="Arial" panose="020B0604020202020204" pitchFamily="34" charset="0"/>
              <a:buNone/>
            </a:pPr>
            <a:r>
              <a:rPr lang="ru-RU" altLang="ru-RU" sz="1200" dirty="0">
                <a:latin typeface="Times New Roman" panose="02020603050405020304" pitchFamily="18" charset="0"/>
              </a:rPr>
              <a:t>Ахметов к-</a:t>
            </a:r>
            <a:r>
              <a:rPr lang="ru-RU" altLang="ru-RU" sz="1200" dirty="0" err="1">
                <a:latin typeface="Times New Roman" panose="02020603050405020304" pitchFamily="18" charset="0"/>
              </a:rPr>
              <a:t>сі</a:t>
            </a:r>
            <a:r>
              <a:rPr lang="ru-RU" altLang="ru-RU" sz="1200" dirty="0">
                <a:latin typeface="Times New Roman" panose="02020603050405020304" pitchFamily="18" charset="0"/>
              </a:rPr>
              <a:t>, 50</a:t>
            </a:r>
            <a:r>
              <a:rPr lang="kk-KZ" altLang="ru-RU" sz="1200" dirty="0">
                <a:latin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29 бекет – Түрксіб ауданының АІІБ, Р. Зорге көшесі, 14;</a:t>
            </a:r>
            <a:endParaRPr lang="ru-RU"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30 бекет – «Шаңырақ» шағынауданы, №26 мектеп, Жанқожа батыр көшесі, 202;</a:t>
            </a:r>
            <a:endParaRPr lang="ru-RU"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31 бекет – Әл-Фараби даңғылы, Науаи көшесінің қиылысы, Орбита ш. а. («Зеленстрой» АҚ дендропарк аумағы)</a:t>
            </a:r>
            <a:endParaRPr lang="ru-RU"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dirty="0">
                <a:latin typeface="Times New Roman" panose="02020603050405020304" pitchFamily="18" charset="0"/>
                <a:cs typeface="Times New Roman" panose="02020603050405020304" pitchFamily="18" charset="0"/>
              </a:rPr>
              <a:t>№ 1 бекет – Амангелді көшесі мен Сәтпаев көшесінің қиылысы;(ауа сынамасын тәулігіне 3 рет алу - 07, 13 және 19)</a:t>
            </a:r>
            <a:endParaRPr lang="ru-RU" altLang="ru-RU" sz="1200" i="1"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dirty="0">
                <a:latin typeface="Times New Roman" panose="02020603050405020304" pitchFamily="18" charset="0"/>
                <a:cs typeface="Times New Roman" panose="02020603050405020304" pitchFamily="18" charset="0"/>
              </a:rPr>
              <a:t>№ 12 бекет – Райымбек даңғылы мен Наурызбай батыр көшесінің қиылысы;</a:t>
            </a:r>
            <a:endParaRPr lang="ru-RU" altLang="ru-RU" sz="1200" i="1"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dirty="0">
                <a:latin typeface="Times New Roman" panose="02020603050405020304" pitchFamily="18" charset="0"/>
                <a:cs typeface="Times New Roman" panose="02020603050405020304" pitchFamily="18" charset="0"/>
              </a:rPr>
              <a:t>№ 16 бекет – Айнабұлақ-3 ш.а.;</a:t>
            </a:r>
            <a:endParaRPr lang="ru-RU" altLang="ru-RU" sz="1200" i="1"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dirty="0">
                <a:latin typeface="Times New Roman" panose="02020603050405020304" pitchFamily="18" charset="0"/>
                <a:cs typeface="Times New Roman" panose="02020603050405020304" pitchFamily="18" charset="0"/>
              </a:rPr>
              <a:t>№ 25 бекет – Ақсай-3 шағынауданы, Маречек көшесі, Б. Момышұлы көшесінің қиылысы;</a:t>
            </a:r>
            <a:endParaRPr lang="ru-RU" altLang="ru-RU" sz="1200" i="1"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dirty="0">
                <a:latin typeface="Times New Roman" panose="02020603050405020304" pitchFamily="18" charset="0"/>
                <a:cs typeface="Times New Roman" panose="02020603050405020304" pitchFamily="18" charset="0"/>
              </a:rPr>
              <a:t>№ 26 бекет – Тастақ-1 ш. а., Төле би к-сі, 249, «№8 қалалық балалар емханасы» ММ</a:t>
            </a:r>
            <a:endParaRPr lang="ru-RU" altLang="ru-RU" sz="1200" i="1" dirty="0">
              <a:latin typeface="Times New Roman" panose="02020603050405020304" pitchFamily="18" charset="0"/>
              <a:cs typeface="Times New Roman" panose="02020603050405020304" pitchFamily="18" charset="0"/>
            </a:endParaRPr>
          </a:p>
        </p:txBody>
      </p:sp>
      <p:sp>
        <p:nvSpPr>
          <p:cNvPr id="4102" name="Прямоугольник 13"/>
          <p:cNvSpPr>
            <a:spLocks noChangeArrowheads="1"/>
          </p:cNvSpPr>
          <p:nvPr/>
        </p:nvSpPr>
        <p:spPr bwMode="auto">
          <a:xfrm>
            <a:off x="4953000" y="74613"/>
            <a:ext cx="4824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r>
              <a:rPr lang="ru-RU" altLang="ru-RU" sz="1200" i="1">
                <a:latin typeface="Times New Roman" panose="02020603050405020304" pitchFamily="18" charset="0"/>
                <a:cs typeface="Times New Roman" panose="02020603050405020304" pitchFamily="18" charset="0"/>
              </a:rPr>
              <a:t>Параметр «Р» является обобщённым показателем загрязнения воздуха по городу в целом .</a:t>
            </a:r>
            <a:endParaRPr lang="ru-RU" altLang="ru-RU" sz="1200"/>
          </a:p>
        </p:txBody>
      </p:sp>
      <p:grpSp>
        <p:nvGrpSpPr>
          <p:cNvPr id="4103" name="Группа 24"/>
          <p:cNvGrpSpPr>
            <a:grpSpLocks/>
          </p:cNvGrpSpPr>
          <p:nvPr/>
        </p:nvGrpSpPr>
        <p:grpSpPr bwMode="auto">
          <a:xfrm>
            <a:off x="4922838" y="4557713"/>
            <a:ext cx="4632325" cy="1779587"/>
            <a:chOff x="189650" y="3799939"/>
            <a:chExt cx="4632885" cy="1953290"/>
          </a:xfrm>
        </p:grpSpPr>
        <p:graphicFrame>
          <p:nvGraphicFramePr>
            <p:cNvPr id="26" name="Таблица 25"/>
            <p:cNvGraphicFramePr/>
            <p:nvPr/>
          </p:nvGraphicFramePr>
          <p:xfrm>
            <a:off x="531522" y="4883920"/>
            <a:ext cx="4035777" cy="869806"/>
          </p:xfrm>
          <a:graphic>
            <a:graphicData uri="http://schemas.openxmlformats.org/drawingml/2006/table">
              <a:tbl>
                <a:tblPr/>
                <a:tblGrid>
                  <a:gridCol w="2017645">
                    <a:extLst>
                      <a:ext uri="{9D8B030D-6E8A-4147-A177-3AD203B41FA5}">
                        <a16:colId xmlns:a16="http://schemas.microsoft.com/office/drawing/2014/main" xmlns="" val="20000"/>
                      </a:ext>
                    </a:extLst>
                  </a:gridCol>
                  <a:gridCol w="2017644">
                    <a:extLst>
                      <a:ext uri="{9D8B030D-6E8A-4147-A177-3AD203B41FA5}">
                        <a16:colId xmlns:a16="http://schemas.microsoft.com/office/drawing/2014/main" xmlns="" val="20001"/>
                      </a:ext>
                    </a:extLst>
                  </a:gridCol>
                </a:tblGrid>
                <a:tr h="4569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0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4152" name="Прямоугольник 8"/>
            <p:cNvSpPr>
              <a:spLocks noChangeArrowheads="1"/>
            </p:cNvSpPr>
            <p:nvPr/>
          </p:nvSpPr>
          <p:spPr bwMode="auto">
            <a:xfrm>
              <a:off x="189650" y="4077010"/>
              <a:ext cx="28216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          Нұр-Сұлтан қ.,  Мәңгілік ел даңғылы, 11/1</a:t>
              </a:r>
            </a:p>
            <a:p>
              <a:pPr algn="ctr" eaLnBrk="1" hangingPunct="1">
                <a:spcBef>
                  <a:spcPct val="0"/>
                </a:spcBef>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415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4104"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4105" name="Прямоугольник 1"/>
          <p:cNvSpPr>
            <a:spLocks noChangeArrowheads="1"/>
          </p:cNvSpPr>
          <p:nvPr/>
        </p:nvSpPr>
        <p:spPr bwMode="auto">
          <a:xfrm>
            <a:off x="5068888" y="6276975"/>
            <a:ext cx="4521200" cy="306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Ертаева С.Ә.</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40338" y="511175"/>
          <a:ext cx="4302125" cy="850902"/>
        </p:xfrm>
        <a:graphic>
          <a:graphicData uri="http://schemas.openxmlformats.org/drawingml/2006/table">
            <a:tbl>
              <a:tblPr/>
              <a:tblGrid>
                <a:gridCol w="1152242">
                  <a:extLst>
                    <a:ext uri="{9D8B030D-6E8A-4147-A177-3AD203B41FA5}">
                      <a16:colId xmlns:a16="http://schemas.microsoft.com/office/drawing/2014/main" xmlns="" val="20000"/>
                    </a:ext>
                  </a:extLst>
                </a:gridCol>
                <a:gridCol w="3149883">
                  <a:extLst>
                    <a:ext uri="{9D8B030D-6E8A-4147-A177-3AD203B41FA5}">
                      <a16:colId xmlns:a16="http://schemas.microsoft.com/office/drawing/2014/main" xmlns="" val="20001"/>
                    </a:ext>
                  </a:extLst>
                </a:gridCol>
              </a:tblGrid>
              <a:tr h="19863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06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06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06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06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4130" name="Прямоугольник 19"/>
          <p:cNvSpPr>
            <a:spLocks noChangeArrowheads="1"/>
          </p:cNvSpPr>
          <p:nvPr/>
        </p:nvSpPr>
        <p:spPr bwMode="auto">
          <a:xfrm>
            <a:off x="4953000" y="1287463"/>
            <a:ext cx="48387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4131" name="Прямоугольник 20"/>
          <p:cNvSpPr>
            <a:spLocks noChangeArrowheads="1"/>
          </p:cNvSpPr>
          <p:nvPr/>
        </p:nvSpPr>
        <p:spPr bwMode="auto">
          <a:xfrm>
            <a:off x="4967288" y="2009775"/>
            <a:ext cx="4806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sz="1800">
                <a:latin typeface="Times New Roman" panose="02020603050405020304" pitchFamily="18" charset="0"/>
                <a:cs typeface="Times New Roman" panose="02020603050405020304" pitchFamily="18" charset="0"/>
              </a:rPr>
              <a:t> </a:t>
            </a:r>
          </a:p>
        </p:txBody>
      </p:sp>
      <p:graphicFrame>
        <p:nvGraphicFramePr>
          <p:cNvPr id="22" name="Таблица 21"/>
          <p:cNvGraphicFramePr/>
          <p:nvPr/>
        </p:nvGraphicFramePr>
        <p:xfrm>
          <a:off x="5026025" y="234632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4150" name="TextBox 22"/>
          <p:cNvSpPr txBox="1">
            <a:spLocks noChangeArrowheads="1"/>
          </p:cNvSpPr>
          <p:nvPr/>
        </p:nvSpPr>
        <p:spPr bwMode="auto">
          <a:xfrm>
            <a:off x="4967288" y="4433888"/>
            <a:ext cx="48244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sz="1800"/>
          </a:p>
        </p:txBody>
      </p:sp>
      <p:sp>
        <p:nvSpPr>
          <p:cNvPr id="2" name="Прямоугольник 1"/>
          <p:cNvSpPr/>
          <p:nvPr/>
        </p:nvSpPr>
        <p:spPr>
          <a:xfrm>
            <a:off x="275909" y="596363"/>
            <a:ext cx="4526053" cy="1462452"/>
          </a:xfrm>
          <a:prstGeom prst="rect">
            <a:avLst/>
          </a:prstGeom>
        </p:spPr>
        <p:txBody>
          <a:bodyPr wrap="square">
            <a:spAutoFit/>
          </a:bodyPr>
          <a:lstStyle/>
          <a:p>
            <a:pPr algn="just">
              <a:lnSpc>
                <a:spcPct val="106000"/>
              </a:lnSpc>
              <a:spcAft>
                <a:spcPts val="0"/>
              </a:spcAft>
            </a:pPr>
            <a:r>
              <a:rPr lang="ru-RU" sz="1050" dirty="0" err="1">
                <a:solidFill>
                  <a:srgbClr val="000000"/>
                </a:solidFill>
                <a:ea typeface="Calibri" panose="020F0502020204030204" pitchFamily="34" charset="0"/>
                <a:cs typeface="Times New Roman" panose="02020603050405020304" pitchFamily="18" charset="0"/>
              </a:rPr>
              <a:t>ашық</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ауада</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әсіресе</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автотрассалардың</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немесе</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басқа</a:t>
            </a:r>
            <a:r>
              <a:rPr lang="ru-RU" sz="1050" dirty="0">
                <a:solidFill>
                  <a:srgbClr val="000000"/>
                </a:solidFill>
                <a:ea typeface="Calibri" panose="020F0502020204030204" pitchFamily="34" charset="0"/>
                <a:cs typeface="Times New Roman" panose="02020603050405020304" pitchFamily="18" charset="0"/>
              </a:rPr>
              <a:t> да </a:t>
            </a:r>
            <a:r>
              <a:rPr lang="ru-RU" sz="1050" dirty="0" err="1">
                <a:solidFill>
                  <a:srgbClr val="000000"/>
                </a:solidFill>
                <a:ea typeface="Calibri" panose="020F0502020204030204" pitchFamily="34" charset="0"/>
                <a:cs typeface="Times New Roman" panose="02020603050405020304" pitchFamily="18" charset="0"/>
              </a:rPr>
              <a:t>ластану</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көздерінің</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жанында</a:t>
            </a:r>
            <a:r>
              <a:rPr lang="ru-RU" sz="1050" dirty="0">
                <a:solidFill>
                  <a:srgbClr val="000000"/>
                </a:solidFill>
                <a:ea typeface="Calibri" panose="020F0502020204030204" pitchFamily="34" charset="0"/>
                <a:cs typeface="Times New Roman" panose="02020603050405020304" pitchFamily="18" charset="0"/>
              </a:rPr>
              <a:t> болу </a:t>
            </a:r>
            <a:r>
              <a:rPr lang="ru-RU" sz="1050" dirty="0" err="1">
                <a:solidFill>
                  <a:srgbClr val="000000"/>
                </a:solidFill>
                <a:ea typeface="Calibri" panose="020F0502020204030204" pitchFamily="34" charset="0"/>
                <a:cs typeface="Times New Roman" panose="02020603050405020304" pitchFamily="18" charset="0"/>
              </a:rPr>
              <a:t>уақытын</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қысқарту</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Балалар</a:t>
            </a:r>
            <a:r>
              <a:rPr lang="ru-RU" sz="1050" dirty="0">
                <a:solidFill>
                  <a:srgbClr val="000000"/>
                </a:solidFill>
                <a:ea typeface="Calibri" panose="020F0502020204030204" pitchFamily="34" charset="0"/>
                <a:cs typeface="Times New Roman" panose="02020603050405020304" pitchFamily="18" charset="0"/>
              </a:rPr>
              <a:t> мен </a:t>
            </a:r>
            <a:r>
              <a:rPr lang="ru-RU" sz="1050" dirty="0" err="1">
                <a:solidFill>
                  <a:srgbClr val="000000"/>
                </a:solidFill>
                <a:ea typeface="Calibri" panose="020F0502020204030204" pitchFamily="34" charset="0"/>
                <a:cs typeface="Times New Roman" panose="02020603050405020304" pitchFamily="18" charset="0"/>
              </a:rPr>
              <a:t>жүкті</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әйелдер</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ұзақ</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серуендеуден</a:t>
            </a:r>
            <a:r>
              <a:rPr lang="ru-RU" sz="1050" dirty="0">
                <a:solidFill>
                  <a:srgbClr val="000000"/>
                </a:solidFill>
                <a:ea typeface="Calibri" panose="020F0502020204030204" pitchFamily="34" charset="0"/>
                <a:cs typeface="Times New Roman" panose="02020603050405020304" pitchFamily="18" charset="0"/>
              </a:rPr>
              <a:t> бас </a:t>
            </a:r>
            <a:r>
              <a:rPr lang="ru-RU" sz="1050" dirty="0" err="1">
                <a:solidFill>
                  <a:srgbClr val="000000"/>
                </a:solidFill>
                <a:ea typeface="Calibri" panose="020F0502020204030204" pitchFamily="34" charset="0"/>
                <a:cs typeface="Times New Roman" panose="02020603050405020304" pitchFamily="18" charset="0"/>
              </a:rPr>
              <a:t>тартуы</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керек</a:t>
            </a:r>
            <a:r>
              <a:rPr lang="ru-RU" sz="1050" dirty="0">
                <a:solidFill>
                  <a:srgbClr val="000000"/>
                </a:solidFill>
                <a:ea typeface="Calibri" panose="020F0502020204030204" pitchFamily="34" charset="0"/>
                <a:cs typeface="Times New Roman" panose="02020603050405020304" pitchFamily="18" charset="0"/>
              </a:rPr>
              <a:t>;</a:t>
            </a:r>
            <a:endParaRPr lang="ru-RU" sz="105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6000"/>
              </a:lnSpc>
              <a:spcAft>
                <a:spcPts val="0"/>
              </a:spcAft>
            </a:pP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өкпенің</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жүрек-қан</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тамырлары</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аллергиялық</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аурулардың</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созылмалы</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ауруларынан</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зардап</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шегетін</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адамдарда</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ашық</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ауада</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болған</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кезде</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өзімен</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бірге</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қажетті</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дәрілік</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препараттар</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болуы</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қажет</a:t>
            </a:r>
            <a:r>
              <a:rPr lang="ru-RU" sz="1050" dirty="0">
                <a:solidFill>
                  <a:srgbClr val="000000"/>
                </a:solidFill>
                <a:ea typeface="Calibri" panose="020F0502020204030204" pitchFamily="34" charset="0"/>
                <a:cs typeface="Times New Roman" panose="02020603050405020304" pitchFamily="18" charset="0"/>
              </a:rPr>
              <a:t>;</a:t>
            </a:r>
            <a:endParaRPr lang="ru-RU" sz="105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6000"/>
              </a:lnSpc>
              <a:spcAft>
                <a:spcPts val="800"/>
              </a:spcAft>
            </a:pP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ашық</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ауада</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физикалық</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белсенділікті</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шектеңіз</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Жабық</a:t>
            </a:r>
            <a:r>
              <a:rPr lang="ru-RU" sz="1050" dirty="0">
                <a:solidFill>
                  <a:srgbClr val="000000"/>
                </a:solidFill>
                <a:ea typeface="Calibri" panose="020F0502020204030204" pitchFamily="34" charset="0"/>
                <a:cs typeface="Times New Roman" panose="02020603050405020304" pitchFamily="18" charset="0"/>
              </a:rPr>
              <a:t> спорт </a:t>
            </a:r>
            <a:r>
              <a:rPr lang="ru-RU" sz="1050" dirty="0" err="1">
                <a:solidFill>
                  <a:srgbClr val="000000"/>
                </a:solidFill>
                <a:ea typeface="Calibri" panose="020F0502020204030204" pitchFamily="34" charset="0"/>
                <a:cs typeface="Times New Roman" panose="02020603050405020304" pitchFamily="18" charset="0"/>
              </a:rPr>
              <a:t>кешендерінде</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дене</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шынықтыру</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және</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спортпен</a:t>
            </a:r>
            <a:r>
              <a:rPr lang="ru-RU" sz="1050" dirty="0">
                <a:solidFill>
                  <a:srgbClr val="000000"/>
                </a:solidFill>
                <a:ea typeface="Calibri" panose="020F0502020204030204" pitchFamily="34" charset="0"/>
                <a:cs typeface="Times New Roman" panose="02020603050405020304" pitchFamily="18" charset="0"/>
              </a:rPr>
              <a:t> </a:t>
            </a:r>
            <a:r>
              <a:rPr lang="ru-RU" sz="1050" dirty="0" err="1">
                <a:solidFill>
                  <a:srgbClr val="000000"/>
                </a:solidFill>
                <a:ea typeface="Calibri" panose="020F0502020204030204" pitchFamily="34" charset="0"/>
                <a:cs typeface="Times New Roman" panose="02020603050405020304" pitchFamily="18" charset="0"/>
              </a:rPr>
              <a:t>айналысу</a:t>
            </a:r>
            <a:r>
              <a:rPr lang="ru-RU" sz="1050" dirty="0">
                <a:solidFill>
                  <a:srgbClr val="000000"/>
                </a:solidFill>
                <a:ea typeface="Calibri" panose="020F0502020204030204" pitchFamily="34" charset="0"/>
                <a:cs typeface="Times New Roman" panose="02020603050405020304" pitchFamily="18" charset="0"/>
              </a:rPr>
              <a:t>.</a:t>
            </a:r>
            <a:endParaRPr lang="ru-RU" sz="105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14075</TotalTime>
  <Words>587</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Times New Roman</vt:lpstr>
      <vt:lpstr>Arial</vt:lpstr>
      <vt:lpstr>Calibri</vt:lpstr>
      <vt:lpstr>宋体</vt:lpstr>
      <vt:lpstr>+mn-ea</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2515</cp:revision>
  <cp:lastPrinted>2021-07-01T07:38:07Z</cp:lastPrinted>
  <dcterms:created xsi:type="dcterms:W3CDTF">2018-03-27T06:03:00Z</dcterms:created>
  <dcterms:modified xsi:type="dcterms:W3CDTF">2022-06-28T08:45:59Z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