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pPr>
              <a:defRPr/>
            </a:pPr>
            <a:fld id="{E8680B51-29D4-4775-BA67-DF0045BB5877}" type="slidenum">
              <a:rPr lang="ru-RU" altLang="en-US"/>
              <a:pPr>
                <a:defRPr/>
              </a:pPr>
              <a:t>‹#›</a:t>
            </a:fld>
            <a:endParaRPr lang="ru-RU" altLang="en-US"/>
          </a:p>
        </p:txBody>
      </p:sp>
    </p:spTree>
    <p:extLst>
      <p:ext uri="{BB962C8B-B14F-4D97-AF65-F5344CB8AC3E}">
        <p14:creationId xmlns:p14="http://schemas.microsoft.com/office/powerpoint/2010/main" val="2384413281"/>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7BC04486-37A0-484C-AD05-B2FB40F6778C}" type="slidenum">
              <a:rPr lang="ru-RU" altLang="ru-RU"/>
              <a:pPr>
                <a:defRPr/>
              </a:pPr>
              <a:t>‹#›</a:t>
            </a:fld>
            <a:endParaRPr lang="ru-RU" altLang="ru-RU"/>
          </a:p>
        </p:txBody>
      </p:sp>
    </p:spTree>
    <p:extLst>
      <p:ext uri="{BB962C8B-B14F-4D97-AF65-F5344CB8AC3E}">
        <p14:creationId xmlns:p14="http://schemas.microsoft.com/office/powerpoint/2010/main" val="3081149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CA16BD75-4B21-4098-8A1E-B5562300BF1D}" type="slidenum">
              <a:rPr lang="ru-RU" altLang="ru-RU"/>
              <a:pPr>
                <a:defRPr/>
              </a:pPr>
              <a:t>‹#›</a:t>
            </a:fld>
            <a:endParaRPr lang="ru-RU" altLang="ru-RU"/>
          </a:p>
        </p:txBody>
      </p:sp>
    </p:spTree>
    <p:extLst>
      <p:ext uri="{BB962C8B-B14F-4D97-AF65-F5344CB8AC3E}">
        <p14:creationId xmlns:p14="http://schemas.microsoft.com/office/powerpoint/2010/main" val="2142175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91909A0B-1768-4B58-9CC2-593ECF55FBBC}" type="slidenum">
              <a:rPr lang="ru-RU" altLang="ru-RU"/>
              <a:pPr>
                <a:defRPr/>
              </a:pPr>
              <a:t>‹#›</a:t>
            </a:fld>
            <a:endParaRPr lang="ru-RU" altLang="ru-RU"/>
          </a:p>
        </p:txBody>
      </p:sp>
    </p:spTree>
    <p:extLst>
      <p:ext uri="{BB962C8B-B14F-4D97-AF65-F5344CB8AC3E}">
        <p14:creationId xmlns:p14="http://schemas.microsoft.com/office/powerpoint/2010/main" val="960907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ECA8133F-591C-407B-AD26-D78486BF36B2}" type="slidenum">
              <a:rPr lang="ru-RU" altLang="ru-RU"/>
              <a:pPr>
                <a:defRPr/>
              </a:pPr>
              <a:t>‹#›</a:t>
            </a:fld>
            <a:endParaRPr lang="ru-RU" altLang="ru-RU"/>
          </a:p>
        </p:txBody>
      </p:sp>
    </p:spTree>
    <p:extLst>
      <p:ext uri="{BB962C8B-B14F-4D97-AF65-F5344CB8AC3E}">
        <p14:creationId xmlns:p14="http://schemas.microsoft.com/office/powerpoint/2010/main" val="2331906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749EF09B-D56C-46A0-86B2-BE14A59836AF}" type="slidenum">
              <a:rPr lang="ru-RU" altLang="ru-RU"/>
              <a:pPr>
                <a:defRPr/>
              </a:pPr>
              <a:t>‹#›</a:t>
            </a:fld>
            <a:endParaRPr lang="ru-RU" altLang="ru-RU"/>
          </a:p>
        </p:txBody>
      </p:sp>
    </p:spTree>
    <p:extLst>
      <p:ext uri="{BB962C8B-B14F-4D97-AF65-F5344CB8AC3E}">
        <p14:creationId xmlns:p14="http://schemas.microsoft.com/office/powerpoint/2010/main" val="659496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46D3A188-276D-4D29-A2F2-D494EB50E81A}" type="slidenum">
              <a:rPr lang="ru-RU" altLang="ru-RU"/>
              <a:pPr>
                <a:defRPr/>
              </a:pPr>
              <a:t>‹#›</a:t>
            </a:fld>
            <a:endParaRPr lang="ru-RU" altLang="ru-RU"/>
          </a:p>
        </p:txBody>
      </p:sp>
    </p:spTree>
    <p:extLst>
      <p:ext uri="{BB962C8B-B14F-4D97-AF65-F5344CB8AC3E}">
        <p14:creationId xmlns:p14="http://schemas.microsoft.com/office/powerpoint/2010/main" val="1624926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3AD91DB9-2C7F-4235-A933-58989EC2673C}" type="slidenum">
              <a:rPr lang="ru-RU" altLang="ru-RU"/>
              <a:pPr>
                <a:defRPr/>
              </a:pPr>
              <a:t>‹#›</a:t>
            </a:fld>
            <a:endParaRPr lang="ru-RU" altLang="ru-RU"/>
          </a:p>
        </p:txBody>
      </p:sp>
    </p:spTree>
    <p:extLst>
      <p:ext uri="{BB962C8B-B14F-4D97-AF65-F5344CB8AC3E}">
        <p14:creationId xmlns:p14="http://schemas.microsoft.com/office/powerpoint/2010/main" val="3896127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D452188C-B1DD-4F80-B953-49B24DB2F3D1}" type="slidenum">
              <a:rPr lang="ru-RU" altLang="ru-RU"/>
              <a:pPr>
                <a:defRPr/>
              </a:pPr>
              <a:t>‹#›</a:t>
            </a:fld>
            <a:endParaRPr lang="ru-RU" altLang="ru-RU"/>
          </a:p>
        </p:txBody>
      </p:sp>
    </p:spTree>
    <p:extLst>
      <p:ext uri="{BB962C8B-B14F-4D97-AF65-F5344CB8AC3E}">
        <p14:creationId xmlns:p14="http://schemas.microsoft.com/office/powerpoint/2010/main" val="3629715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9829B672-3E16-4B97-80EE-0D740F68BE96}" type="slidenum">
              <a:rPr lang="ru-RU" altLang="ru-RU"/>
              <a:pPr>
                <a:defRPr/>
              </a:pPr>
              <a:t>‹#›</a:t>
            </a:fld>
            <a:endParaRPr lang="ru-RU" altLang="ru-RU"/>
          </a:p>
        </p:txBody>
      </p:sp>
    </p:spTree>
    <p:extLst>
      <p:ext uri="{BB962C8B-B14F-4D97-AF65-F5344CB8AC3E}">
        <p14:creationId xmlns:p14="http://schemas.microsoft.com/office/powerpoint/2010/main" val="368001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12828B59-9A95-4606-80FC-86F52654D11F}" type="slidenum">
              <a:rPr lang="ru-RU" altLang="ru-RU"/>
              <a:pPr>
                <a:defRPr/>
              </a:pPr>
              <a:t>‹#›</a:t>
            </a:fld>
            <a:endParaRPr lang="ru-RU" altLang="ru-RU"/>
          </a:p>
        </p:txBody>
      </p:sp>
    </p:spTree>
    <p:extLst>
      <p:ext uri="{BB962C8B-B14F-4D97-AF65-F5344CB8AC3E}">
        <p14:creationId xmlns:p14="http://schemas.microsoft.com/office/powerpoint/2010/main" val="2503914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3832CDA-63D6-476A-A520-96640A1384B8}" type="slidenum">
              <a:rPr lang="ru-RU" altLang="ru-RU"/>
              <a:pPr>
                <a:defRPr/>
              </a:pPr>
              <a:t>‹#›</a:t>
            </a:fld>
            <a:endParaRPr lang="ru-RU" altLang="ru-RU"/>
          </a:p>
        </p:txBody>
      </p:sp>
    </p:spTree>
    <p:extLst>
      <p:ext uri="{BB962C8B-B14F-4D97-AF65-F5344CB8AC3E}">
        <p14:creationId xmlns:p14="http://schemas.microsoft.com/office/powerpoint/2010/main" val="634343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0FE7BE5B-8DB4-4B9A-B6BE-6174373FFC65}"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7"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8"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nvGraphicFramePr>
        <p:xfrm>
          <a:off x="307975" y="2589213"/>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011685962"/>
              </p:ext>
            </p:extLst>
          </p:nvPr>
        </p:nvGraphicFramePr>
        <p:xfrm>
          <a:off x="4930775" y="3974872"/>
          <a:ext cx="4668838" cy="2346348"/>
        </p:xfrm>
        <a:graphic>
          <a:graphicData uri="http://schemas.openxmlformats.org/drawingml/2006/table">
            <a:tbl>
              <a:tblPr firstRow="1" bandRow="1">
                <a:tableStyleId>{5C22544A-7EE6-4342-B048-85BDC9FD1C3A}</a:tableStyleId>
              </a:tblPr>
              <a:tblGrid>
                <a:gridCol w="1792543">
                  <a:extLst>
                    <a:ext uri="{9D8B030D-6E8A-4147-A177-3AD203B41FA5}">
                      <a16:colId xmlns:a16="http://schemas.microsoft.com/office/drawing/2014/main" xmlns="" val="20000"/>
                    </a:ext>
                  </a:extLst>
                </a:gridCol>
                <a:gridCol w="1437337">
                  <a:extLst>
                    <a:ext uri="{9D8B030D-6E8A-4147-A177-3AD203B41FA5}">
                      <a16:colId xmlns:a16="http://schemas.microsoft.com/office/drawing/2014/main" xmlns="" val="20001"/>
                    </a:ext>
                  </a:extLst>
                </a:gridCol>
                <a:gridCol w="1438958">
                  <a:extLst>
                    <a:ext uri="{9D8B030D-6E8A-4147-A177-3AD203B41FA5}">
                      <a16:colId xmlns:a16="http://schemas.microsoft.com/office/drawing/2014/main" xmlns="" val="20002"/>
                    </a:ext>
                  </a:extLst>
                </a:gridCol>
              </a:tblGrid>
              <a:tr h="39616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43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0,002</a:t>
                      </a: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437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437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73638" y="6453188"/>
          <a:ext cx="4787900" cy="79248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517952">
                <a:tc>
                  <a:txBody>
                    <a:bodyPr/>
                    <a:lstStyle/>
                    <a:p>
                      <a:pPr lvl="0" algn="ctr" eaLnBrk="1" hangingPunct="1">
                        <a:buNone/>
                      </a:pPr>
                      <a:r>
                        <a:rPr lang="ru-RU" sz="8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800" i="1" dirty="0" smtClean="0">
                          <a:latin typeface="Times New Roman" panose="02020603050405020304" pitchFamily="18" charset="0"/>
                          <a:cs typeface="Times New Roman" panose="02020603050405020304" pitchFamily="18" charset="0"/>
                        </a:rPr>
                        <a:t>«</a:t>
                      </a:r>
                      <a:r>
                        <a:rPr lang="ru-RU" sz="800" i="1" dirty="0" err="1" smtClean="0">
                          <a:latin typeface="Times New Roman" panose="02020603050405020304" pitchFamily="18" charset="0"/>
                          <a:cs typeface="Times New Roman" panose="02020603050405020304" pitchFamily="18" charset="0"/>
                        </a:rPr>
                        <a:t>атмосфералық</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ауаға</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қатысты</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санитарлық-эпидемиологиялық</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ережелер</a:t>
                      </a:r>
                      <a:r>
                        <a:rPr lang="ru-RU" sz="800" i="1" dirty="0" smtClean="0">
                          <a:latin typeface="Times New Roman" panose="02020603050405020304" pitchFamily="18" charset="0"/>
                          <a:cs typeface="Times New Roman" panose="02020603050405020304" pitchFamily="18" charset="0"/>
                        </a:rPr>
                        <a:t> мен </a:t>
                      </a:r>
                      <a:r>
                        <a:rPr lang="ru-RU" sz="800" i="1" dirty="0" err="1" smtClean="0">
                          <a:latin typeface="Times New Roman" panose="02020603050405020304" pitchFamily="18" charset="0"/>
                          <a:cs typeface="Times New Roman" panose="02020603050405020304" pitchFamily="18" charset="0"/>
                        </a:rPr>
                        <a:t>нормаларға</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сәйкес</a:t>
                      </a:r>
                      <a:r>
                        <a:rPr lang="ru-RU" sz="800" i="1" dirty="0" smtClean="0">
                          <a:latin typeface="Times New Roman" panose="02020603050405020304" pitchFamily="18" charset="0"/>
                          <a:cs typeface="Times New Roman" panose="02020603050405020304" pitchFamily="18" charset="0"/>
                        </a:rPr>
                        <a:t> ШЖШ</a:t>
                      </a:r>
                      <a:endParaRPr lang="ru-RU" altLang="en-US" sz="800" i="1" dirty="0" smtClean="0">
                        <a:solidFill>
                          <a:srgbClr val="000000"/>
                        </a:solidFill>
                        <a:latin typeface="Times New Roman" panose="02020603050405020304" pitchFamily="18" charset="0"/>
                        <a:ea typeface="Times New Roman" panose="02020603050405020304" pitchFamily="18" charset="0"/>
                      </a:endParaRP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210">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21"/>
          <p:cNvSpPr>
            <a:spLocks noChangeArrowheads="1"/>
          </p:cNvSpPr>
          <p:nvPr/>
        </p:nvSpPr>
        <p:spPr bwMode="auto">
          <a:xfrm>
            <a:off x="4773613" y="3525837"/>
            <a:ext cx="500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Атырау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b="1" dirty="0">
              <a:latin typeface="Times New Roman" panose="02020603050405020304" pitchFamily="18" charset="0"/>
              <a:cs typeface="Times New Roman" panose="02020603050405020304" pitchFamily="18" charset="0"/>
            </a:endParaRPr>
          </a:p>
        </p:txBody>
      </p:sp>
      <p:sp>
        <p:nvSpPr>
          <p:cNvPr id="3127" name="Прямоугольник 15"/>
          <p:cNvSpPr>
            <a:spLocks noChangeArrowheads="1"/>
          </p:cNvSpPr>
          <p:nvPr/>
        </p:nvSpPr>
        <p:spPr bwMode="auto">
          <a:xfrm>
            <a:off x="4695825" y="79375"/>
            <a:ext cx="50085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Атырау қаласы бойынша </a:t>
            </a: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29 маусымға арналған ауа-райы болжамы</a:t>
            </a:r>
          </a:p>
          <a:p>
            <a:pPr algn="ctr">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2022 жылдың 28 </a:t>
            </a:r>
            <a:r>
              <a:rPr lang="kk-KZ" altLang="ru-RU" sz="1200" b="1">
                <a:latin typeface="Times New Roman" panose="02020603050405020304" pitchFamily="18" charset="0"/>
                <a:cs typeface="Times New Roman" panose="02020603050405020304" pitchFamily="18" charset="0"/>
              </a:rPr>
              <a:t>маусым </a:t>
            </a:r>
            <a:r>
              <a:rPr lang="ru-RU" altLang="ru-RU" sz="1200" b="1">
                <a:latin typeface="Times New Roman" panose="02020603050405020304" pitchFamily="18" charset="0"/>
                <a:cs typeface="Times New Roman" panose="02020603050405020304" pitchFamily="18" charset="0"/>
              </a:rPr>
              <a:t>20 сағаттан бастап 29 маусым 20 сағатқа дейін</a:t>
            </a:r>
          </a:p>
          <a:p>
            <a:pPr algn="just">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Жауын-шашынсыз. Солтүстік-шығыстан 9-14 , күндіз екпіні 15-18 м/с</a:t>
            </a:r>
            <a:r>
              <a:rPr lang="ru-RU" altLang="ru-RU" sz="1200">
                <a:solidFill>
                  <a:srgbClr val="000000"/>
                </a:solidFill>
                <a:latin typeface="Times New Roman" panose="02020603050405020304" pitchFamily="18" charset="0"/>
                <a:cs typeface="Times New Roman" panose="02020603050405020304" pitchFamily="18" charset="0"/>
              </a:rPr>
              <a:t> жылдамдықпен жел соғады. Ауа температурасы түнде  </a:t>
            </a:r>
            <a:r>
              <a:rPr lang="kk-KZ" altLang="ru-RU" sz="1200">
                <a:solidFill>
                  <a:srgbClr val="000000"/>
                </a:solidFill>
                <a:latin typeface="Times New Roman" panose="02020603050405020304" pitchFamily="18" charset="0"/>
                <a:cs typeface="Times New Roman" panose="02020603050405020304" pitchFamily="18" charset="0"/>
              </a:rPr>
              <a:t>күндіз 19-21, күндіз 26-28 жылы.</a:t>
            </a:r>
            <a:r>
              <a:rPr lang="ru-RU" altLang="ru-RU" sz="1200">
                <a:solidFill>
                  <a:srgbClr val="000000"/>
                </a:solidFill>
                <a:latin typeface="Times New Roman" panose="02020603050405020304" pitchFamily="18" charset="0"/>
                <a:cs typeface="Times New Roman" panose="02020603050405020304" pitchFamily="18" charset="0"/>
              </a:rPr>
              <a:t> </a:t>
            </a:r>
          </a:p>
          <a:p>
            <a:pPr algn="ctr">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30 маусымға 2022 жылдың </a:t>
            </a:r>
          </a:p>
          <a:p>
            <a:pPr algn="ctr">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29 маусым 20 сағаттан бастап 30 маусым 08 сағатқа дейін</a:t>
            </a:r>
          </a:p>
          <a:p>
            <a:pPr algn="just">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Жауын-шашынсыз. Солтүстік-батыстан 9-14 м/с</a:t>
            </a:r>
            <a:r>
              <a:rPr lang="ru-RU" altLang="ru-RU" sz="1200">
                <a:solidFill>
                  <a:srgbClr val="000000"/>
                </a:solidFill>
                <a:latin typeface="Times New Roman" panose="02020603050405020304" pitchFamily="18" charset="0"/>
                <a:cs typeface="Times New Roman" panose="02020603050405020304" pitchFamily="18" charset="0"/>
              </a:rPr>
              <a:t> жылдамдықпен жел соғады. Ауа температурасы түнде 16-18 жылы.</a:t>
            </a:r>
            <a:endParaRPr lang="ru-RU" altLang="ru-RU" sz="1200">
              <a:latin typeface="Times New Roman" panose="02020603050405020304" pitchFamily="18" charset="0"/>
              <a:cs typeface="Times New Roman" panose="02020603050405020304" pitchFamily="18" charset="0"/>
            </a:endParaRPr>
          </a:p>
          <a:p>
            <a:pPr algn="ctr">
              <a:spcBef>
                <a:spcPct val="0"/>
              </a:spcBef>
              <a:buFont typeface="Arial" panose="020B0604020202020204" pitchFamily="34" charset="0"/>
              <a:buNone/>
            </a:pPr>
            <a:endParaRPr lang="ru-RU" altLang="ru-RU" sz="1200" b="1">
              <a:latin typeface="Times New Roman" panose="02020603050405020304" pitchFamily="18" charset="0"/>
              <a:cs typeface="Times New Roman" panose="02020603050405020304" pitchFamily="18" charset="0"/>
            </a:endParaRPr>
          </a:p>
        </p:txBody>
      </p:sp>
      <p:sp>
        <p:nvSpPr>
          <p:cNvPr id="20" name="TextBox 13"/>
          <p:cNvSpPr txBox="1"/>
          <p:nvPr/>
        </p:nvSpPr>
        <p:spPr>
          <a:xfrm>
            <a:off x="4888706" y="3249612"/>
            <a:ext cx="4679950" cy="27622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860131" y="2185988"/>
            <a:ext cx="4679950" cy="10160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a:t>
            </a:r>
            <a:r>
              <a:rPr lang="ru-RU" altLang="ru-RU" sz="1200" dirty="0" smtClean="0">
                <a:solidFill>
                  <a:schemeClr val="tx1"/>
                </a:solidFill>
                <a:latin typeface="Times New Roman" panose="02020603050405020304" pitchFamily="18" charset="0"/>
                <a:cs typeface="Times New Roman" panose="02020603050405020304" pitchFamily="18" charset="0"/>
              </a:rPr>
              <a:t> </a:t>
            </a:r>
            <a:r>
              <a:rPr lang="ru-RU" alt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01" name="Прямоугольник 26"/>
          <p:cNvSpPr>
            <a:spLocks noChangeArrowheads="1"/>
          </p:cNvSpPr>
          <p:nvPr/>
        </p:nvSpPr>
        <p:spPr bwMode="auto">
          <a:xfrm>
            <a:off x="185738" y="5162550"/>
            <a:ext cx="4725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a:solidFill>
                  <a:srgbClr val="000000"/>
                </a:solidFill>
                <a:latin typeface="Times New Roman" panose="02020603050405020304" pitchFamily="18" charset="0"/>
                <a:cs typeface="Times New Roman" panose="02020603050405020304" pitchFamily="18" charset="0"/>
              </a:rPr>
              <a:t>Атырау қаласында атмосфералық ауаның ластану деңгейін бақылау 5 бақылау бекетінде жүргізіледі:</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Самал шағын ауданы, Ә.Кекілбаев көшесі, 15;</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 Құрсай шағын ауданы, Қарабау көшесі, құрылыс 12</a:t>
            </a:r>
            <a:r>
              <a:rPr lang="ru-RU" altLang="ru-RU" sz="1200">
                <a:latin typeface="Times New Roman" panose="02020603050405020304" pitchFamily="18" charset="0"/>
                <a:cs typeface="Times New Roman" panose="02020603050405020304" pitchFamily="18" charset="0"/>
              </a:rPr>
              <a:t>;</a:t>
            </a:r>
            <a:endParaRPr lang="kk-KZ"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 </a:t>
            </a:r>
            <a:r>
              <a:rPr lang="ru-RU" altLang="ru-RU" sz="1200">
                <a:latin typeface="Times New Roman" panose="02020603050405020304" pitchFamily="18" charset="0"/>
                <a:cs typeface="Times New Roman" panose="02020603050405020304" pitchFamily="18" charset="0"/>
              </a:rPr>
              <a:t>Жұлдыз шағын ауданы, №6 көшесі, 29</a:t>
            </a:r>
            <a:r>
              <a:rPr lang="kk-KZ" altLang="ru-RU" sz="120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 Береке шағын ауданы, Береке өндірістік аймағы ауданы.</a:t>
            </a:r>
            <a:endParaRPr lang="ru-RU" altLang="ru-RU" sz="1200">
              <a:latin typeface="Times New Roman" panose="02020603050405020304" pitchFamily="18" charset="0"/>
              <a:cs typeface="Times New Roman" panose="02020603050405020304" pitchFamily="18" charset="0"/>
            </a:endParaRPr>
          </a:p>
        </p:txBody>
      </p:sp>
      <p:sp>
        <p:nvSpPr>
          <p:cNvPr id="4102" name="Прямоугольник 13"/>
          <p:cNvSpPr>
            <a:spLocks noChangeArrowheads="1"/>
          </p:cNvSpPr>
          <p:nvPr/>
        </p:nvSpPr>
        <p:spPr bwMode="auto">
          <a:xfrm>
            <a:off x="4953000" y="77788"/>
            <a:ext cx="4824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4103" name="Группа 24"/>
          <p:cNvGrpSpPr>
            <a:grpSpLocks/>
          </p:cNvGrpSpPr>
          <p:nvPr/>
        </p:nvGrpSpPr>
        <p:grpSpPr bwMode="auto">
          <a:xfrm>
            <a:off x="4978400" y="4525963"/>
            <a:ext cx="4616450" cy="1781175"/>
            <a:chOff x="205680" y="3799939"/>
            <a:chExt cx="4616855" cy="1953162"/>
          </a:xfrm>
        </p:grpSpPr>
        <p:graphicFrame>
          <p:nvGraphicFramePr>
            <p:cNvPr id="26" name="Таблица 25"/>
            <p:cNvGraphicFramePr/>
            <p:nvPr/>
          </p:nvGraphicFramePr>
          <p:xfrm>
            <a:off x="531522" y="4883921"/>
            <a:ext cx="4036131" cy="869180"/>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8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5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152" name="Прямоугольник 8"/>
            <p:cNvSpPr>
              <a:spLocks noChangeArrowheads="1"/>
            </p:cNvSpPr>
            <p:nvPr/>
          </p:nvSpPr>
          <p:spPr bwMode="auto">
            <a:xfrm>
              <a:off x="205680" y="4077010"/>
              <a:ext cx="278954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en-US" altLang="ru-RU" sz="1000" i="1">
                  <a:latin typeface="Times New Roman" panose="02020603050405020304" pitchFamily="18" charset="0"/>
                  <a:cs typeface="Times New Roman" panose="02020603050405020304" pitchFamily="18" charset="0"/>
                </a:rPr>
                <a:t>         </a:t>
              </a: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94288" y="6243638"/>
            <a:ext cx="4522787"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Махсоткызы А.</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30" name="Прямоугольник 19"/>
          <p:cNvSpPr>
            <a:spLocks noChangeArrowheads="1"/>
          </p:cNvSpPr>
          <p:nvPr/>
        </p:nvSpPr>
        <p:spPr bwMode="auto">
          <a:xfrm>
            <a:off x="4953000" y="1276350"/>
            <a:ext cx="48387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1" name="Прямоугольник 20"/>
          <p:cNvSpPr>
            <a:spLocks noChangeArrowheads="1"/>
          </p:cNvSpPr>
          <p:nvPr/>
        </p:nvSpPr>
        <p:spPr bwMode="auto">
          <a:xfrm>
            <a:off x="4935538" y="2036763"/>
            <a:ext cx="4841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50" name="TextBox 22"/>
          <p:cNvSpPr txBox="1">
            <a:spLocks noChangeArrowheads="1"/>
          </p:cNvSpPr>
          <p:nvPr/>
        </p:nvSpPr>
        <p:spPr bwMode="auto">
          <a:xfrm>
            <a:off x="4960938" y="4435475"/>
            <a:ext cx="4824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sp>
        <p:nvSpPr>
          <p:cNvPr id="2" name="Прямоугольник 1"/>
          <p:cNvSpPr/>
          <p:nvPr/>
        </p:nvSpPr>
        <p:spPr>
          <a:xfrm>
            <a:off x="317500" y="1176243"/>
            <a:ext cx="4953000" cy="320729"/>
          </a:xfrm>
          <a:prstGeom prst="rect">
            <a:avLst/>
          </a:prstGeom>
        </p:spPr>
        <p:txBody>
          <a:bodyPr>
            <a:spAutoFit/>
          </a:bodyPr>
          <a:lstStyle/>
          <a:p>
            <a:pPr algn="just">
              <a:lnSpc>
                <a:spcPct val="106000"/>
              </a:lnSpc>
              <a:spcAft>
                <a:spcPts val="800"/>
              </a:spcAft>
            </a:pPr>
            <a:r>
              <a:rPr lang="kk-KZ" sz="1400" dirty="0">
                <a:solidFill>
                  <a:srgbClr val="000000"/>
                </a:solidFill>
                <a:latin typeface="Times New Roman" panose="02020603050405020304" pitchFamily="18" charset="0"/>
                <a:ea typeface="Calibri" panose="020F0502020204030204" pitchFamily="34" charset="0"/>
              </a:rPr>
              <a:t>Ауа сапасы халықтың денсаулығына қауіп төндірмейді</a:t>
            </a:r>
            <a:endParaRPr lang="ru-RU" sz="1400" dirty="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14610</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2284</cp:revision>
  <cp:lastPrinted>2021-07-01T07:38:07Z</cp:lastPrinted>
  <dcterms:created xsi:type="dcterms:W3CDTF">2018-03-27T06:03:00Z</dcterms:created>
  <dcterms:modified xsi:type="dcterms:W3CDTF">2022-06-28T08:52:24Z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