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2902E"/>
    <a:srgbClr val="FF9900"/>
    <a:srgbClr val="FA8422"/>
    <a:srgbClr val="99CC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p:cViewPr varScale="1">
        <p:scale>
          <a:sx n="81" d="100"/>
          <a:sy n="81" d="100"/>
        </p:scale>
        <p:origin x="54" y="19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a:extLst>
            <a:ext uri="{909E8E84-426E-40DD-AFC4-6F175D3DCCD1}">
              <a14:hiddenFill xmlns:a14="http://schemas.microsoft.com/office/drawing/2010/main">
                <a:solidFill>
                  <a:srgbClr val="FFFFFF"/>
                </a:solidFill>
              </a14:hiddenFill>
            </a:ext>
          </a:extLst>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anose="020B0604020202020204" pitchFamily="34" charset="0"/>
              <a:buNone/>
              <a:defRPr sz="1300"/>
            </a:lvl1pPr>
          </a:lstStyle>
          <a:p>
            <a:fld id="{215797DE-251D-4AB7-9620-A5486A994C41}" type="slidenum">
              <a:rPr lang="ru-RU" altLang="en-US"/>
              <a:pPr/>
              <a:t>‹#›</a:t>
            </a:fld>
            <a:endParaRPr lang="ru-RU" altLang="en-US"/>
          </a:p>
        </p:txBody>
      </p:sp>
    </p:spTree>
    <p:extLst>
      <p:ext uri="{BB962C8B-B14F-4D97-AF65-F5344CB8AC3E}">
        <p14:creationId xmlns:p14="http://schemas.microsoft.com/office/powerpoint/2010/main" val="2710949039"/>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0F21955B-F1B5-433C-86B2-FDD285DFC103}" type="slidenum">
              <a:rPr lang="ru-RU" altLang="ru-RU"/>
              <a:pPr/>
              <a:t>‹#›</a:t>
            </a:fld>
            <a:endParaRPr lang="ru-RU" altLang="ru-RU"/>
          </a:p>
        </p:txBody>
      </p:sp>
    </p:spTree>
    <p:extLst>
      <p:ext uri="{BB962C8B-B14F-4D97-AF65-F5344CB8AC3E}">
        <p14:creationId xmlns:p14="http://schemas.microsoft.com/office/powerpoint/2010/main" val="413836417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3886D7E3-30B7-4EDC-AD84-460A8C681CC2}" type="slidenum">
              <a:rPr lang="ru-RU" altLang="ru-RU"/>
              <a:pPr/>
              <a:t>‹#›</a:t>
            </a:fld>
            <a:endParaRPr lang="ru-RU" altLang="ru-RU"/>
          </a:p>
        </p:txBody>
      </p:sp>
    </p:spTree>
    <p:extLst>
      <p:ext uri="{BB962C8B-B14F-4D97-AF65-F5344CB8AC3E}">
        <p14:creationId xmlns:p14="http://schemas.microsoft.com/office/powerpoint/2010/main" val="248125543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E1060648-6C34-46A6-A701-8CD13CABE816}" type="slidenum">
              <a:rPr lang="ru-RU" altLang="ru-RU"/>
              <a:pPr/>
              <a:t>‹#›</a:t>
            </a:fld>
            <a:endParaRPr lang="ru-RU" altLang="ru-RU"/>
          </a:p>
        </p:txBody>
      </p:sp>
    </p:spTree>
    <p:extLst>
      <p:ext uri="{BB962C8B-B14F-4D97-AF65-F5344CB8AC3E}">
        <p14:creationId xmlns:p14="http://schemas.microsoft.com/office/powerpoint/2010/main" val="307851083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DD869799-F569-4FCF-A1F9-F34F804B693D}" type="slidenum">
              <a:rPr lang="ru-RU" altLang="ru-RU"/>
              <a:pPr/>
              <a:t>‹#›</a:t>
            </a:fld>
            <a:endParaRPr lang="ru-RU" altLang="ru-RU"/>
          </a:p>
        </p:txBody>
      </p:sp>
    </p:spTree>
    <p:extLst>
      <p:ext uri="{BB962C8B-B14F-4D97-AF65-F5344CB8AC3E}">
        <p14:creationId xmlns:p14="http://schemas.microsoft.com/office/powerpoint/2010/main" val="242548703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9B173E76-0770-410E-B3AB-0A03D78D44E6}" type="slidenum">
              <a:rPr lang="ru-RU" altLang="ru-RU"/>
              <a:pPr/>
              <a:t>‹#›</a:t>
            </a:fld>
            <a:endParaRPr lang="ru-RU" altLang="ru-RU"/>
          </a:p>
        </p:txBody>
      </p:sp>
    </p:spTree>
    <p:extLst>
      <p:ext uri="{BB962C8B-B14F-4D97-AF65-F5344CB8AC3E}">
        <p14:creationId xmlns:p14="http://schemas.microsoft.com/office/powerpoint/2010/main" val="410675647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fld id="{7A39F28F-7897-4817-A4E4-9BBF0D3B1C2F}" type="slidenum">
              <a:rPr lang="ru-RU" altLang="ru-RU"/>
              <a:pPr/>
              <a:t>‹#›</a:t>
            </a:fld>
            <a:endParaRPr lang="ru-RU" altLang="ru-RU"/>
          </a:p>
        </p:txBody>
      </p:sp>
    </p:spTree>
    <p:extLst>
      <p:ext uri="{BB962C8B-B14F-4D97-AF65-F5344CB8AC3E}">
        <p14:creationId xmlns:p14="http://schemas.microsoft.com/office/powerpoint/2010/main" val="208700033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fld id="{DB57537F-3A26-42A0-BA6B-CA1BE96E2639}" type="slidenum">
              <a:rPr lang="ru-RU" altLang="ru-RU"/>
              <a:pPr/>
              <a:t>‹#›</a:t>
            </a:fld>
            <a:endParaRPr lang="ru-RU" altLang="ru-RU"/>
          </a:p>
        </p:txBody>
      </p:sp>
    </p:spTree>
    <p:extLst>
      <p:ext uri="{BB962C8B-B14F-4D97-AF65-F5344CB8AC3E}">
        <p14:creationId xmlns:p14="http://schemas.microsoft.com/office/powerpoint/2010/main" val="308429271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fld id="{CF1C51A5-90C0-4D3A-9DF1-C64654D156EE}" type="slidenum">
              <a:rPr lang="ru-RU" altLang="ru-RU"/>
              <a:pPr/>
              <a:t>‹#›</a:t>
            </a:fld>
            <a:endParaRPr lang="ru-RU" altLang="ru-RU"/>
          </a:p>
        </p:txBody>
      </p:sp>
    </p:spTree>
    <p:extLst>
      <p:ext uri="{BB962C8B-B14F-4D97-AF65-F5344CB8AC3E}">
        <p14:creationId xmlns:p14="http://schemas.microsoft.com/office/powerpoint/2010/main" val="256073615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fld id="{634EEC04-2854-4FEF-A970-958C876E19B2}" type="slidenum">
              <a:rPr lang="ru-RU" altLang="ru-RU"/>
              <a:pPr/>
              <a:t>‹#›</a:t>
            </a:fld>
            <a:endParaRPr lang="ru-RU" altLang="ru-RU"/>
          </a:p>
        </p:txBody>
      </p:sp>
    </p:spTree>
    <p:extLst>
      <p:ext uri="{BB962C8B-B14F-4D97-AF65-F5344CB8AC3E}">
        <p14:creationId xmlns:p14="http://schemas.microsoft.com/office/powerpoint/2010/main" val="71802926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fld id="{7132A5F6-E73A-41F1-B5C3-E1462440467A}" type="slidenum">
              <a:rPr lang="ru-RU" altLang="ru-RU"/>
              <a:pPr/>
              <a:t>‹#›</a:t>
            </a:fld>
            <a:endParaRPr lang="ru-RU" altLang="ru-RU"/>
          </a:p>
        </p:txBody>
      </p:sp>
    </p:spTree>
    <p:extLst>
      <p:ext uri="{BB962C8B-B14F-4D97-AF65-F5344CB8AC3E}">
        <p14:creationId xmlns:p14="http://schemas.microsoft.com/office/powerpoint/2010/main" val="368670849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fld id="{24D7E567-D52C-44BF-B3FA-2EE9CA4B3BA7}" type="slidenum">
              <a:rPr lang="ru-RU" altLang="ru-RU"/>
              <a:pPr/>
              <a:t>‹#›</a:t>
            </a:fld>
            <a:endParaRPr lang="ru-RU" altLang="ru-RU"/>
          </a:p>
        </p:txBody>
      </p:sp>
    </p:spTree>
    <p:extLst>
      <p:ext uri="{BB962C8B-B14F-4D97-AF65-F5344CB8AC3E}">
        <p14:creationId xmlns:p14="http://schemas.microsoft.com/office/powerpoint/2010/main" val="68782082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ru-RU" altLang="ru-RU" smtClean="0"/>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ru-RU" altLang="ru-RU" smtClean="0"/>
              <a:t>Образец текста</a:t>
            </a:r>
          </a:p>
          <a:p>
            <a:pPr lvl="1"/>
            <a:r>
              <a:rPr lang="ru-RU" altLang="ru-RU" smtClean="0"/>
              <a:t>Второй уровень</a:t>
            </a:r>
          </a:p>
          <a:p>
            <a:pPr lvl="2"/>
            <a:r>
              <a:rPr lang="ru-RU" altLang="ru-RU" smtClean="0"/>
              <a:t>Третий уровень</a:t>
            </a:r>
          </a:p>
          <a:p>
            <a:pPr lvl="3"/>
            <a:r>
              <a:rPr lang="ru-RU" altLang="ru-RU" smtClean="0"/>
              <a:t>Четвертый уровень</a:t>
            </a:r>
          </a:p>
          <a:p>
            <a:pPr lvl="4"/>
            <a:r>
              <a:rPr lang="ru-RU" altLang="ru-RU" smtClean="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anose="020B0604020202020204" pitchFamily="34" charset="0"/>
              <a:buNone/>
              <a:defRPr sz="1200">
                <a:solidFill>
                  <a:srgbClr val="898989"/>
                </a:solidFill>
              </a:defRPr>
            </a:lvl1pPr>
          </a:lstStyle>
          <a:p>
            <a:fld id="{5D2B4A71-8AA2-4040-9D31-65C216376B5F}" type="slidenum">
              <a:rPr lang="ru-RU" altLang="ru-RU"/>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Н</a:t>
                      </a:r>
                      <a:r>
                        <a:rPr lang="kk-KZ" altLang="x-none" sz="1200" b="1" i="1" dirty="0" smtClean="0">
                          <a:solidFill>
                            <a:srgbClr val="002060"/>
                          </a:solidFill>
                          <a:latin typeface="Times New Roman" panose="02020603050405020304" pitchFamily="18" charset="0"/>
                          <a:cs typeface="Times New Roman" panose="02020603050405020304" pitchFamily="18" charset="0"/>
                        </a:rPr>
                        <a:t>ұр-Сұлтан</a:t>
                      </a:r>
                      <a:r>
                        <a:rPr lang="kk-KZ" altLang="x-none" sz="1200" b="1" i="1" baseline="0"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extLst>
              </a:tr>
            </a:tbl>
          </a:graphicData>
        </a:graphic>
      </p:graphicFrame>
      <p:sp>
        <p:nvSpPr>
          <p:cNvPr id="2054" name="TextBox 7"/>
          <p:cNvSpPr txBox="1">
            <a:spLocks noChangeArrowheads="1"/>
          </p:cNvSpPr>
          <p:nvPr/>
        </p:nvSpPr>
        <p:spPr bwMode="auto">
          <a:xfrm>
            <a:off x="128588" y="215900"/>
            <a:ext cx="4824412"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buFont typeface="Arial" panose="020B0604020202020204" pitchFamily="34" charset="0"/>
              <a:buNone/>
            </a:pPr>
            <a:r>
              <a:rPr lang="ru-RU" altLang="ru-RU" sz="1400" b="1">
                <a:solidFill>
                  <a:srgbClr val="0070C0"/>
                </a:solidFill>
                <a:latin typeface="Times New Roman" panose="02020603050405020304" pitchFamily="18" charset="0"/>
                <a:cs typeface="Times New Roman" panose="02020603050405020304" pitchFamily="18" charset="0"/>
              </a:rPr>
              <a:t>Қазақстан Республикасы Экология, геология және табиғи ресурстар министрлігі</a:t>
            </a:r>
          </a:p>
          <a:p>
            <a:pPr algn="ctr" eaLnBrk="1" hangingPunct="1">
              <a:buFont typeface="Arial" panose="020B0604020202020204" pitchFamily="34" charset="0"/>
              <a:buNone/>
            </a:pPr>
            <a:r>
              <a:rPr lang="ru-RU" altLang="ru-RU" sz="1200" b="1">
                <a:solidFill>
                  <a:srgbClr val="0070C0"/>
                </a:solidFill>
                <a:latin typeface="Times New Roman" panose="02020603050405020304" pitchFamily="18" charset="0"/>
                <a:cs typeface="Times New Roman" panose="02020603050405020304" pitchFamily="18" charset="0"/>
              </a:rPr>
              <a:t>«ҚАЗГИДРОМЕТ» РМК</a:t>
            </a:r>
          </a:p>
        </p:txBody>
      </p:sp>
      <p:pic>
        <p:nvPicPr>
          <p:cNvPr id="2055" name="Рисунок 1"/>
          <p:cNvPicPr>
            <a:picLocks noChangeAspect="1"/>
          </p:cNvPicPr>
          <p:nvPr/>
        </p:nvPicPr>
        <p:blipFill>
          <a:blip r:embed="rId2">
            <a:extLst>
              <a:ext uri="{28A0092B-C50C-407E-A947-70E740481C1C}">
                <a14:useLocalDpi xmlns:a14="http://schemas.microsoft.com/office/drawing/2010/main" val="0"/>
              </a:ext>
            </a:extLst>
          </a:blip>
          <a:srcRect t="17818" b="17471"/>
          <a:stretch>
            <a:fillRect/>
          </a:stretch>
        </p:blipFill>
        <p:spPr bwMode="auto">
          <a:xfrm>
            <a:off x="1352550" y="1023938"/>
            <a:ext cx="2028825" cy="1312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19" name="Таблица 18"/>
          <p:cNvGraphicFramePr/>
          <p:nvPr/>
        </p:nvGraphicFramePr>
        <p:xfrm>
          <a:off x="307975" y="2589213"/>
          <a:ext cx="4465638" cy="2179637"/>
        </p:xfrm>
        <a:graphic>
          <a:graphicData uri="http://schemas.openxmlformats.org/drawingml/2006/table">
            <a:tbl>
              <a:tblPr/>
              <a:tblGrid>
                <a:gridCol w="4465638">
                  <a:extLst>
                    <a:ext uri="{9D8B030D-6E8A-4147-A177-3AD203B41FA5}"/>
                  </a:extLst>
                </a:gridCol>
              </a:tblGrid>
              <a:tr h="217963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№174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Нұр-Сұлтан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27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extLst>
              </a:tr>
            </a:tbl>
          </a:graphicData>
        </a:graphic>
      </p:graphicFrame>
      <p:sp>
        <p:nvSpPr>
          <p:cNvPr id="3082" name="Прямоугольник 2"/>
          <p:cNvSpPr>
            <a:spLocks noChangeArrowheads="1"/>
          </p:cNvSpPr>
          <p:nvPr/>
        </p:nvSpPr>
        <p:spPr bwMode="auto">
          <a:xfrm>
            <a:off x="4984750" y="115888"/>
            <a:ext cx="4754563" cy="2530475"/>
          </a:xfrm>
          <a:prstGeom prst="rect">
            <a:avLst/>
          </a:prstGeom>
          <a:noFill/>
          <a:ln>
            <a:noFill/>
          </a:ln>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buFont typeface="Arial" panose="020B0604020202020204" pitchFamily="34" charset="0"/>
              <a:buNone/>
              <a:defRPr/>
            </a:pPr>
            <a:r>
              <a:rPr lang="ru-RU" altLang="ru-RU" sz="1200" b="1" dirty="0" err="1">
                <a:latin typeface="Times New Roman" panose="02020603050405020304" pitchFamily="18" charset="0"/>
                <a:cs typeface="Times New Roman" panose="02020603050405020304" pitchFamily="18" charset="0"/>
              </a:rPr>
              <a:t>Нұр-Сұлтан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algn="ctr" eaLnBrk="1" hangingPunct="1">
              <a:buFont typeface="Arial" panose="020B0604020202020204" pitchFamily="34" charset="0"/>
              <a:buNone/>
              <a:defRPr/>
            </a:pP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28 </a:t>
            </a:r>
            <a:r>
              <a:rPr lang="ru-RU" altLang="ru-RU" sz="1200" b="1" dirty="0" err="1">
                <a:latin typeface="Times New Roman" panose="02020603050405020304" pitchFamily="18" charset="0"/>
                <a:cs typeface="Times New Roman" panose="02020603050405020304" pitchFamily="18" charset="0"/>
              </a:rPr>
              <a:t>маусым</a:t>
            </a:r>
            <a:r>
              <a:rPr lang="kk-KZ" altLang="ru-RU" sz="1200" b="1" dirty="0">
                <a:latin typeface="Times New Roman" panose="02020603050405020304" pitchFamily="18" charset="0"/>
                <a:cs typeface="Times New Roman" panose="02020603050405020304" pitchFamily="18" charset="0"/>
              </a:rPr>
              <a:t>ға </a:t>
            </a:r>
            <a:r>
              <a:rPr lang="ru-RU" altLang="ru-RU" sz="1200" b="1" dirty="0">
                <a:latin typeface="Times New Roman" panose="02020603050405020304" pitchFamily="18" charset="0"/>
                <a:cs typeface="Times New Roman" panose="02020603050405020304" pitchFamily="18" charset="0"/>
              </a:rPr>
              <a:t>АУА-РАЙЫ БОЛЖАМЫ</a:t>
            </a:r>
          </a:p>
          <a:p>
            <a:pPr algn="ctr" eaLnBrk="1" hangingPunct="1">
              <a:buFont typeface="Arial" panose="020B0604020202020204" pitchFamily="34" charset="0"/>
              <a:buNone/>
              <a:defRPr/>
            </a:pP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27 </a:t>
            </a:r>
            <a:r>
              <a:rPr lang="ru-RU" altLang="ru-RU" sz="1200" b="1" dirty="0" err="1" smtClean="0">
                <a:latin typeface="Times New Roman" panose="02020603050405020304" pitchFamily="18" charset="0"/>
                <a:cs typeface="Times New Roman" panose="02020603050405020304" pitchFamily="18" charset="0"/>
              </a:rPr>
              <a:t>маусым</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21-ден </a:t>
            </a:r>
            <a:r>
              <a:rPr lang="ru-RU" altLang="ru-RU" sz="1200" b="1" dirty="0" smtClean="0">
                <a:latin typeface="Times New Roman" panose="02020603050405020304" pitchFamily="18" charset="0"/>
                <a:cs typeface="Times New Roman" panose="02020603050405020304" pitchFamily="18" charset="0"/>
              </a:rPr>
              <a:t>28 </a:t>
            </a:r>
            <a:r>
              <a:rPr lang="ru-RU" altLang="ru-RU" sz="1200" b="1" dirty="0" err="1">
                <a:latin typeface="Times New Roman" panose="02020603050405020304" pitchFamily="18" charset="0"/>
                <a:cs typeface="Times New Roman" panose="02020603050405020304" pitchFamily="18" charset="0"/>
              </a:rPr>
              <a:t>маусым</a:t>
            </a:r>
            <a:r>
              <a:rPr lang="ru-RU" altLang="ru-RU" sz="1200" b="1" dirty="0">
                <a:latin typeface="Times New Roman" panose="02020603050405020304" pitchFamily="18" charset="0"/>
                <a:cs typeface="Times New Roman" panose="02020603050405020304" pitchFamily="18" charset="0"/>
              </a:rPr>
              <a:t> 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2563" algn="just" eaLnBrk="1" hangingPunct="1">
              <a:buFont typeface="Arial" panose="020B0604020202020204" pitchFamily="34" charset="0"/>
              <a:buNone/>
              <a:defRPr/>
            </a:pPr>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kk-KZ" sz="1200" dirty="0" smtClean="0">
                <a:latin typeface="Times New Roman" panose="02020603050405020304" pitchFamily="18" charset="0"/>
                <a:cs typeface="Times New Roman" panose="02020603050405020304" pitchFamily="18" charset="0"/>
              </a:rPr>
              <a:t>бұлтты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Солтүстік-батыстан </a:t>
            </a:r>
            <a:r>
              <a:rPr lang="ru-RU" sz="1200" dirty="0" smtClean="0">
                <a:latin typeface="Times New Roman" pitchFamily="18" charset="0"/>
                <a:cs typeface="Times New Roman" pitchFamily="18" charset="0"/>
              </a:rPr>
              <a:t>со</a:t>
            </a:r>
            <a:r>
              <a:rPr lang="kk-KZ" sz="1200" dirty="0" smtClean="0">
                <a:latin typeface="Times New Roman" pitchFamily="18" charset="0"/>
                <a:cs typeface="Times New Roman" pitchFamily="18" charset="0"/>
              </a:rPr>
              <a:t>ғатын жел оңтүстік-батысқа ауысады, күші </a:t>
            </a:r>
            <a:r>
              <a:rPr lang="ru-RU" sz="1200" dirty="0" err="1" smtClean="0">
                <a:latin typeface="Times New Roman" pitchFamily="18" charset="0"/>
                <a:cs typeface="Times New Roman" pitchFamily="18" charset="0"/>
              </a:rPr>
              <a:t>түнде</a:t>
            </a:r>
            <a:r>
              <a:rPr lang="ru-RU" sz="1200" dirty="0" smtClean="0">
                <a:latin typeface="Times New Roman" pitchFamily="18" charset="0"/>
                <a:cs typeface="Times New Roman" pitchFamily="18" charset="0"/>
              </a:rPr>
              <a:t> </a:t>
            </a:r>
            <a:r>
              <a:rPr lang="kk-KZ" sz="1200" dirty="0" smtClean="0">
                <a:latin typeface="Times New Roman" panose="02020603050405020304" pitchFamily="18" charset="0"/>
                <a:cs typeface="Times New Roman" panose="02020603050405020304" pitchFamily="18" charset="0"/>
              </a:rPr>
              <a:t>5-10, күндіз 9-14</a:t>
            </a:r>
            <a:r>
              <a:rPr lang="ru-RU" sz="1200" dirty="0" smtClean="0">
                <a:latin typeface="Times New Roman" pitchFamily="18" charset="0"/>
                <a:cs typeface="Times New Roman" pitchFamily="18" charset="0"/>
              </a:rPr>
              <a:t> м/с. </a:t>
            </a:r>
            <a:r>
              <a:rPr lang="kk-KZ" sz="1200" dirty="0" smtClean="0">
                <a:latin typeface="Times New Roman" panose="02020603050405020304" pitchFamily="18" charset="0"/>
                <a:cs typeface="Times New Roman" panose="02020603050405020304" pitchFamily="18" charset="0"/>
              </a:rPr>
              <a:t>Ауаның температурасы </a:t>
            </a:r>
            <a:r>
              <a:rPr lang="ru-RU" sz="1200" dirty="0" err="1" smtClean="0">
                <a:latin typeface="Times New Roman" pitchFamily="18" charset="0"/>
                <a:cs typeface="Times New Roman" pitchFamily="18" charset="0"/>
              </a:rPr>
              <a:t>түнде </a:t>
            </a:r>
            <a:r>
              <a:rPr lang="ru-RU" sz="1200" dirty="0" smtClean="0">
                <a:latin typeface="Times New Roman" pitchFamily="18" charset="0"/>
                <a:cs typeface="Times New Roman" pitchFamily="18" charset="0"/>
              </a:rPr>
              <a:t>9-11, </a:t>
            </a:r>
            <a:r>
              <a:rPr lang="ru-RU" sz="1200" dirty="0" err="1" smtClean="0">
                <a:latin typeface="Times New Roman" pitchFamily="18" charset="0"/>
                <a:cs typeface="Times New Roman" pitchFamily="18" charset="0"/>
              </a:rPr>
              <a:t>күндіз </a:t>
            </a:r>
            <a:r>
              <a:rPr lang="ru-RU" sz="1200" dirty="0" smtClean="0">
                <a:latin typeface="Times New Roman" pitchFamily="18" charset="0"/>
                <a:cs typeface="Times New Roman" pitchFamily="18" charset="0"/>
              </a:rPr>
              <a:t>23-25 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болады</a:t>
            </a:r>
            <a:r>
              <a:rPr lang="ru-RU" sz="1200" dirty="0" smtClean="0">
                <a:latin typeface="Times New Roman" pitchFamily="18" charset="0"/>
                <a:cs typeface="Times New Roman" pitchFamily="18" charset="0"/>
              </a:rPr>
              <a:t>.</a:t>
            </a:r>
            <a:r>
              <a:rPr lang="ru-RU" altLang="ru-RU" sz="1200" b="1" dirty="0" smtClean="0">
                <a:latin typeface="Times New Roman" panose="02020603050405020304" pitchFamily="18" charset="0"/>
                <a:cs typeface="Times New Roman" panose="02020603050405020304" pitchFamily="18" charset="0"/>
              </a:rPr>
              <a:t>       </a:t>
            </a:r>
          </a:p>
          <a:p>
            <a:pPr indent="182563" algn="just" eaLnBrk="1" hangingPunct="1">
              <a:buFont typeface="Arial" panose="020B0604020202020204" pitchFamily="34" charset="0"/>
              <a:buNone/>
              <a:defRPr/>
            </a:pPr>
            <a:r>
              <a:rPr lang="ru-RU" altLang="ru-RU" sz="1200" b="1" dirty="0" smtClean="0">
                <a:latin typeface="Times New Roman" panose="02020603050405020304" pitchFamily="18" charset="0"/>
                <a:cs typeface="Times New Roman" panose="02020603050405020304" pitchFamily="18" charset="0"/>
              </a:rPr>
              <a:t>                               2022 </a:t>
            </a:r>
            <a:r>
              <a:rPr lang="ru-RU" altLang="ru-RU" sz="1200" b="1" dirty="0" err="1" smtClean="0">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29 </a:t>
            </a:r>
            <a:r>
              <a:rPr lang="ru-RU" altLang="ru-RU" sz="1200" b="1" dirty="0" err="1" smtClean="0">
                <a:latin typeface="Times New Roman" panose="02020603050405020304" pitchFamily="18" charset="0"/>
                <a:cs typeface="Times New Roman" panose="02020603050405020304" pitchFamily="18" charset="0"/>
              </a:rPr>
              <a:t>маусымға</a:t>
            </a:r>
            <a:endParaRPr lang="ru-RU" sz="1200" b="1" dirty="0" smtClean="0">
              <a:latin typeface="Times New Roman" panose="02020603050405020304" pitchFamily="18" charset="0"/>
              <a:cs typeface="Times New Roman" panose="02020603050405020304" pitchFamily="18" charset="0"/>
            </a:endParaRPr>
          </a:p>
          <a:p>
            <a:pPr indent="182563" algn="ctr" eaLnBrk="1" hangingPunct="1">
              <a:buFont typeface="Arial" panose="020B0604020202020204" pitchFamily="34" charset="0"/>
              <a:buNone/>
              <a:defRPr/>
            </a:pPr>
            <a:r>
              <a:rPr lang="ru-RU" sz="1200" b="1" dirty="0" smtClean="0">
                <a:latin typeface="Times New Roman" panose="02020603050405020304" pitchFamily="18" charset="0"/>
                <a:cs typeface="Times New Roman" panose="02020603050405020304" pitchFamily="18" charset="0"/>
              </a:rPr>
              <a:t>28 </a:t>
            </a:r>
            <a:r>
              <a:rPr lang="ru-RU" altLang="ru-RU" sz="1200" b="1" dirty="0" err="1">
                <a:latin typeface="Times New Roman" panose="02020603050405020304" pitchFamily="18" charset="0"/>
                <a:cs typeface="Times New Roman" panose="02020603050405020304" pitchFamily="18" charset="0"/>
              </a:rPr>
              <a:t>маусым</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29 </a:t>
            </a:r>
            <a:r>
              <a:rPr lang="ru-RU" sz="1200" b="1" dirty="0" err="1">
                <a:latin typeface="Times New Roman" panose="02020603050405020304" pitchFamily="18" charset="0"/>
                <a:cs typeface="Times New Roman" panose="02020603050405020304" pitchFamily="18" charset="0"/>
              </a:rPr>
              <a:t>маусым</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eaLnBrk="1" hangingPunct="1">
              <a:buFont typeface="Arial" panose="020B0604020202020204" pitchFamily="34" charset="0"/>
              <a:buNone/>
              <a:defRPr/>
            </a:pP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Көшпелі бұлтты, кей уақытта жаңбыр</a:t>
            </a:r>
            <a:r>
              <a:rPr lang="kk-KZ" sz="1200" smtClean="0">
                <a:latin typeface="Times New Roman" panose="02020603050405020304" pitchFamily="18" charset="0"/>
                <a:cs typeface="Times New Roman" panose="02020603050405020304" pitchFamily="18" charset="0"/>
              </a:rPr>
              <a:t>, найзағай. </a:t>
            </a:r>
            <a:r>
              <a:rPr lang="kk-KZ" sz="1200" dirty="0" smtClean="0">
                <a:latin typeface="Times New Roman" panose="02020603050405020304" pitchFamily="18" charset="0"/>
                <a:cs typeface="Times New Roman" panose="02020603050405020304" pitchFamily="18" charset="0"/>
              </a:rPr>
              <a:t>Солтүстік-батыстан жел соғады, күші 9-14 м/с. Ауаның температурасы 10-12 градус жылы болады.</a:t>
            </a:r>
            <a:endParaRPr lang="kk-KZ" sz="1200" dirty="0">
              <a:latin typeface="Times New Roman" panose="02020603050405020304" pitchFamily="18" charset="0"/>
              <a:cs typeface="Times New Roman" panose="02020603050405020304" pitchFamily="18" charset="0"/>
            </a:endParaRPr>
          </a:p>
        </p:txBody>
      </p:sp>
      <p:graphicFrame>
        <p:nvGraphicFramePr>
          <p:cNvPr id="23" name="Таблица 2">
            <a:extLst/>
          </p:cNvPr>
          <p:cNvGraphicFramePr>
            <a:graphicFrameLocks noGrp="1"/>
          </p:cNvGraphicFramePr>
          <p:nvPr>
            <p:extLst>
              <p:ext uri="{D42A27DB-BD31-4B8C-83A1-F6EECF244321}">
                <p14:modId xmlns:p14="http://schemas.microsoft.com/office/powerpoint/2010/main" val="3374725809"/>
              </p:ext>
            </p:extLst>
          </p:nvPr>
        </p:nvGraphicFramePr>
        <p:xfrm>
          <a:off x="5024438" y="3929063"/>
          <a:ext cx="4667250" cy="2195511"/>
        </p:xfrm>
        <a:graphic>
          <a:graphicData uri="http://schemas.openxmlformats.org/drawingml/2006/table">
            <a:tbl>
              <a:tblPr firstRow="1" bandRow="1">
                <a:tableStyleId>{5C22544A-7EE6-4342-B048-85BDC9FD1C3A}</a:tableStyleId>
              </a:tblPr>
              <a:tblGrid>
                <a:gridCol w="1787368">
                  <a:extLst>
                    <a:ext uri="{9D8B030D-6E8A-4147-A177-3AD203B41FA5}"/>
                  </a:extLst>
                </a:gridCol>
                <a:gridCol w="1441413">
                  <a:extLst>
                    <a:ext uri="{9D8B030D-6E8A-4147-A177-3AD203B41FA5}"/>
                  </a:extLst>
                </a:gridCol>
                <a:gridCol w="1438469">
                  <a:extLst>
                    <a:ext uri="{9D8B030D-6E8A-4147-A177-3AD203B41FA5}"/>
                  </a:extLst>
                </a:gridCol>
              </a:tblGrid>
              <a:tr h="365719">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28724">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107</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0,7</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2872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112</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0,4</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28724">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44</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0,1</a:t>
                      </a: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28724">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о</a:t>
                      </a:r>
                      <a:r>
                        <a:rPr lang="ru-RU" sz="900" dirty="0"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500</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0,1</a:t>
                      </a: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28724">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661</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3,3</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28724">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о</a:t>
                      </a:r>
                      <a:r>
                        <a:rPr lang="ru-RU" sz="900" dirty="0" smtClean="0">
                          <a:solidFill>
                            <a:schemeClr val="tx1"/>
                          </a:solidFill>
                          <a:latin typeface="Times New Roman" panose="02020603050405020304" pitchFamily="18" charset="0"/>
                          <a:cs typeface="Times New Roman" panose="02020603050405020304" pitchFamily="18" charset="0"/>
                        </a:rPr>
                        <a:t>ксиді</a:t>
                      </a: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342</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0,9</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28724">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Күкіртті сутегі</a:t>
                      </a: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8</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0,9</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28724">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Аммиак</a:t>
                      </a: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68</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0,3</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bl>
          </a:graphicData>
        </a:graphic>
      </p:graphicFrame>
      <p:graphicFrame>
        <p:nvGraphicFramePr>
          <p:cNvPr id="24" name="Таблица 23"/>
          <p:cNvGraphicFramePr/>
          <p:nvPr/>
        </p:nvGraphicFramePr>
        <p:xfrm>
          <a:off x="4973638" y="6453188"/>
          <a:ext cx="4787900" cy="393700"/>
        </p:xfrm>
        <a:graphic>
          <a:graphicData uri="http://schemas.openxmlformats.org/drawingml/2006/table">
            <a:tbl>
              <a:tblPr/>
              <a:tblGrid>
                <a:gridCol w="4787900">
                  <a:extLst>
                    <a:ext uri="{9D8B030D-6E8A-4147-A177-3AD203B41FA5}"/>
                  </a:extLst>
                </a:gridCol>
              </a:tblGrid>
              <a:tr h="26246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extLst>
              </a:tr>
              <a:tr h="13123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extLst>
              </a:tr>
            </a:tbl>
          </a:graphicData>
        </a:graphic>
      </p:graphicFrame>
      <p:sp>
        <p:nvSpPr>
          <p:cNvPr id="2104" name="Прямоугольник 21"/>
          <p:cNvSpPr>
            <a:spLocks noChangeArrowheads="1"/>
          </p:cNvSpPr>
          <p:nvPr/>
        </p:nvSpPr>
        <p:spPr bwMode="auto">
          <a:xfrm>
            <a:off x="4953000" y="3500438"/>
            <a:ext cx="4786313"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buFont typeface="Arial" panose="020B0604020202020204" pitchFamily="34" charset="0"/>
              <a:buNone/>
            </a:pP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27 </a:t>
            </a:r>
            <a:r>
              <a:rPr lang="ru-RU" altLang="ru-RU" sz="1200" b="1" dirty="0" err="1">
                <a:latin typeface="Times New Roman" panose="02020603050405020304" pitchFamily="18" charset="0"/>
                <a:cs typeface="Times New Roman" panose="02020603050405020304" pitchFamily="18" charset="0"/>
              </a:rPr>
              <a:t>маусым</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Нұр-Сұлтан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643188"/>
            <a:ext cx="4679950" cy="830262"/>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сейілуіне ықпал етеді.</a:t>
            </a:r>
          </a:p>
          <a:p>
            <a:pPr indent="185738" algn="just">
              <a:defRPr/>
            </a:pPr>
            <a:r>
              <a:rPr lang="kk-KZ" altLang="en-US" sz="1200" dirty="0" smtClean="0">
                <a:solidFill>
                  <a:schemeClr val="tx1"/>
                </a:solidFill>
                <a:latin typeface="Times New Roman" pitchFamily="18" charset="0"/>
                <a:cs typeface="Times New Roman" pitchFamily="18" charset="0"/>
                <a:sym typeface="+mn-ea"/>
              </a:rPr>
              <a:t>Жалпы қала бойынша ауаның ластану деңгейі төмен болады деп күтілуде.</a:t>
            </a:r>
            <a:endParaRPr lang="kk-KZ" altLang="en-US" sz="1200" dirty="0">
              <a:solidFill>
                <a:schemeClr val="tx1"/>
              </a:solidFill>
              <a:latin typeface="Times New Roman" pitchFamily="18" charset="0"/>
              <a:cs typeface="Times New Roman" pitchFamily="18" charset="0"/>
              <a:sym typeface="+mn-ea"/>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grpSp>
        <p:nvGrpSpPr>
          <p:cNvPr id="3076" name="Группа 5"/>
          <p:cNvGrpSpPr>
            <a:grpSpLocks/>
          </p:cNvGrpSpPr>
          <p:nvPr/>
        </p:nvGrpSpPr>
        <p:grpSpPr bwMode="auto">
          <a:xfrm>
            <a:off x="112713" y="246063"/>
            <a:ext cx="4840287" cy="725487"/>
            <a:chOff x="112712" y="246083"/>
            <a:chExt cx="4840288" cy="724862"/>
          </a:xfrm>
        </p:grpSpPr>
        <p:sp>
          <p:nvSpPr>
            <p:cNvPr id="3134" name="TextBox 15"/>
            <p:cNvSpPr txBox="1">
              <a:spLocks noChangeArrowheads="1"/>
            </p:cNvSpPr>
            <p:nvPr/>
          </p:nvSpPr>
          <p:spPr bwMode="auto">
            <a:xfrm>
              <a:off x="317284" y="246083"/>
              <a:ext cx="463571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buFont typeface="Arial" panose="020B0604020202020204" pitchFamily="34" charset="0"/>
                <a:buNone/>
              </a:pPr>
              <a:r>
                <a:rPr lang="ru-RU" altLang="ru-RU" sz="1400" b="1">
                  <a:solidFill>
                    <a:srgbClr val="000000"/>
                  </a:solidFill>
                  <a:latin typeface="Times New Roman" panose="02020603050405020304" pitchFamily="18" charset="0"/>
                  <a:cs typeface="Times New Roman" panose="02020603050405020304" pitchFamily="18" charset="0"/>
                  <a:sym typeface="+mn-ea"/>
                </a:rPr>
                <a:t>ҚМЖ КЕЗІНДЕ ХАЛЫҚҚА АРНАЛҒАН ҰСЫНЫСТАР</a:t>
              </a:r>
              <a:endParaRPr lang="ru-RU" altLang="ru-RU" sz="1400" b="1"/>
            </a:p>
          </p:txBody>
        </p:sp>
        <p:sp>
          <p:nvSpPr>
            <p:cNvPr id="3135" name="TextBox 16"/>
            <p:cNvSpPr txBox="1">
              <a:spLocks noChangeArrowheads="1"/>
            </p:cNvSpPr>
            <p:nvPr/>
          </p:nvSpPr>
          <p:spPr bwMode="auto">
            <a:xfrm>
              <a:off x="112712" y="693946"/>
              <a:ext cx="481018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176213">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eaLnBrk="1" hangingPunct="1">
                <a:buFont typeface="Arial" panose="020B0604020202020204" pitchFamily="34" charset="0"/>
                <a:buNone/>
              </a:pPr>
              <a:endParaRPr lang="ru-RU" altLang="ru-RU" sz="1200">
                <a:latin typeface="Times New Roman" panose="02020603050405020304" pitchFamily="18" charset="0"/>
                <a:cs typeface="Times New Roman" panose="02020603050405020304" pitchFamily="18" charset="0"/>
              </a:endParaRPr>
            </a:p>
          </p:txBody>
        </p:sp>
      </p:grpSp>
      <p:sp>
        <p:nvSpPr>
          <p:cNvPr id="3077" name="Прямоугольник 26"/>
          <p:cNvSpPr>
            <a:spLocks noChangeArrowheads="1"/>
          </p:cNvSpPr>
          <p:nvPr/>
        </p:nvSpPr>
        <p:spPr bwMode="auto">
          <a:xfrm>
            <a:off x="185738" y="4027488"/>
            <a:ext cx="4703762" cy="2678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buFont typeface="Arial" panose="020B0604020202020204" pitchFamily="34" charset="0"/>
              <a:buNone/>
            </a:pPr>
            <a:r>
              <a:rPr lang="kk-KZ" altLang="ru-RU" sz="1200">
                <a:solidFill>
                  <a:srgbClr val="000000"/>
                </a:solidFill>
                <a:latin typeface="Times New Roman" panose="02020603050405020304" pitchFamily="18" charset="0"/>
                <a:cs typeface="Times New Roman" panose="02020603050405020304" pitchFamily="18" charset="0"/>
              </a:rPr>
              <a:t>Нұр-Сұлтан</a:t>
            </a:r>
            <a:r>
              <a:rPr lang="ru-RU" altLang="ru-RU" sz="1200">
                <a:solidFill>
                  <a:srgbClr val="000000"/>
                </a:solidFill>
                <a:latin typeface="Times New Roman" panose="02020603050405020304" pitchFamily="18" charset="0"/>
                <a:cs typeface="Times New Roman" panose="02020603050405020304" pitchFamily="18" charset="0"/>
              </a:rPr>
              <a:t> қаласында атмосфералық ауаның ластану деңгейін бақылау 10 бақылау бекетінде жүргізіледі:</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1 бекет –</a:t>
            </a:r>
            <a:r>
              <a:rPr lang="ru-RU" altLang="ru-RU" sz="1200">
                <a:latin typeface="Times New Roman" panose="02020603050405020304" pitchFamily="18" charset="0"/>
                <a:cs typeface="Times New Roman" panose="02020603050405020304" pitchFamily="18" charset="0"/>
              </a:rPr>
              <a:t> Жамбыл к-сі, 11;</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2 бекет –</a:t>
            </a:r>
            <a:r>
              <a:rPr lang="ru-RU" altLang="ru-RU" sz="1200">
                <a:latin typeface="Times New Roman" panose="02020603050405020304" pitchFamily="18" charset="0"/>
                <a:cs typeface="Times New Roman" panose="02020603050405020304" pitchFamily="18" charset="0"/>
              </a:rPr>
              <a:t>  проспект Республики, 35 (школа </a:t>
            </a:r>
            <a:r>
              <a:rPr lang="en-US" altLang="ru-RU" sz="1200">
                <a:latin typeface="Times New Roman" panose="02020603050405020304" pitchFamily="18" charset="0"/>
                <a:cs typeface="Times New Roman" panose="02020603050405020304" pitchFamily="18" charset="0"/>
              </a:rPr>
              <a:t>№ 3</a:t>
            </a:r>
            <a:r>
              <a:rPr lang="ru-RU" altLang="ru-RU" sz="1200">
                <a:latin typeface="Times New Roman" panose="02020603050405020304" pitchFamily="18" charset="0"/>
                <a:cs typeface="Times New Roman" panose="02020603050405020304" pitchFamily="18" charset="0"/>
              </a:rPr>
              <a:t>);</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3 бекет –</a:t>
            </a:r>
            <a:r>
              <a:rPr lang="ru-RU" altLang="ru-RU" sz="1200">
                <a:latin typeface="Times New Roman" panose="02020603050405020304" pitchFamily="18" charset="0"/>
                <a:cs typeface="Times New Roman" panose="02020603050405020304" pitchFamily="18" charset="0"/>
              </a:rPr>
              <a:t>  Телжан Шонанович 47, район лесозавода;</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4 бекет –</a:t>
            </a:r>
            <a:r>
              <a:rPr lang="ru-RU" altLang="ru-RU" sz="1200">
                <a:latin typeface="Times New Roman" panose="02020603050405020304" pitchFamily="18" charset="0"/>
                <a:cs typeface="Times New Roman" panose="02020603050405020304" pitchFamily="18" charset="0"/>
              </a:rPr>
              <a:t>  Лепсі көшесі, 38</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5 бекет –</a:t>
            </a:r>
            <a:r>
              <a:rPr lang="ru-RU" altLang="ru-RU" sz="1200">
                <a:latin typeface="Times New Roman" panose="02020603050405020304" pitchFamily="18" charset="0"/>
                <a:cs typeface="Times New Roman" panose="02020603050405020304" pitchFamily="18" charset="0"/>
              </a:rPr>
              <a:t>  Тұран даңғылы, 2/1 орталық құтқару станциясы;</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6 бекет –</a:t>
            </a:r>
            <a:r>
              <a:rPr lang="ru-RU" altLang="ru-RU" sz="1200">
                <a:latin typeface="Times New Roman" panose="02020603050405020304" pitchFamily="18" charset="0"/>
                <a:cs typeface="Times New Roman" panose="02020603050405020304" pitchFamily="18" charset="0"/>
              </a:rPr>
              <a:t> Ақжол к-сі, «Астана Тазалық» сарқынды сулар тұндырғышының ауданы;</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7 бекет –</a:t>
            </a:r>
            <a:r>
              <a:rPr lang="ru-RU" altLang="ru-RU" sz="1200">
                <a:latin typeface="Times New Roman" panose="02020603050405020304" pitchFamily="18" charset="0"/>
                <a:cs typeface="Times New Roman" panose="02020603050405020304" pitchFamily="18" charset="0"/>
              </a:rPr>
              <a:t>  Түркістан к-сі, 2/1 (РФММ);</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8 бекет –</a:t>
            </a:r>
            <a:r>
              <a:rPr lang="ru-RU" altLang="ru-RU" sz="1200">
                <a:latin typeface="Times New Roman" panose="02020603050405020304" pitchFamily="18" charset="0"/>
                <a:cs typeface="Times New Roman" panose="02020603050405020304" pitchFamily="18" charset="0"/>
              </a:rPr>
              <a:t>  Бабатайұлы к-сі, 24 үй, Көктал-1, Сарыарқа ауданы;</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9 бекет –</a:t>
            </a:r>
            <a:r>
              <a:rPr lang="ru-RU" altLang="ru-RU" sz="1200">
                <a:latin typeface="Times New Roman" panose="02020603050405020304" pitchFamily="18" charset="0"/>
                <a:cs typeface="Times New Roman" panose="02020603050405020304" pitchFamily="18" charset="0"/>
              </a:rPr>
              <a:t> А. Байтұрсынов көшесі, 25, Х. Сұлтан мешіті, Алматы ауданы;</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10 бекет –</a:t>
            </a:r>
            <a:r>
              <a:rPr lang="ru-RU" altLang="ru-RU" sz="1200">
                <a:latin typeface="Times New Roman" panose="02020603050405020304" pitchFamily="18" charset="0"/>
                <a:cs typeface="Times New Roman" panose="02020603050405020304" pitchFamily="18" charset="0"/>
              </a:rPr>
              <a:t>  қ. Мұңайтпасов к-сі, 13, Алматы ауданы.</a:t>
            </a:r>
          </a:p>
        </p:txBody>
      </p:sp>
      <p:sp>
        <p:nvSpPr>
          <p:cNvPr id="3078" name="Прямоугольник 13"/>
          <p:cNvSpPr>
            <a:spLocks noChangeArrowheads="1"/>
          </p:cNvSpPr>
          <p:nvPr/>
        </p:nvSpPr>
        <p:spPr bwMode="auto">
          <a:xfrm>
            <a:off x="4953000" y="101600"/>
            <a:ext cx="4824413"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buFont typeface="Arial" panose="020B0604020202020204" pitchFamily="34" charset="0"/>
              <a:buNone/>
            </a:pPr>
            <a:r>
              <a:rPr lang="ru-RU" altLang="ru-RU" sz="1200" i="1">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9" name="Группа 24"/>
          <p:cNvGrpSpPr>
            <a:grpSpLocks/>
          </p:cNvGrpSpPr>
          <p:nvPr/>
        </p:nvGrpSpPr>
        <p:grpSpPr bwMode="auto">
          <a:xfrm>
            <a:off x="5165725" y="4375150"/>
            <a:ext cx="4471988" cy="1206500"/>
            <a:chOff x="349950" y="3799939"/>
            <a:chExt cx="4472585" cy="1323528"/>
          </a:xfrm>
        </p:grpSpPr>
        <p:sp>
          <p:nvSpPr>
            <p:cNvPr id="3132" name="Прямоугольник 8"/>
            <p:cNvSpPr>
              <a:spLocks noChangeArrowheads="1"/>
            </p:cNvSpPr>
            <p:nvPr/>
          </p:nvSpPr>
          <p:spPr bwMode="auto">
            <a:xfrm>
              <a:off x="349950" y="4077010"/>
              <a:ext cx="2501006" cy="10464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buFont typeface="Arial" panose="020B0604020202020204" pitchFamily="34" charset="0"/>
                <a:buNone/>
              </a:pPr>
              <a:endParaRPr lang="kk-KZ" altLang="ru-RU" sz="1200" i="1">
                <a:solidFill>
                  <a:srgbClr val="000000"/>
                </a:solidFill>
                <a:latin typeface="Times New Roman" panose="02020603050405020304" pitchFamily="18" charset="0"/>
                <a:cs typeface="Times New Roman" panose="02020603050405020304" pitchFamily="18" charset="0"/>
              </a:endParaRPr>
            </a:p>
            <a:p>
              <a:pPr algn="ctr" eaLnBrk="1" hangingPunct="1">
                <a:buFont typeface="Arial" panose="020B0604020202020204" pitchFamily="34" charset="0"/>
                <a:buNone/>
              </a:pPr>
              <a:endParaRPr lang="kk-KZ" altLang="ru-RU" sz="1200" i="1">
                <a:solidFill>
                  <a:srgbClr val="000000"/>
                </a:solidFill>
                <a:latin typeface="Times New Roman" panose="02020603050405020304" pitchFamily="18" charset="0"/>
                <a:cs typeface="Times New Roman" panose="02020603050405020304" pitchFamily="18" charset="0"/>
              </a:endParaRPr>
            </a:p>
            <a:p>
              <a:pPr algn="ctr" eaLnBrk="1" hangingPunct="1">
                <a:buFont typeface="Arial" panose="020B0604020202020204" pitchFamily="34" charset="0"/>
                <a:buNone/>
              </a:pPr>
              <a:endParaRPr lang="ru-RU" altLang="ru-RU" sz="1200" i="1">
                <a:solidFill>
                  <a:srgbClr val="000000"/>
                </a:solidFill>
                <a:latin typeface="Times New Roman" panose="02020603050405020304" pitchFamily="18" charset="0"/>
                <a:cs typeface="Times New Roman" panose="02020603050405020304" pitchFamily="18" charset="0"/>
              </a:endParaRPr>
            </a:p>
            <a:p>
              <a:pPr algn="ctr" eaLnBrk="1" hangingPunct="1">
                <a:buFont typeface="Arial" panose="020B0604020202020204" pitchFamily="34" charset="0"/>
                <a:buNone/>
              </a:pPr>
              <a:r>
                <a:rPr lang="ru-RU" altLang="ru-RU" sz="1000" i="1">
                  <a:latin typeface="Times New Roman" panose="02020603050405020304" pitchFamily="18" charset="0"/>
                  <a:cs typeface="Times New Roman" panose="02020603050405020304" pitchFamily="18" charset="0"/>
                </a:rPr>
                <a:t>Нұр-Сұлтан қ.,  Мәңгілік ел даңғылы, 11/1</a:t>
              </a:r>
            </a:p>
            <a:p>
              <a:pPr algn="ctr" eaLnBrk="1" hangingPunct="1">
                <a:buFont typeface="Arial" panose="020B0604020202020204" pitchFamily="34" charset="0"/>
                <a:buNone/>
              </a:pPr>
              <a:endParaRPr lang="ru-RU" altLang="ru-RU" sz="1000" i="1">
                <a:solidFill>
                  <a:srgbClr val="FF0000"/>
                </a:solidFill>
                <a:latin typeface="Times New Roman" panose="02020603050405020304" pitchFamily="18" charset="0"/>
                <a:cs typeface="Times New Roman" panose="02020603050405020304" pitchFamily="18" charset="0"/>
              </a:endParaRPr>
            </a:p>
          </p:txBody>
        </p:sp>
        <p:sp>
          <p:nvSpPr>
            <p:cNvPr id="3133" name="Прямоугольник 20"/>
            <p:cNvSpPr>
              <a:spLocks noChangeArrowheads="1"/>
            </p:cNvSpPr>
            <p:nvPr/>
          </p:nvSpPr>
          <p:spPr bwMode="auto">
            <a:xfrm>
              <a:off x="531522" y="3799939"/>
              <a:ext cx="4291013" cy="9114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buFont typeface="Arial" panose="020B0604020202020204" pitchFamily="34" charset="0"/>
                <a:buNone/>
              </a:pPr>
              <a:endParaRPr lang="ru-RU" altLang="ru-RU" sz="1200" b="1" i="1">
                <a:solidFill>
                  <a:srgbClr val="000000"/>
                </a:solidFill>
                <a:latin typeface="Times New Roman" panose="02020603050405020304" pitchFamily="18" charset="0"/>
                <a:cs typeface="Times New Roman" panose="02020603050405020304" pitchFamily="18" charset="0"/>
              </a:endParaRPr>
            </a:p>
            <a:p>
              <a:pPr eaLnBrk="1" hangingPunct="1">
                <a:buFont typeface="Arial" panose="020B0604020202020204" pitchFamily="34" charset="0"/>
                <a:buNone/>
              </a:pPr>
              <a:endParaRPr lang="ru-RU" altLang="ru-RU" sz="1200" b="1" i="1">
                <a:solidFill>
                  <a:srgbClr val="000000"/>
                </a:solidFill>
                <a:latin typeface="Times New Roman" panose="02020603050405020304" pitchFamily="18" charset="0"/>
                <a:cs typeface="Times New Roman" panose="02020603050405020304" pitchFamily="18" charset="0"/>
              </a:endParaRPr>
            </a:p>
            <a:p>
              <a:pPr eaLnBrk="1" hangingPunct="1">
                <a:buFont typeface="Arial" panose="020B0604020202020204" pitchFamily="34" charset="0"/>
                <a:buNone/>
              </a:pPr>
              <a:endParaRPr lang="ru-RU" altLang="ru-RU" sz="1200" b="1" i="1">
                <a:solidFill>
                  <a:srgbClr val="000000"/>
                </a:solidFill>
                <a:latin typeface="Times New Roman" panose="02020603050405020304" pitchFamily="18" charset="0"/>
                <a:cs typeface="Times New Roman" panose="02020603050405020304" pitchFamily="18" charset="0"/>
              </a:endParaRPr>
            </a:p>
            <a:p>
              <a:pPr eaLnBrk="1" hangingPunct="1">
                <a:buFont typeface="Arial" panose="020B0604020202020204" pitchFamily="34" charset="0"/>
                <a:buNone/>
              </a:pPr>
              <a:r>
                <a:rPr lang="ru-RU" altLang="ru-RU" sz="1200" b="1" i="1">
                  <a:solidFill>
                    <a:srgbClr val="000000"/>
                  </a:solidFill>
                  <a:latin typeface="Times New Roman" panose="02020603050405020304" pitchFamily="18" charset="0"/>
                  <a:cs typeface="Times New Roman" panose="02020603050405020304" pitchFamily="18" charset="0"/>
                </a:rPr>
                <a:t>Байланыстар :</a:t>
              </a:r>
            </a:p>
          </p:txBody>
        </p:sp>
      </p:grpSp>
      <p:sp>
        <p:nvSpPr>
          <p:cNvPr id="3080" name="Прямоугольник 11"/>
          <p:cNvSpPr>
            <a:spLocks noChangeArrowheads="1"/>
          </p:cNvSpPr>
          <p:nvPr/>
        </p:nvSpPr>
        <p:spPr bwMode="auto">
          <a:xfrm>
            <a:off x="4978400" y="6486525"/>
            <a:ext cx="4846638"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buFont typeface="Arial" panose="020B0604020202020204" pitchFamily="34" charset="0"/>
              <a:buNone/>
            </a:pPr>
            <a:r>
              <a:rPr lang="ru-RU" altLang="en-US" sz="1000" b="1" i="1">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 </a:t>
            </a:r>
          </a:p>
        </p:txBody>
      </p:sp>
      <p:sp>
        <p:nvSpPr>
          <p:cNvPr id="3081" name="Прямоугольник 1"/>
          <p:cNvSpPr>
            <a:spLocks noChangeArrowheads="1"/>
          </p:cNvSpPr>
          <p:nvPr/>
        </p:nvSpPr>
        <p:spPr bwMode="auto">
          <a:xfrm>
            <a:off x="5072063" y="6167438"/>
            <a:ext cx="4521200" cy="30638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buFont typeface="Arial" panose="020B0604020202020204" pitchFamily="34" charset="0"/>
              <a:buNone/>
            </a:pPr>
            <a:r>
              <a:rPr lang="ru-RU" altLang="ru-RU" sz="1400" b="1" i="1">
                <a:solidFill>
                  <a:srgbClr val="000000"/>
                </a:solidFill>
              </a:rPr>
              <a:t>  </a:t>
            </a:r>
            <a:r>
              <a:rPr lang="kk-KZ" altLang="ru-RU" sz="1200" b="1" i="1">
                <a:solidFill>
                  <a:srgbClr val="000000"/>
                </a:solidFill>
                <a:latin typeface="Times New Roman" panose="02020603050405020304" pitchFamily="18" charset="0"/>
                <a:cs typeface="Times New Roman" panose="02020603050405020304" pitchFamily="18" charset="0"/>
              </a:rPr>
              <a:t>Дайындаған</a:t>
            </a:r>
            <a:r>
              <a:rPr lang="en-US" altLang="ru-RU" sz="1200" b="1" i="1">
                <a:solidFill>
                  <a:srgbClr val="000000"/>
                </a:solidFill>
                <a:latin typeface="Times New Roman" panose="02020603050405020304" pitchFamily="18" charset="0"/>
                <a:cs typeface="Times New Roman" panose="02020603050405020304" pitchFamily="18" charset="0"/>
              </a:rPr>
              <a:t>:</a:t>
            </a:r>
            <a:r>
              <a:rPr lang="ru-RU" altLang="ru-RU" sz="1200" b="1" i="1">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Нұрмахамбет М.Б.</a:t>
            </a:r>
            <a:endParaRPr lang="ru-RU" altLang="ru-RU" sz="1200" b="1" i="1">
              <a:solidFill>
                <a:srgbClr val="000000"/>
              </a:solidFill>
              <a:latin typeface="Times New Roman" panose="02020603050405020304" pitchFamily="18" charset="0"/>
              <a:cs typeface="Times New Roman" panose="02020603050405020304" pitchFamily="18" charset="0"/>
            </a:endParaRPr>
          </a:p>
        </p:txBody>
      </p:sp>
      <p:graphicFrame>
        <p:nvGraphicFramePr>
          <p:cNvPr id="19" name="Таблица 18"/>
          <p:cNvGraphicFramePr/>
          <p:nvPr/>
        </p:nvGraphicFramePr>
        <p:xfrm>
          <a:off x="5280025" y="563563"/>
          <a:ext cx="4194175" cy="804864"/>
        </p:xfrm>
        <a:graphic>
          <a:graphicData uri="http://schemas.openxmlformats.org/drawingml/2006/table">
            <a:tbl>
              <a:tblPr/>
              <a:tblGrid>
                <a:gridCol w="1113192">
                  <a:extLst>
                    <a:ext uri="{9D8B030D-6E8A-4147-A177-3AD203B41FA5}"/>
                  </a:extLst>
                </a:gridCol>
                <a:gridCol w="3080983">
                  <a:extLst>
                    <a:ext uri="{9D8B030D-6E8A-4147-A177-3AD203B41FA5}"/>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4" marR="68584"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4" marR="68584"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0,37 ≤ Р &lt; 0,61</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4" marR="68584"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4" marR="68584"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bl>
          </a:graphicData>
        </a:graphic>
      </p:graphicFrame>
      <p:sp>
        <p:nvSpPr>
          <p:cNvPr id="3105" name="Прямоугольник 29"/>
          <p:cNvSpPr>
            <a:spLocks noChangeArrowheads="1"/>
          </p:cNvSpPr>
          <p:nvPr/>
        </p:nvSpPr>
        <p:spPr bwMode="auto">
          <a:xfrm>
            <a:off x="4965700" y="1335088"/>
            <a:ext cx="4813300"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eaLnBrk="1" hangingPunct="1">
              <a:buFont typeface="Arial" panose="020B0604020202020204" pitchFamily="34" charset="0"/>
              <a:buNone/>
            </a:pPr>
            <a:r>
              <a:rPr lang="kk-KZ" altLang="ru-RU" sz="800" i="1">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anose="020B0604020202020204" pitchFamily="34" charset="0"/>
              <a:buNone/>
            </a:pPr>
            <a:r>
              <a:rPr lang="kk-KZ" altLang="ru-RU" sz="800" i="1">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a:solidFill>
                <a:srgbClr val="000000"/>
              </a:solidFill>
              <a:latin typeface="Times New Roman" panose="02020603050405020304" pitchFamily="18" charset="0"/>
              <a:cs typeface="Times New Roman" panose="02020603050405020304" pitchFamily="18" charset="0"/>
            </a:endParaRPr>
          </a:p>
        </p:txBody>
      </p:sp>
      <p:sp>
        <p:nvSpPr>
          <p:cNvPr id="3106" name="Прямоугольник 32"/>
          <p:cNvSpPr>
            <a:spLocks noChangeArrowheads="1"/>
          </p:cNvSpPr>
          <p:nvPr/>
        </p:nvSpPr>
        <p:spPr bwMode="auto">
          <a:xfrm>
            <a:off x="4957763" y="2049463"/>
            <a:ext cx="48037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buFont typeface="Arial" panose="020B0604020202020204" pitchFamily="34" charset="0"/>
              <a:buNone/>
            </a:pPr>
            <a:r>
              <a:rPr lang="ru-RU" altLang="ru-RU" sz="1200" i="1">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altLang="ru-RU">
                <a:latin typeface="Times New Roman" panose="02020603050405020304" pitchFamily="18" charset="0"/>
                <a:cs typeface="Times New Roman" panose="02020603050405020304" pitchFamily="18" charset="0"/>
              </a:rPr>
              <a:t> </a:t>
            </a:r>
          </a:p>
        </p:txBody>
      </p:sp>
      <p:graphicFrame>
        <p:nvGraphicFramePr>
          <p:cNvPr id="34" name="Таблица 33"/>
          <p:cNvGraphicFramePr/>
          <p:nvPr/>
        </p:nvGraphicFramePr>
        <p:xfrm>
          <a:off x="5030788" y="2378075"/>
          <a:ext cx="4606925" cy="2106614"/>
        </p:xfrm>
        <a:graphic>
          <a:graphicData uri="http://schemas.openxmlformats.org/drawingml/2006/table">
            <a:tbl>
              <a:tblPr/>
              <a:tblGrid>
                <a:gridCol w="848163">
                  <a:extLst>
                    <a:ext uri="{9D8B030D-6E8A-4147-A177-3AD203B41FA5}"/>
                  </a:extLst>
                </a:gridCol>
                <a:gridCol w="3758762">
                  <a:extLst>
                    <a:ext uri="{9D8B030D-6E8A-4147-A177-3AD203B41FA5}"/>
                  </a:extLst>
                </a:gridCol>
              </a:tblGrid>
              <a:tr h="304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extLst>
              </a:tr>
              <a:tr h="887414">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r h="457200">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r h="457200">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bl>
          </a:graphicData>
        </a:graphic>
      </p:graphicFrame>
      <p:sp>
        <p:nvSpPr>
          <p:cNvPr id="3125" name="TextBox 34"/>
          <p:cNvSpPr txBox="1">
            <a:spLocks noChangeArrowheads="1"/>
          </p:cNvSpPr>
          <p:nvPr/>
        </p:nvSpPr>
        <p:spPr bwMode="auto">
          <a:xfrm>
            <a:off x="4959350" y="4445000"/>
            <a:ext cx="4824413"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eaLnBrk="1" hangingPunct="1">
              <a:buFont typeface="Arial" panose="020B0604020202020204" pitchFamily="34" charset="0"/>
              <a:buNone/>
            </a:pPr>
            <a:r>
              <a:rPr lang="kk-KZ" altLang="ru-RU" sz="800" i="1">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a:p>
        </p:txBody>
      </p:sp>
      <p:graphicFrame>
        <p:nvGraphicFramePr>
          <p:cNvPr id="21" name="Таблица 20"/>
          <p:cNvGraphicFramePr>
            <a:graphicFrameLocks noGrp="1"/>
          </p:cNvGraphicFramePr>
          <p:nvPr/>
        </p:nvGraphicFramePr>
        <p:xfrm>
          <a:off x="5165725" y="5408613"/>
          <a:ext cx="4035425" cy="792168"/>
        </p:xfrm>
        <a:graphic>
          <a:graphicData uri="http://schemas.openxmlformats.org/drawingml/2006/table">
            <a:tbl>
              <a:tblPr/>
              <a:tblGrid>
                <a:gridCol w="2017713">
                  <a:extLst>
                    <a:ext uri="{9D8B030D-6E8A-4147-A177-3AD203B41FA5}"/>
                  </a:extLst>
                </a:gridCol>
                <a:gridCol w="2017712">
                  <a:extLst>
                    <a:ext uri="{9D8B030D-6E8A-4147-A177-3AD203B41FA5}"/>
                  </a:extLst>
                </a:gridCol>
              </a:tblGrid>
              <a:tr h="457041">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ru-RU" sz="800" b="0" i="0" u="none" strike="noStrike" cap="none" normalizeH="0" baseline="0" smtClean="0">
                        <a:ln>
                          <a:noFill/>
                        </a:ln>
                        <a:solidFill>
                          <a:schemeClr val="tx1"/>
                        </a:solidFill>
                        <a:effectLst/>
                        <a:latin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kk-KZ" sz="800" b="0" i="0" u="none" strike="noStrike" cap="none" normalizeH="0" baseline="0" smtClean="0">
                        <a:ln>
                          <a:noFill/>
                        </a:ln>
                        <a:solidFill>
                          <a:schemeClr val="tx1"/>
                        </a:solidFill>
                        <a:effectLst/>
                        <a:latin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altLang="en-US" sz="800" b="0" i="0" u="none" strike="noStrike" cap="none" normalizeH="0" baseline="0" smtClean="0">
                          <a:ln>
                            <a:noFill/>
                          </a:ln>
                          <a:solidFill>
                            <a:schemeClr val="tx1"/>
                          </a:solidFill>
                          <a:effectLst/>
                          <a:latin typeface="Times New Roman" pitchFamily="18" charset="0"/>
                          <a:cs typeface="Times New Roman" pitchFamily="18" charset="0"/>
                        </a:rPr>
                        <a:t>Баспасөз қызметі</a:t>
                      </a:r>
                    </a:p>
                  </a:txBody>
                  <a:tcPr marT="45642" marB="45642" anchor="ct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sz="800" b="0" i="0" u="none" strike="noStrike" cap="none" normalizeH="0" baseline="0" smtClean="0">
                          <a:ln>
                            <a:noFill/>
                          </a:ln>
                          <a:solidFill>
                            <a:schemeClr val="tx1"/>
                          </a:solidFill>
                          <a:effectLst/>
                          <a:latin typeface="Times New Roman" pitchFamily="18" charset="0"/>
                          <a:cs typeface="Times New Roman" pitchFamily="18" charset="0"/>
                        </a:rPr>
                        <a:t>Тел.: +7 (7172) 79-83-33</a:t>
                      </a: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en-US" sz="800" b="0" i="0" u="none" strike="noStrike" cap="none" normalizeH="0" baseline="0" smtClean="0">
                          <a:ln>
                            <a:noFill/>
                          </a:ln>
                          <a:solidFill>
                            <a:schemeClr val="tx1"/>
                          </a:solidFill>
                          <a:effectLst/>
                          <a:latin typeface="Times New Roman" pitchFamily="18" charset="0"/>
                          <a:cs typeface="Times New Roman" pitchFamily="18" charset="0"/>
                        </a:rPr>
                        <a:t>E-mail: </a:t>
                      </a:r>
                      <a:r>
                        <a:rPr kumimoji="0" lang="en-US" sz="800" b="1" i="0" u="none" strike="noStrike" cap="none" normalizeH="0" baseline="0" smtClean="0">
                          <a:ln>
                            <a:noFill/>
                          </a:ln>
                          <a:solidFill>
                            <a:schemeClr val="tx1"/>
                          </a:solidFill>
                          <a:effectLst/>
                          <a:latin typeface="Times New Roman" pitchFamily="18" charset="0"/>
                          <a:cs typeface="Times New Roman" pitchFamily="18" charset="0"/>
                          <a:hlinkClick r:id=""/>
                        </a:rPr>
                        <a:t>info@meteo.kz</a:t>
                      </a:r>
                      <a:endParaRPr kumimoji="0" lang="en-US" sz="800" b="1" i="0" u="none" strike="noStrike" cap="none" normalizeH="0" baseline="0" smtClean="0">
                        <a:ln>
                          <a:noFill/>
                        </a:ln>
                        <a:solidFill>
                          <a:schemeClr val="tx1"/>
                        </a:solidFill>
                        <a:effectLst/>
                        <a:latin typeface="Times New Roman" pitchFamily="18" charset="0"/>
                        <a:cs typeface="Times New Roman" pitchFamily="18" charset="0"/>
                      </a:endParaRPr>
                    </a:p>
                  </a:txBody>
                  <a:tcPr marT="45642" marB="45642" anchor="ctr" horzOverflow="overflow">
                    <a:lnL>
                      <a:noFill/>
                    </a:lnL>
                    <a:lnR>
                      <a:noFill/>
                    </a:lnR>
                    <a:lnT>
                      <a:noFill/>
                    </a:lnT>
                    <a:lnB>
                      <a:noFill/>
                    </a:lnB>
                    <a:lnTlToBr>
                      <a:noFill/>
                    </a:lnTlToBr>
                    <a:lnBlToTr>
                      <a:noFill/>
                    </a:lnBlToTr>
                    <a:noFill/>
                  </a:tcPr>
                </a:tc>
                <a:extLst>
                  <a:ext uri="{0D108BD9-81ED-4DB2-BD59-A6C34878D82A}"/>
                </a:extLst>
              </a:tr>
              <a:tr h="335121">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altLang="en-US" sz="800" b="0" i="0" u="none" strike="noStrike" cap="none" normalizeH="0" baseline="0" smtClean="0">
                          <a:ln>
                            <a:noFill/>
                          </a:ln>
                          <a:solidFill>
                            <a:schemeClr val="tx1"/>
                          </a:solidFill>
                          <a:effectLst/>
                          <a:latin typeface="Times New Roman" pitchFamily="18" charset="0"/>
                          <a:cs typeface="Times New Roman" pitchFamily="18" charset="0"/>
                        </a:rPr>
                        <a:t>Халықаралық ынтымақтастық бөлімі</a:t>
                      </a:r>
                    </a:p>
                  </a:txBody>
                  <a:tcPr marT="45642" marB="45642" anchor="ct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sz="800" b="0" i="0" u="none" strike="noStrike" cap="none" normalizeH="0" baseline="0" smtClean="0">
                          <a:ln>
                            <a:noFill/>
                          </a:ln>
                          <a:solidFill>
                            <a:schemeClr val="tx1"/>
                          </a:solidFill>
                          <a:effectLst/>
                          <a:latin typeface="Times New Roman" pitchFamily="18" charset="0"/>
                          <a:cs typeface="Times New Roman" pitchFamily="18" charset="0"/>
                        </a:rPr>
                        <a:t>Тел.: +7 (7172) 79-83-</a:t>
                      </a:r>
                      <a:r>
                        <a:rPr kumimoji="0" lang="en-US" sz="800" b="0" i="0" u="none" strike="noStrike" cap="none" normalizeH="0" baseline="0" smtClean="0">
                          <a:ln>
                            <a:noFill/>
                          </a:ln>
                          <a:solidFill>
                            <a:schemeClr val="tx1"/>
                          </a:solidFill>
                          <a:effectLst/>
                          <a:latin typeface="Times New Roman" pitchFamily="18" charset="0"/>
                          <a:cs typeface="Times New Roman" pitchFamily="18" charset="0"/>
                        </a:rPr>
                        <a:t>26</a:t>
                      </a:r>
                      <a:r>
                        <a:rPr kumimoji="0" lang="ru-RU" sz="800" b="0" i="0" u="none" strike="noStrike" cap="none" normalizeH="0" baseline="0" smtClean="0">
                          <a:ln>
                            <a:noFill/>
                          </a:ln>
                          <a:solidFill>
                            <a:schemeClr val="tx1"/>
                          </a:solidFill>
                          <a:effectLst/>
                          <a:latin typeface="Times New Roman" pitchFamily="18" charset="0"/>
                          <a:cs typeface="Times New Roman" pitchFamily="18" charset="0"/>
                        </a:rPr>
                        <a:t>, 79-83-</a:t>
                      </a:r>
                      <a:r>
                        <a:rPr kumimoji="0" lang="en-US" sz="800" b="0" i="0" u="none" strike="noStrike" cap="none" normalizeH="0" baseline="0" smtClean="0">
                          <a:ln>
                            <a:noFill/>
                          </a:ln>
                          <a:solidFill>
                            <a:schemeClr val="tx1"/>
                          </a:solidFill>
                          <a:effectLst/>
                          <a:latin typeface="Times New Roman" pitchFamily="18" charset="0"/>
                          <a:cs typeface="Times New Roman" pitchFamily="18" charset="0"/>
                        </a:rPr>
                        <a:t>83</a:t>
                      </a:r>
                      <a:endParaRPr kumimoji="0" lang="ru-RU" sz="800" b="0" i="0" u="none" strike="noStrike" cap="none" normalizeH="0" baseline="0" smtClean="0">
                        <a:ln>
                          <a:noFill/>
                        </a:ln>
                        <a:solidFill>
                          <a:schemeClr val="tx1"/>
                        </a:solidFill>
                        <a:effectLst/>
                        <a:latin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en-US" sz="800" b="0" i="0" u="none" strike="noStrike" cap="none" normalizeH="0" baseline="0" smtClean="0">
                          <a:ln>
                            <a:noFill/>
                          </a:ln>
                          <a:solidFill>
                            <a:schemeClr val="tx1"/>
                          </a:solidFill>
                          <a:effectLst/>
                          <a:latin typeface="Times New Roman" pitchFamily="18" charset="0"/>
                          <a:cs typeface="Times New Roman" pitchFamily="18" charset="0"/>
                        </a:rPr>
                        <a:t>E-mail: </a:t>
                      </a:r>
                      <a:r>
                        <a:rPr kumimoji="0" lang="en-US" sz="800" b="1" i="0" u="none" strike="noStrike" cap="none" normalizeH="0" baseline="0" smtClean="0">
                          <a:ln>
                            <a:noFill/>
                          </a:ln>
                          <a:solidFill>
                            <a:schemeClr val="tx1"/>
                          </a:solidFill>
                          <a:effectLst/>
                          <a:latin typeface="Times New Roman" pitchFamily="18" charset="0"/>
                          <a:cs typeface="Times New Roman" pitchFamily="18" charset="0"/>
                        </a:rPr>
                        <a:t>ukpp@meteo.kz</a:t>
                      </a:r>
                      <a:endParaRPr kumimoji="0" lang="en-US" sz="800" b="0" i="0" u="none" strike="noStrike" cap="none" normalizeH="0" baseline="0" smtClean="0">
                        <a:ln>
                          <a:noFill/>
                        </a:ln>
                        <a:solidFill>
                          <a:schemeClr val="tx1"/>
                        </a:solidFill>
                        <a:effectLst/>
                        <a:latin typeface="Times New Roman" pitchFamily="18" charset="0"/>
                        <a:cs typeface="Times New Roman" pitchFamily="18" charset="0"/>
                      </a:endParaRPr>
                    </a:p>
                  </a:txBody>
                  <a:tcPr marT="45642" marB="45642" anchor="ctr" horzOverflow="overflow">
                    <a:lnL>
                      <a:noFill/>
                    </a:lnL>
                    <a:lnR>
                      <a:noFill/>
                    </a:lnR>
                    <a:lnT>
                      <a:noFill/>
                    </a:lnT>
                    <a:lnB>
                      <a:noFill/>
                    </a:lnB>
                    <a:lnTlToBr>
                      <a:noFill/>
                    </a:lnTlToBr>
                    <a:lnBlToTr>
                      <a:noFill/>
                    </a:lnBlToTr>
                    <a:noFill/>
                  </a:tcPr>
                </a:tc>
                <a:extLst>
                  <a:ext uri="{0D108BD9-81ED-4DB2-BD59-A6C34878D82A}"/>
                </a:extLst>
              </a:tr>
            </a:tbl>
          </a:graphicData>
        </a:graphic>
      </p:graphicFrame>
      <p:sp>
        <p:nvSpPr>
          <p:cNvPr id="3131" name="Прямоугольник 21"/>
          <p:cNvSpPr>
            <a:spLocks noChangeArrowheads="1"/>
          </p:cNvSpPr>
          <p:nvPr/>
        </p:nvSpPr>
        <p:spPr bwMode="auto">
          <a:xfrm>
            <a:off x="303213" y="792163"/>
            <a:ext cx="1579562"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indent="176213">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a:r>
              <a:rPr lang="kk-KZ" altLang="ru-RU" sz="1400">
                <a:latin typeface="Times New Roman" panose="02020603050405020304" pitchFamily="18" charset="0"/>
                <a:cs typeface="Times New Roman" panose="02020603050405020304" pitchFamily="18" charset="0"/>
              </a:rPr>
              <a:t>Ұсыныстар жоқ</a:t>
            </a:r>
            <a:endParaRPr lang="ru-RU" altLang="ru-RU" sz="1400">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15482</TotalTime>
  <Words>539</Words>
  <Application>Microsoft Office PowerPoint</Application>
  <PresentationFormat>Лист A4 (210x297 мм)</PresentationFormat>
  <Paragraphs>107</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Calibri</vt:lpstr>
      <vt:lpstr>Arial</vt:lpstr>
      <vt:lpstr>Times New Roman</vt:lpstr>
      <vt:lpstr>宋体</vt:lpstr>
      <vt:lpstr>+mn-ea</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2375</cp:revision>
  <cp:lastPrinted>2021-07-01T07:38:07Z</cp:lastPrinted>
  <dcterms:created xsi:type="dcterms:W3CDTF">2018-03-27T06:03:00Z</dcterms:created>
  <dcterms:modified xsi:type="dcterms:W3CDTF">2022-06-27T08:17:12Z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