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Times New Roman" panose="02020603050405020304" pitchFamily="18" charset="0"/>
        <a:ea typeface="+mn-ea"/>
        <a:cs typeface="+mn-cs"/>
      </a:defRPr>
    </a:lvl6pPr>
    <a:lvl7pPr marL="2743200" algn="l" defTabSz="914400" rtl="0" eaLnBrk="1" latinLnBrk="0" hangingPunct="1">
      <a:defRPr sz="1200" kern="1200">
        <a:solidFill>
          <a:schemeClr val="tx1"/>
        </a:solidFill>
        <a:latin typeface="Times New Roman" panose="02020603050405020304" pitchFamily="18" charset="0"/>
        <a:ea typeface="+mn-ea"/>
        <a:cs typeface="+mn-cs"/>
      </a:defRPr>
    </a:lvl7pPr>
    <a:lvl8pPr marL="3200400" algn="l" defTabSz="914400" rtl="0" eaLnBrk="1" latinLnBrk="0" hangingPunct="1">
      <a:defRPr sz="1200" kern="1200">
        <a:solidFill>
          <a:schemeClr val="tx1"/>
        </a:solidFill>
        <a:latin typeface="Times New Roman" panose="02020603050405020304" pitchFamily="18" charset="0"/>
        <a:ea typeface="+mn-ea"/>
        <a:cs typeface="+mn-cs"/>
      </a:defRPr>
    </a:lvl8pPr>
    <a:lvl9pPr marL="3657600" algn="l" defTabSz="914400" rtl="0" eaLnBrk="1" latinLnBrk="0" hangingPunct="1">
      <a:defRPr sz="12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99CC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090" autoAdjust="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atin typeface="Calibri" panose="020F0502020204030204" pitchFamily="34" charset="0"/>
              </a:defRPr>
            </a:lvl1pPr>
          </a:lstStyle>
          <a:p>
            <a:pPr>
              <a:defRPr/>
            </a:pPr>
            <a:fld id="{1E71DA78-309D-4516-9983-71F97B4D2A87}" type="slidenum">
              <a:rPr lang="ru-RU" altLang="en-US"/>
              <a:pPr>
                <a:defRPr/>
              </a:pPr>
              <a:t>‹#›</a:t>
            </a:fld>
            <a:endParaRPr lang="ru-RU" altLang="en-US"/>
          </a:p>
        </p:txBody>
      </p:sp>
    </p:spTree>
    <p:extLst>
      <p:ext uri="{BB962C8B-B14F-4D97-AF65-F5344CB8AC3E}">
        <p14:creationId xmlns:p14="http://schemas.microsoft.com/office/powerpoint/2010/main" val="4027202113"/>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8DA7B7BC-5C11-4146-9886-424710C74677}" type="slidenum">
              <a:rPr lang="ru-RU" altLang="ru-RU"/>
              <a:pPr>
                <a:defRPr/>
              </a:pPr>
              <a:t>‹#›</a:t>
            </a:fld>
            <a:endParaRPr lang="ru-RU" altLang="ru-RU"/>
          </a:p>
        </p:txBody>
      </p:sp>
    </p:spTree>
    <p:extLst>
      <p:ext uri="{BB962C8B-B14F-4D97-AF65-F5344CB8AC3E}">
        <p14:creationId xmlns:p14="http://schemas.microsoft.com/office/powerpoint/2010/main" val="2417006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5EA11876-7DB7-4D9F-BA85-CC86F845C70C}" type="slidenum">
              <a:rPr lang="ru-RU" altLang="ru-RU"/>
              <a:pPr>
                <a:defRPr/>
              </a:pPr>
              <a:t>‹#›</a:t>
            </a:fld>
            <a:endParaRPr lang="ru-RU" altLang="ru-RU"/>
          </a:p>
        </p:txBody>
      </p:sp>
    </p:spTree>
    <p:extLst>
      <p:ext uri="{BB962C8B-B14F-4D97-AF65-F5344CB8AC3E}">
        <p14:creationId xmlns:p14="http://schemas.microsoft.com/office/powerpoint/2010/main" val="1818781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B2B70DF-73D4-4E2B-B0E8-F9C644B3CDE8}" type="slidenum">
              <a:rPr lang="ru-RU" altLang="ru-RU"/>
              <a:pPr>
                <a:defRPr/>
              </a:pPr>
              <a:t>‹#›</a:t>
            </a:fld>
            <a:endParaRPr lang="ru-RU" altLang="ru-RU"/>
          </a:p>
        </p:txBody>
      </p:sp>
    </p:spTree>
    <p:extLst>
      <p:ext uri="{BB962C8B-B14F-4D97-AF65-F5344CB8AC3E}">
        <p14:creationId xmlns:p14="http://schemas.microsoft.com/office/powerpoint/2010/main" val="274562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47B198A0-6023-45CA-9C60-C93B08EC7898}" type="slidenum">
              <a:rPr lang="ru-RU" altLang="ru-RU"/>
              <a:pPr>
                <a:defRPr/>
              </a:pPr>
              <a:t>‹#›</a:t>
            </a:fld>
            <a:endParaRPr lang="ru-RU" altLang="ru-RU"/>
          </a:p>
        </p:txBody>
      </p:sp>
    </p:spTree>
    <p:extLst>
      <p:ext uri="{BB962C8B-B14F-4D97-AF65-F5344CB8AC3E}">
        <p14:creationId xmlns:p14="http://schemas.microsoft.com/office/powerpoint/2010/main" val="377070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5360F902-A481-4985-BDE0-2F6765073E1E}" type="slidenum">
              <a:rPr lang="ru-RU" altLang="ru-RU"/>
              <a:pPr>
                <a:defRPr/>
              </a:pPr>
              <a:t>‹#›</a:t>
            </a:fld>
            <a:endParaRPr lang="ru-RU" altLang="ru-RU"/>
          </a:p>
        </p:txBody>
      </p:sp>
    </p:spTree>
    <p:extLst>
      <p:ext uri="{BB962C8B-B14F-4D97-AF65-F5344CB8AC3E}">
        <p14:creationId xmlns:p14="http://schemas.microsoft.com/office/powerpoint/2010/main" val="37309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90D144CD-5187-40EE-8AE0-007530B09E25}" type="slidenum">
              <a:rPr lang="ru-RU" altLang="ru-RU"/>
              <a:pPr>
                <a:defRPr/>
              </a:pPr>
              <a:t>‹#›</a:t>
            </a:fld>
            <a:endParaRPr lang="ru-RU" altLang="ru-RU"/>
          </a:p>
        </p:txBody>
      </p:sp>
    </p:spTree>
    <p:extLst>
      <p:ext uri="{BB962C8B-B14F-4D97-AF65-F5344CB8AC3E}">
        <p14:creationId xmlns:p14="http://schemas.microsoft.com/office/powerpoint/2010/main" val="484677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32DE1584-E368-473C-B4A9-6A294DF638D0}" type="slidenum">
              <a:rPr lang="ru-RU" altLang="ru-RU"/>
              <a:pPr>
                <a:defRPr/>
              </a:pPr>
              <a:t>‹#›</a:t>
            </a:fld>
            <a:endParaRPr lang="ru-RU" altLang="ru-RU"/>
          </a:p>
        </p:txBody>
      </p:sp>
    </p:spTree>
    <p:extLst>
      <p:ext uri="{BB962C8B-B14F-4D97-AF65-F5344CB8AC3E}">
        <p14:creationId xmlns:p14="http://schemas.microsoft.com/office/powerpoint/2010/main" val="1186001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6082F0CE-6574-4D98-A274-ECE1648E49F0}" type="slidenum">
              <a:rPr lang="ru-RU" altLang="ru-RU"/>
              <a:pPr>
                <a:defRPr/>
              </a:pPr>
              <a:t>‹#›</a:t>
            </a:fld>
            <a:endParaRPr lang="ru-RU" altLang="ru-RU"/>
          </a:p>
        </p:txBody>
      </p:sp>
    </p:spTree>
    <p:extLst>
      <p:ext uri="{BB962C8B-B14F-4D97-AF65-F5344CB8AC3E}">
        <p14:creationId xmlns:p14="http://schemas.microsoft.com/office/powerpoint/2010/main" val="216227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61E7185A-AF7D-40D4-AC45-4E993440800A}" type="slidenum">
              <a:rPr lang="ru-RU" altLang="ru-RU"/>
              <a:pPr>
                <a:defRPr/>
              </a:pPr>
              <a:t>‹#›</a:t>
            </a:fld>
            <a:endParaRPr lang="ru-RU" altLang="ru-RU"/>
          </a:p>
        </p:txBody>
      </p:sp>
    </p:spTree>
    <p:extLst>
      <p:ext uri="{BB962C8B-B14F-4D97-AF65-F5344CB8AC3E}">
        <p14:creationId xmlns:p14="http://schemas.microsoft.com/office/powerpoint/2010/main" val="19919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9CA4A9E-A5AA-49D9-BAEC-7212350AC926}" type="slidenum">
              <a:rPr lang="ru-RU" altLang="ru-RU"/>
              <a:pPr>
                <a:defRPr/>
              </a:pPr>
              <a:t>‹#›</a:t>
            </a:fld>
            <a:endParaRPr lang="ru-RU" altLang="ru-RU"/>
          </a:p>
        </p:txBody>
      </p:sp>
    </p:spTree>
    <p:extLst>
      <p:ext uri="{BB962C8B-B14F-4D97-AF65-F5344CB8AC3E}">
        <p14:creationId xmlns:p14="http://schemas.microsoft.com/office/powerpoint/2010/main" val="3107795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DB01AB19-59A8-4A98-9E63-94865873D549}" type="slidenum">
              <a:rPr lang="ru-RU" altLang="ru-RU"/>
              <a:pPr>
                <a:defRPr/>
              </a:pPr>
              <a:t>‹#›</a:t>
            </a:fld>
            <a:endParaRPr lang="ru-RU" altLang="ru-RU"/>
          </a:p>
        </p:txBody>
      </p:sp>
    </p:spTree>
    <p:extLst>
      <p:ext uri="{BB962C8B-B14F-4D97-AF65-F5344CB8AC3E}">
        <p14:creationId xmlns:p14="http://schemas.microsoft.com/office/powerpoint/2010/main" val="4032921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lgn="l"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mtClean="0">
                <a:solidFill>
                  <a:srgbClr val="898989"/>
                </a:solidFill>
                <a:latin typeface="Calibri" panose="020F0502020204030204" pitchFamily="34" charset="0"/>
              </a:defRPr>
            </a:lvl1pPr>
          </a:lstStyle>
          <a:p>
            <a:pPr>
              <a:defRPr/>
            </a:pPr>
            <a:fld id="{E5753FE1-B92E-4F83-8FD7-D98CCC5EAA52}"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08550" y="1047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smtClean="0">
                          <a:solidFill>
                            <a:srgbClr val="002060"/>
                          </a:solidFill>
                          <a:latin typeface="Times New Roman" panose="02020603050405020304" pitchFamily="18" charset="0"/>
                          <a:cs typeface="Times New Roman" panose="02020603050405020304" pitchFamily="18" charset="0"/>
                        </a:rPr>
                        <a:t>Алматы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Rectangle 9"/>
          <p:cNvSpPr>
            <a:spLocks noChangeArrowheads="1"/>
          </p:cNvSpPr>
          <p:nvPr/>
        </p:nvSpPr>
        <p:spPr bwMode="auto">
          <a:xfrm>
            <a:off x="273050" y="2589213"/>
            <a:ext cx="4465638"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329" tIns="0" rIns="114329"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 178 КҮНДЕЛІКТІ</a:t>
            </a:r>
          </a:p>
          <a:p>
            <a:pPr algn="ctr" eaLnBrk="1" hangingPunct="1">
              <a:spcBef>
                <a:spcPct val="0"/>
              </a:spcBef>
              <a:buFont typeface="Arial" panose="020B0604020202020204" pitchFamily="34" charset="0"/>
              <a:buNone/>
            </a:pPr>
            <a:endParaRPr lang="ru-RU"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АУА БАССЕЙНІНІҢ ЖАЙ-КҮЙІ</a:t>
            </a: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БЮЛЛЕТЕНІ</a:t>
            </a:r>
            <a:endParaRPr lang="zh-CN"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400" b="1" i="1">
                <a:solidFill>
                  <a:srgbClr val="002060"/>
                </a:solidFill>
                <a:latin typeface="Times New Roman" panose="02020603050405020304" pitchFamily="18" charset="0"/>
                <a:cs typeface="Times New Roman" panose="02020603050405020304" pitchFamily="18" charset="0"/>
              </a:rPr>
              <a:t>Алматы қ.</a:t>
            </a:r>
            <a:r>
              <a:rPr lang="ru-RU" altLang="en-US" sz="1400" b="1" i="1">
                <a:solidFill>
                  <a:srgbClr val="002060"/>
                </a:solidFill>
                <a:latin typeface="Times New Roman" panose="02020603050405020304" pitchFamily="18" charset="0"/>
                <a:cs typeface="Times New Roman" panose="02020603050405020304" pitchFamily="18" charset="0"/>
              </a:rPr>
              <a:t> </a:t>
            </a: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100">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kk-KZ" altLang="zh-CN" sz="1200" b="1" i="1">
                <a:solidFill>
                  <a:srgbClr val="002060"/>
                </a:solidFill>
                <a:latin typeface="Times New Roman" panose="02020603050405020304" pitchFamily="18" charset="0"/>
              </a:rPr>
              <a:t>2022 жыл 27 маусым</a:t>
            </a:r>
            <a:endParaRPr lang="zh-CN" altLang="ru-RU" sz="1200" b="1" i="1">
              <a:solidFill>
                <a:srgbClr val="002060"/>
              </a:solidFill>
              <a:latin typeface="Times New Roman" panose="02020603050405020304" pitchFamily="18" charset="0"/>
            </a:endParaRPr>
          </a:p>
        </p:txBody>
      </p:sp>
      <p:sp>
        <p:nvSpPr>
          <p:cNvPr id="3081" name="Прямоугольник 2"/>
          <p:cNvSpPr>
            <a:spLocks noChangeArrowheads="1"/>
          </p:cNvSpPr>
          <p:nvPr/>
        </p:nvSpPr>
        <p:spPr bwMode="black">
          <a:xfrm>
            <a:off x="4953000" y="115888"/>
            <a:ext cx="4837113"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Алматы қ</a:t>
            </a:r>
            <a:r>
              <a:rPr lang="kk-KZ" altLang="ru-RU" sz="1200" b="1">
                <a:latin typeface="Times New Roman" panose="02020603050405020304" pitchFamily="18" charset="0"/>
                <a:cs typeface="Times New Roman" panose="02020603050405020304" pitchFamily="18" charset="0"/>
              </a:rPr>
              <a:t>аласы</a:t>
            </a:r>
            <a:r>
              <a:rPr lang="ru-RU" altLang="ru-RU" sz="1200" b="1">
                <a:latin typeface="Times New Roman" panose="02020603050405020304" pitchFamily="18" charset="0"/>
                <a:cs typeface="Times New Roman" panose="02020603050405020304" pitchFamily="18" charset="0"/>
              </a:rPr>
              <a:t> бойынша</a:t>
            </a: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28 маусымға</a:t>
            </a:r>
            <a:r>
              <a:rPr lang="ru-RU" altLang="ru-RU" sz="1200" b="1">
                <a:latin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арналған ауа-райы болжамы</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27 маусым сағ. 21-ден 28 маусым сағ. 21-ге дейін.</a:t>
            </a:r>
            <a:r>
              <a:rPr lang="ru-RU" altLang="ru-RU" sz="1200" b="1">
                <a:latin typeface="Times New Roman" panose="02020603050405020304" pitchFamily="18" charset="0"/>
                <a:cs typeface="Times New Roman" panose="02020603050405020304" pitchFamily="18" charset="0"/>
                <a:sym typeface="+mn-ea"/>
              </a:rPr>
              <a:t>    </a:t>
            </a:r>
          </a:p>
          <a:p>
            <a:pPr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a:t>
            </a:r>
            <a:r>
              <a:rPr lang="kk-KZ" altLang="ru-RU" sz="1200">
                <a:latin typeface="Times New Roman" panose="02020603050405020304" pitchFamily="18" charset="0"/>
              </a:rPr>
              <a:t>Таңертең және күндіз өткінші жаңбыр, найзағай. Солтүстік-батыс</a:t>
            </a:r>
            <a:r>
              <a:rPr lang="kk-KZ" altLang="ru-RU"/>
              <a:t> </a:t>
            </a:r>
            <a:r>
              <a:rPr lang="kk-KZ" altLang="ru-RU" sz="1200">
                <a:latin typeface="Times New Roman" panose="02020603050405020304" pitchFamily="18" charset="0"/>
              </a:rPr>
              <a:t>ж</a:t>
            </a:r>
            <a:r>
              <a:rPr lang="ru-RU" altLang="ru-RU" sz="1200">
                <a:latin typeface="Times New Roman" panose="02020603050405020304" pitchFamily="18" charset="0"/>
              </a:rPr>
              <a:t>елі 2-7, найзағай кезінде екпіні 13 м/с. Ауа температурасы түнде 21-23, күндіз 31-33 градус жылы.</a:t>
            </a:r>
          </a:p>
          <a:p>
            <a:pPr algn="ctr" eaLnBrk="1" hangingPunct="1">
              <a:spcBef>
                <a:spcPct val="0"/>
              </a:spcBef>
              <a:buFont typeface="Arial" panose="020B0604020202020204" pitchFamily="34" charset="0"/>
              <a:buNone/>
            </a:pPr>
            <a:r>
              <a:rPr lang="kk-KZ" altLang="ru-RU" sz="1200" b="1">
                <a:latin typeface="Times New Roman" panose="02020603050405020304" pitchFamily="18" charset="0"/>
                <a:cs typeface="Times New Roman" panose="02020603050405020304" pitchFamily="18" charset="0"/>
              </a:rPr>
              <a:t>түнде </a:t>
            </a:r>
            <a:r>
              <a:rPr lang="ru-RU" altLang="ru-RU" sz="1200" b="1">
                <a:latin typeface="Times New Roman" panose="02020603050405020304" pitchFamily="18" charset="0"/>
                <a:cs typeface="Times New Roman" panose="02020603050405020304" pitchFamily="18" charset="0"/>
              </a:rPr>
              <a:t>29</a:t>
            </a:r>
            <a:r>
              <a:rPr lang="kk-KZ" altLang="ru-RU" sz="1200" b="1">
                <a:latin typeface="Times New Roman" panose="02020603050405020304" pitchFamily="18" charset="0"/>
                <a:cs typeface="Times New Roman" panose="02020603050405020304" pitchFamily="18" charset="0"/>
              </a:rPr>
              <a:t> маусым</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28 маусым сағ. 21-ден 29 маусым сағ. 09-ға дейін</a:t>
            </a:r>
          </a:p>
          <a:p>
            <a:pPr algn="just"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жауын-шашынсыз. Жел 2-7 м/с. Ауа температурасы 21-23 градус жылы.</a:t>
            </a:r>
          </a:p>
        </p:txBody>
      </p:sp>
      <p:graphicFrame>
        <p:nvGraphicFramePr>
          <p:cNvPr id="23" name="Таблица 2"/>
          <p:cNvGraphicFramePr>
            <a:graphicFrameLocks noGrp="1"/>
          </p:cNvGraphicFramePr>
          <p:nvPr>
            <p:extLst>
              <p:ext uri="{D42A27DB-BD31-4B8C-83A1-F6EECF244321}">
                <p14:modId xmlns:p14="http://schemas.microsoft.com/office/powerpoint/2010/main" val="753030917"/>
              </p:ext>
            </p:extLst>
          </p:nvPr>
        </p:nvGraphicFramePr>
        <p:xfrm>
          <a:off x="4953000" y="4365625"/>
          <a:ext cx="4667250" cy="1862138"/>
        </p:xfrm>
        <a:graphic>
          <a:graphicData uri="http://schemas.openxmlformats.org/drawingml/2006/table">
            <a:tbl>
              <a:tblPr/>
              <a:tblGrid>
                <a:gridCol w="1795463">
                  <a:extLst>
                    <a:ext uri="{9D8B030D-6E8A-4147-A177-3AD203B41FA5}">
                      <a16:colId xmlns:a16="http://schemas.microsoft.com/office/drawing/2014/main" xmlns="" val="20000"/>
                    </a:ext>
                  </a:extLst>
                </a:gridCol>
                <a:gridCol w="1433512">
                  <a:extLst>
                    <a:ext uri="{9D8B030D-6E8A-4147-A177-3AD203B41FA5}">
                      <a16:colId xmlns:a16="http://schemas.microsoft.com/office/drawing/2014/main" xmlns="" val="20001"/>
                    </a:ext>
                  </a:extLst>
                </a:gridCol>
                <a:gridCol w="1438275">
                  <a:extLst>
                    <a:ext uri="{9D8B030D-6E8A-4147-A177-3AD203B41FA5}">
                      <a16:colId xmlns:a16="http://schemas.microsoft.com/office/drawing/2014/main" xmlns="" val="20002"/>
                    </a:ext>
                  </a:extLst>
                </a:gridCol>
              </a:tblGrid>
              <a:tr h="3969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err="1" smtClean="0">
                          <a:ln>
                            <a:noFill/>
                          </a:ln>
                          <a:solidFill>
                            <a:schemeClr val="tx1"/>
                          </a:solidFill>
                          <a:effectLst/>
                          <a:latin typeface="Times New Roman" pitchFamily="18" charset="0"/>
                          <a:cs typeface="Times New Roman" pitchFamily="18" charset="0"/>
                        </a:rPr>
                        <a:t>Ластаушы</a:t>
                      </a:r>
                      <a:r>
                        <a:rPr kumimoji="0" lang="ru-RU" sz="10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sz="1000" b="1" i="0" u="none" strike="noStrike" cap="none" normalizeH="0" baseline="0" dirty="0" err="1" smtClean="0">
                          <a:ln>
                            <a:noFill/>
                          </a:ln>
                          <a:solidFill>
                            <a:schemeClr val="tx1"/>
                          </a:solidFill>
                          <a:effectLst/>
                          <a:latin typeface="Times New Roman" pitchFamily="18" charset="0"/>
                          <a:cs typeface="Times New Roman" pitchFamily="18" charset="0"/>
                        </a:rPr>
                        <a:t>зат</a:t>
                      </a:r>
                      <a:endParaRPr kumimoji="0" lang="ru-RU" sz="1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Times New Roman" pitchFamily="18" charset="0"/>
                          <a:cs typeface="Times New Roman" pitchFamily="18" charset="0"/>
                        </a:rPr>
                        <a:t>Нақты шоғырлану, мкг/м3</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000" b="1" i="0" u="none" strike="noStrike" cap="none" normalizeH="0" baseline="0" smtClean="0">
                          <a:ln>
                            <a:noFill/>
                          </a:ln>
                          <a:solidFill>
                            <a:schemeClr val="tx1"/>
                          </a:solidFill>
                          <a:effectLst/>
                          <a:latin typeface="Times New Roman" pitchFamily="18" charset="0"/>
                          <a:cs typeface="Times New Roman" pitchFamily="18" charset="0"/>
                        </a:rPr>
                        <a:t>ШЖШ асу еселігі</a:t>
                      </a:r>
                      <a:endParaRPr kumimoji="0" lang="ru-RU" sz="1000" b="1" i="0" u="none" strike="noStrike" cap="none" normalizeH="0" baseline="0" smtClean="0">
                        <a:ln>
                          <a:noFill/>
                        </a:ln>
                        <a:solidFill>
                          <a:schemeClr val="tx1"/>
                        </a:solidFill>
                        <a:effectLst/>
                        <a:latin typeface="Times New Roman" pitchFamily="18" charset="0"/>
                        <a:cs typeface="Times New Roman" pitchFamily="18" charset="0"/>
                      </a:endParaRP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РМ-2,5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РМ-10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Күкірт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3"/>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Көміртегі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5"/>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6"/>
                  </a:ext>
                </a:extLst>
              </a:tr>
            </a:tbl>
          </a:graphicData>
        </a:graphic>
      </p:graphicFrame>
      <p:graphicFrame>
        <p:nvGraphicFramePr>
          <p:cNvPr id="24" name="Таблица 23"/>
          <p:cNvGraphicFramePr/>
          <p:nvPr/>
        </p:nvGraphicFramePr>
        <p:xfrm>
          <a:off x="4924425" y="6454775"/>
          <a:ext cx="4837113" cy="393700"/>
        </p:xfrm>
        <a:graphic>
          <a:graphicData uri="http://schemas.openxmlformats.org/drawingml/2006/table">
            <a:tbl>
              <a:tblPr/>
              <a:tblGrid>
                <a:gridCol w="4837113">
                  <a:extLst>
                    <a:ext uri="{9D8B030D-6E8A-4147-A177-3AD203B41FA5}">
                      <a16:colId xmlns:a16="http://schemas.microsoft.com/office/drawing/2014/main" xmlns="" val="20000"/>
                    </a:ext>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19" name="Прямоугольник 21"/>
          <p:cNvSpPr>
            <a:spLocks noChangeArrowheads="1"/>
          </p:cNvSpPr>
          <p:nvPr/>
        </p:nvSpPr>
        <p:spPr bwMode="auto">
          <a:xfrm>
            <a:off x="4953000" y="3933825"/>
            <a:ext cx="4808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Алматы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3120" name="TextBox 13"/>
          <p:cNvSpPr txBox="1">
            <a:spLocks noChangeArrowheads="1"/>
          </p:cNvSpPr>
          <p:nvPr/>
        </p:nvSpPr>
        <p:spPr bwMode="hidden">
          <a:xfrm>
            <a:off x="5024438" y="3573463"/>
            <a:ext cx="4729162" cy="312737"/>
          </a:xfrm>
          <a:prstGeom prst="rect">
            <a:avLst/>
          </a:prstGeom>
          <a:solidFill>
            <a:srgbClr val="99CC0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a:cs typeface="Times New Roman" panose="02020603050405020304" pitchFamily="18" charset="0"/>
              </a:rPr>
              <a:t>1, 2, 3 дәрежелі ҚМЖ ескертуі жоқ</a:t>
            </a:r>
          </a:p>
        </p:txBody>
      </p:sp>
      <p:sp>
        <p:nvSpPr>
          <p:cNvPr id="3121" name="TextBox 13"/>
          <p:cNvSpPr txBox="1">
            <a:spLocks noChangeArrowheads="1"/>
          </p:cNvSpPr>
          <p:nvPr/>
        </p:nvSpPr>
        <p:spPr bwMode="hidden">
          <a:xfrm>
            <a:off x="5024438" y="2420938"/>
            <a:ext cx="4729162" cy="1042987"/>
          </a:xfrm>
          <a:prstGeom prst="rect">
            <a:avLst/>
          </a:prstGeom>
          <a:solidFill>
            <a:schemeClr val="accent6"/>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2022 </a:t>
            </a:r>
            <a:r>
              <a:rPr lang="ru-RU" altLang="ru-RU" sz="1200" dirty="0" err="1">
                <a:latin typeface="Times New Roman" panose="02020603050405020304" pitchFamily="18" charset="0"/>
                <a:cs typeface="Times New Roman" panose="02020603050405020304" pitchFamily="18" charset="0"/>
              </a:rPr>
              <a:t>жылдың</a:t>
            </a:r>
            <a:r>
              <a:rPr lang="ru-RU" altLang="ru-RU" sz="1200" dirty="0">
                <a:latin typeface="Times New Roman" panose="02020603050405020304" pitchFamily="18" charset="0"/>
                <a:cs typeface="Times New Roman" panose="02020603050405020304" pitchFamily="18" charset="0"/>
              </a:rPr>
              <a:t> 28</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тәулік</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бойы</a:t>
            </a:r>
            <a:r>
              <a:rPr lang="ru-RU" altLang="ru-RU" sz="1200" dirty="0">
                <a:latin typeface="Times New Roman" panose="02020603050405020304" pitchFamily="18" charset="0"/>
              </a:rPr>
              <a:t>, 29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түнде</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метеорологиялық</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жағдайлар</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қала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атмосферасында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ластаушы</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заттардың</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жиналуына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ықпал</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етеді</a:t>
            </a:r>
            <a:r>
              <a:rPr lang="ru-RU" altLang="ru-RU" sz="1200" dirty="0">
                <a:latin typeface="Times New Roman" panose="02020603050405020304" pitchFamily="18" charset="0"/>
                <a:cs typeface="Times New Roman" panose="02020603050405020304" pitchFamily="18" charset="0"/>
              </a:rPr>
              <a:t>. </a:t>
            </a:r>
          </a:p>
          <a:p>
            <a:pPr algn="just" eaLnBrk="1" hangingPunct="1">
              <a:spcBef>
                <a:spcPct val="0"/>
              </a:spcBef>
              <a:buFont typeface="Arial" panose="020B0604020202020204" pitchFamily="34" charset="0"/>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rPr>
              <a:t>көтеріңкі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63513" y="2051050"/>
            <a:ext cx="470852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dirty="0">
                <a:solidFill>
                  <a:srgbClr val="000000"/>
                </a:solidFill>
                <a:latin typeface="Times New Roman" panose="02020603050405020304" pitchFamily="18" charset="0"/>
                <a:cs typeface="Times New Roman" panose="02020603050405020304" pitchFamily="18" charset="0"/>
              </a:rPr>
              <a:t>Алматы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16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ұлттық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университеті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айм.Әл-Фараби</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Атындағы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Қазұу</a:t>
            </a:r>
            <a:r>
              <a:rPr lang="ru-RU" altLang="ru-RU" sz="1200" dirty="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 Боралдай Автошаруашылығы, Аэродромная көшесі</a:t>
            </a:r>
            <a:r>
              <a:rPr lang="ru-RU" alt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 «Алматы арена» мұз айдыны;</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 70 разъезд, №32 жалпы білім беретін мектеп;</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 </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Халық</a:t>
            </a:r>
            <a:r>
              <a:rPr lang="ru-RU" altLang="ru-RU" sz="1200" dirty="0">
                <a:latin typeface="Times New Roman" panose="02020603050405020304" pitchFamily="18" charset="0"/>
                <a:cs typeface="Times New Roman" panose="02020603050405020304" pitchFamily="18" charset="0"/>
              </a:rPr>
              <a:t> арена» </a:t>
            </a:r>
            <a:r>
              <a:rPr lang="ru-RU" altLang="ru-RU" sz="1200" dirty="0" err="1">
                <a:latin typeface="Times New Roman" panose="02020603050405020304" pitchFamily="18" charset="0"/>
                <a:cs typeface="Times New Roman" panose="02020603050405020304" pitchFamily="18" charset="0"/>
              </a:rPr>
              <a:t>Мұз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аренасы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Думан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шағын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27 бекет – </a:t>
            </a:r>
            <a:r>
              <a:rPr lang="ru-RU" altLang="ru-RU" sz="1200" dirty="0" err="1">
                <a:latin typeface="Times New Roman" panose="02020603050405020304" pitchFamily="18" charset="0"/>
                <a:cs typeface="Times New Roman" panose="02020603050405020304" pitchFamily="18" charset="0"/>
              </a:rPr>
              <a:t>Әйгерім</a:t>
            </a:r>
            <a:r>
              <a:rPr lang="ru-RU" altLang="ru-RU" sz="1200" dirty="0">
                <a:latin typeface="Times New Roman" panose="02020603050405020304" pitchFamily="18" charset="0"/>
                <a:cs typeface="Times New Roman" panose="02020603050405020304" pitchFamily="18" charset="0"/>
              </a:rPr>
              <a:t> 2 </a:t>
            </a:r>
            <a:r>
              <a:rPr lang="ru-RU" altLang="ru-RU" sz="1200" dirty="0" err="1">
                <a:latin typeface="Times New Roman" panose="02020603050405020304" pitchFamily="18" charset="0"/>
                <a:cs typeface="Times New Roman" panose="02020603050405020304" pitchFamily="18" charset="0"/>
              </a:rPr>
              <a:t>шағын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 В. </a:t>
            </a:r>
            <a:r>
              <a:rPr lang="ru-RU" altLang="ru-RU" sz="1200" dirty="0" err="1">
                <a:latin typeface="Times New Roman" panose="02020603050405020304" pitchFamily="18" charset="0"/>
                <a:cs typeface="Times New Roman" panose="02020603050405020304" pitchFamily="18" charset="0"/>
              </a:rPr>
              <a:t>Бенберин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63;</a:t>
            </a:r>
            <a:endParaRPr lang="kk-KZ" altLang="ru-RU" sz="1200" dirty="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28 бекет – </a:t>
            </a:r>
            <a:r>
              <a:rPr lang="ru-RU" altLang="ru-RU" sz="1200" dirty="0" err="1">
                <a:latin typeface="Times New Roman" panose="02020603050405020304" pitchFamily="18" charset="0"/>
              </a:rPr>
              <a:t>аэрологиялық</a:t>
            </a:r>
            <a:r>
              <a:rPr lang="ru-RU" altLang="ru-RU" sz="1200" dirty="0">
                <a:latin typeface="Times New Roman" panose="02020603050405020304" pitchFamily="18" charset="0"/>
              </a:rPr>
              <a:t> станция (</a:t>
            </a:r>
            <a:r>
              <a:rPr lang="ru-RU" altLang="ru-RU" sz="1200" dirty="0" err="1">
                <a:latin typeface="Times New Roman" panose="02020603050405020304" pitchFamily="18" charset="0"/>
              </a:rPr>
              <a:t>әуежай</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ауданы</a:t>
            </a:r>
            <a:r>
              <a:rPr lang="ru-RU" altLang="ru-RU" sz="1200" dirty="0">
                <a:latin typeface="Times New Roman" panose="02020603050405020304" pitchFamily="18" charset="0"/>
              </a:rPr>
              <a:t>) </a:t>
            </a:r>
          </a:p>
          <a:p>
            <a:pPr eaLnBrk="1" hangingPunct="1">
              <a:spcBef>
                <a:spcPct val="0"/>
              </a:spcBef>
              <a:buFont typeface="Arial" panose="020B0604020202020204" pitchFamily="34" charset="0"/>
              <a:buNone/>
            </a:pPr>
            <a:r>
              <a:rPr lang="ru-RU" altLang="ru-RU" sz="1200" dirty="0">
                <a:latin typeface="Times New Roman" panose="02020603050405020304" pitchFamily="18" charset="0"/>
              </a:rPr>
              <a:t>Ахметов к-</a:t>
            </a:r>
            <a:r>
              <a:rPr lang="ru-RU" altLang="ru-RU" sz="1200" dirty="0" err="1">
                <a:latin typeface="Times New Roman" panose="02020603050405020304" pitchFamily="18" charset="0"/>
              </a:rPr>
              <a:t>сі</a:t>
            </a:r>
            <a:r>
              <a:rPr lang="ru-RU" altLang="ru-RU" sz="1200" dirty="0">
                <a:latin typeface="Times New Roman" panose="02020603050405020304" pitchFamily="18" charset="0"/>
              </a:rPr>
              <a:t>, 50</a:t>
            </a:r>
            <a:r>
              <a:rPr lang="kk-KZ" altLang="ru-RU" sz="1200" dirty="0">
                <a:latin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29 бекет – Түрксіб ауданының АІІБ, Р. Зорге көшесі, 14;</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30 бекет – «Шаңырақ» шағынауданы, №26 мектеп, Жанқожа батыр көшесі, 202;</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31 бекет – Әл-Фараби даңғылы, Науаи көшесінің қиылысы, Орбита ш. а. («Зеленстрой» АҚ дендропарк аумағы)</a:t>
            </a:r>
            <a:endParaRPr lang="ru-RU" altLang="ru-RU" sz="1200"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 бекет – Амангелді көшесі мен Сәтпаев көшесінің қиылысы;(ауа сынамасын тәулігіне 3 рет алу - 07, 13 және 19)</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12 бекет – Райымбек даңғылы мен Наурызбай батыр көшесінің қиылысы;</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16 бекет – Айнабұлақ-3 ш.а.;</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25 бекет – Ақсай-3 шағынауданы, Маречек көшесі, Б. Момышұлы көшесінің қиылысы;</a:t>
            </a:r>
            <a:endParaRPr lang="ru-RU" altLang="ru-RU" sz="1200" i="1" dirty="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dirty="0">
                <a:latin typeface="Times New Roman" panose="02020603050405020304" pitchFamily="18" charset="0"/>
                <a:cs typeface="Times New Roman" panose="02020603050405020304" pitchFamily="18" charset="0"/>
              </a:rPr>
              <a:t>№ 26 бекет – Тастақ-1 ш. а., Төле би к-сі, 249, «№8 қалалық балалар емханасы» ММ</a:t>
            </a:r>
            <a:endParaRPr lang="ru-RU" altLang="ru-RU" sz="1200" i="1" dirty="0">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4613"/>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r>
              <a:rPr lang="ru-RU" altLang="ru-RU" sz="1200" i="1">
                <a:latin typeface="Times New Roman" panose="02020603050405020304" pitchFamily="18" charset="0"/>
                <a:cs typeface="Times New Roman" panose="02020603050405020304" pitchFamily="18" charset="0"/>
              </a:rPr>
              <a:t>Параметр «Р» является обобщённым показателем загрязнения воздуха по городу в целом .</a:t>
            </a:r>
            <a:endParaRPr lang="ru-RU" altLang="ru-RU" sz="1200"/>
          </a:p>
        </p:txBody>
      </p:sp>
      <p:grpSp>
        <p:nvGrpSpPr>
          <p:cNvPr id="4103" name="Группа 24"/>
          <p:cNvGrpSpPr>
            <a:grpSpLocks/>
          </p:cNvGrpSpPr>
          <p:nvPr/>
        </p:nvGrpSpPr>
        <p:grpSpPr bwMode="auto">
          <a:xfrm>
            <a:off x="4922838" y="4557713"/>
            <a:ext cx="4632325" cy="1779587"/>
            <a:chOff x="189650" y="3799939"/>
            <a:chExt cx="4632885" cy="1953290"/>
          </a:xfrm>
        </p:grpSpPr>
        <p:graphicFrame>
          <p:nvGraphicFramePr>
            <p:cNvPr id="26" name="Таблица 25"/>
            <p:cNvGraphicFramePr/>
            <p:nvPr/>
          </p:nvGraphicFramePr>
          <p:xfrm>
            <a:off x="531522" y="4883920"/>
            <a:ext cx="4035777" cy="869806"/>
          </p:xfrm>
          <a:graphic>
            <a:graphicData uri="http://schemas.openxmlformats.org/drawingml/2006/table">
              <a:tbl>
                <a:tblPr/>
                <a:tblGrid>
                  <a:gridCol w="2017645">
                    <a:extLst>
                      <a:ext uri="{9D8B030D-6E8A-4147-A177-3AD203B41FA5}">
                        <a16:colId xmlns:a16="http://schemas.microsoft.com/office/drawing/2014/main" xmlns="" val="20000"/>
                      </a:ext>
                    </a:extLst>
                  </a:gridCol>
                  <a:gridCol w="2017644">
                    <a:extLst>
                      <a:ext uri="{9D8B030D-6E8A-4147-A177-3AD203B41FA5}">
                        <a16:colId xmlns:a16="http://schemas.microsoft.com/office/drawing/2014/main" xmlns="" val="20001"/>
                      </a:ext>
                    </a:extLst>
                  </a:gridCol>
                </a:tblGrid>
                <a:tr h="4569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0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189650" y="4077010"/>
              <a:ext cx="28216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          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68888" y="6276975"/>
            <a:ext cx="4521200" cy="306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Ертаева С.Ә.</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40338" y="511175"/>
          <a:ext cx="4302125" cy="850902"/>
        </p:xfrm>
        <a:graphic>
          <a:graphicData uri="http://schemas.openxmlformats.org/drawingml/2006/table">
            <a:tbl>
              <a:tblPr/>
              <a:tblGrid>
                <a:gridCol w="1152242">
                  <a:extLst>
                    <a:ext uri="{9D8B030D-6E8A-4147-A177-3AD203B41FA5}">
                      <a16:colId xmlns:a16="http://schemas.microsoft.com/office/drawing/2014/main" xmlns="" val="20000"/>
                    </a:ext>
                  </a:extLst>
                </a:gridCol>
                <a:gridCol w="3149883">
                  <a:extLst>
                    <a:ext uri="{9D8B030D-6E8A-4147-A177-3AD203B41FA5}">
                      <a16:colId xmlns:a16="http://schemas.microsoft.com/office/drawing/2014/main" xmlns="" val="20001"/>
                    </a:ext>
                  </a:extLst>
                </a:gridCol>
              </a:tblGrid>
              <a:tr h="19863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06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30" name="Прямоугольник 19"/>
          <p:cNvSpPr>
            <a:spLocks noChangeArrowheads="1"/>
          </p:cNvSpPr>
          <p:nvPr/>
        </p:nvSpPr>
        <p:spPr bwMode="auto">
          <a:xfrm>
            <a:off x="4953000" y="1287463"/>
            <a:ext cx="4838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67288" y="2009775"/>
            <a:ext cx="4806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26025" y="234632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7288" y="4433888"/>
            <a:ext cx="48244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
        <p:nvSpPr>
          <p:cNvPr id="2" name="Прямоугольник 1"/>
          <p:cNvSpPr/>
          <p:nvPr/>
        </p:nvSpPr>
        <p:spPr>
          <a:xfrm>
            <a:off x="309291" y="680793"/>
            <a:ext cx="4208960" cy="1475276"/>
          </a:xfrm>
          <a:prstGeom prst="rect">
            <a:avLst/>
          </a:prstGeom>
        </p:spPr>
        <p:txBody>
          <a:bodyPr wrap="square">
            <a:spAutoFit/>
          </a:bodyPr>
          <a:lstStyle/>
          <a:p>
            <a:pPr algn="just">
              <a:lnSpc>
                <a:spcPct val="107000"/>
              </a:lnSpc>
            </a:pPr>
            <a:r>
              <a:rPr lang="ru-RU" sz="1050" dirty="0">
                <a:ea typeface="Calibri" panose="020F0502020204030204" pitchFamily="34" charset="0"/>
                <a:cs typeface="Times New Roman" panose="02020603050405020304" pitchFamily="18" charset="0"/>
              </a:rPr>
              <a:t>ашық </a:t>
            </a:r>
            <a:r>
              <a:rPr lang="ru-RU" sz="1050" dirty="0" err="1">
                <a:ea typeface="Calibri" panose="020F0502020204030204" pitchFamily="34" charset="0"/>
                <a:cs typeface="Times New Roman" panose="02020603050405020304" pitchFamily="18" charset="0"/>
              </a:rPr>
              <a:t>ауада</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әсіресе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автотрассалардың</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немесе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басқа</a:t>
            </a:r>
            <a:r>
              <a:rPr lang="ru-RU" sz="1050" dirty="0">
                <a:ea typeface="Calibri" panose="020F0502020204030204" pitchFamily="34" charset="0"/>
                <a:cs typeface="Times New Roman" panose="02020603050405020304" pitchFamily="18" charset="0"/>
              </a:rPr>
              <a:t> да </a:t>
            </a:r>
            <a:r>
              <a:rPr lang="ru-RU" sz="1050" dirty="0" err="1">
                <a:ea typeface="Calibri" panose="020F0502020204030204" pitchFamily="34" charset="0"/>
                <a:cs typeface="Times New Roman" panose="02020603050405020304" pitchFamily="18" charset="0"/>
              </a:rPr>
              <a:t>ластану</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көздерінің</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жанында</a:t>
            </a:r>
            <a:r>
              <a:rPr lang="ru-RU" sz="1050" dirty="0">
                <a:ea typeface="Calibri" panose="020F0502020204030204" pitchFamily="34" charset="0"/>
                <a:cs typeface="Times New Roman" panose="02020603050405020304" pitchFamily="18" charset="0"/>
              </a:rPr>
              <a:t> болу </a:t>
            </a:r>
            <a:r>
              <a:rPr lang="ru-RU" sz="1050" dirty="0" err="1">
                <a:ea typeface="Calibri" panose="020F0502020204030204" pitchFamily="34" charset="0"/>
                <a:cs typeface="Times New Roman" panose="02020603050405020304" pitchFamily="18" charset="0"/>
              </a:rPr>
              <a:t>уақытын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қысқарту</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Балалар</a:t>
            </a:r>
            <a:r>
              <a:rPr lang="ru-RU" sz="1050" dirty="0">
                <a:ea typeface="Calibri" panose="020F0502020204030204" pitchFamily="34" charset="0"/>
                <a:cs typeface="Times New Roman" panose="02020603050405020304" pitchFamily="18" charset="0"/>
              </a:rPr>
              <a:t> мен </a:t>
            </a:r>
            <a:r>
              <a:rPr lang="ru-RU" sz="1050" dirty="0" err="1">
                <a:ea typeface="Calibri" panose="020F0502020204030204" pitchFamily="34" charset="0"/>
                <a:cs typeface="Times New Roman" panose="02020603050405020304" pitchFamily="18" charset="0"/>
              </a:rPr>
              <a:t>жүкті</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әйелдер</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ұзақ</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серуендеуден</a:t>
            </a:r>
            <a:r>
              <a:rPr lang="ru-RU" sz="1050" dirty="0">
                <a:ea typeface="Calibri" panose="020F0502020204030204" pitchFamily="34" charset="0"/>
                <a:cs typeface="Times New Roman" panose="02020603050405020304" pitchFamily="18" charset="0"/>
              </a:rPr>
              <a:t> бас </a:t>
            </a:r>
            <a:r>
              <a:rPr lang="ru-RU" sz="1050" dirty="0" err="1">
                <a:ea typeface="Calibri" panose="020F0502020204030204" pitchFamily="34" charset="0"/>
                <a:cs typeface="Times New Roman" panose="02020603050405020304" pitchFamily="18" charset="0"/>
              </a:rPr>
              <a:t>тартуы</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керек</a:t>
            </a:r>
            <a:r>
              <a:rPr lang="ru-RU" sz="1050" dirty="0">
                <a:ea typeface="Calibri" panose="020F0502020204030204" pitchFamily="34" charset="0"/>
                <a:cs typeface="Times New Roman" panose="02020603050405020304" pitchFamily="18" charset="0"/>
              </a:rPr>
              <a:t>;</a:t>
            </a:r>
          </a:p>
          <a:p>
            <a:pPr algn="just">
              <a:lnSpc>
                <a:spcPct val="107000"/>
              </a:lnSpc>
            </a:pP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өкпенің</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жүрек-қан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тамырлары</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аллергиялық</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аурулардың</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созылмалы</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ауруларынан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зардап</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шегетін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адамдарда</a:t>
            </a:r>
            <a:r>
              <a:rPr lang="ru-RU" sz="1050" dirty="0">
                <a:ea typeface="Calibri" panose="020F0502020204030204" pitchFamily="34" charset="0"/>
                <a:cs typeface="Times New Roman" panose="02020603050405020304" pitchFamily="18" charset="0"/>
              </a:rPr>
              <a:t> ашық </a:t>
            </a:r>
            <a:r>
              <a:rPr lang="ru-RU" sz="1050" dirty="0" err="1">
                <a:ea typeface="Calibri" panose="020F0502020204030204" pitchFamily="34" charset="0"/>
                <a:cs typeface="Times New Roman" panose="02020603050405020304" pitchFamily="18" charset="0"/>
              </a:rPr>
              <a:t>ауада</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болған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кезде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өзімен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бірге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қажетті</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дәрілік</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препараттар</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болуы</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қажет</a:t>
            </a:r>
            <a:r>
              <a:rPr lang="ru-RU" sz="1050" dirty="0">
                <a:ea typeface="Calibri" panose="020F0502020204030204" pitchFamily="34" charset="0"/>
                <a:cs typeface="Times New Roman" panose="02020603050405020304" pitchFamily="18" charset="0"/>
              </a:rPr>
              <a:t>;</a:t>
            </a:r>
          </a:p>
          <a:p>
            <a:pPr algn="just">
              <a:lnSpc>
                <a:spcPct val="107000"/>
              </a:lnSpc>
              <a:spcAft>
                <a:spcPts val="800"/>
              </a:spcAft>
            </a:pPr>
            <a:r>
              <a:rPr lang="ru-RU" sz="1050" dirty="0">
                <a:ea typeface="Calibri" panose="020F0502020204030204" pitchFamily="34" charset="0"/>
                <a:cs typeface="Times New Roman" panose="02020603050405020304" pitchFamily="18" charset="0"/>
              </a:rPr>
              <a:t>- ашық </a:t>
            </a:r>
            <a:r>
              <a:rPr lang="ru-RU" sz="1050" dirty="0" err="1">
                <a:ea typeface="Calibri" panose="020F0502020204030204" pitchFamily="34" charset="0"/>
                <a:cs typeface="Times New Roman" panose="02020603050405020304" pitchFamily="18" charset="0"/>
              </a:rPr>
              <a:t>ауада</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физикалық</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белсенділікті</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шектеңіз</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Жабық</a:t>
            </a:r>
            <a:r>
              <a:rPr lang="ru-RU" sz="1050" dirty="0">
                <a:ea typeface="Calibri" panose="020F0502020204030204" pitchFamily="34" charset="0"/>
                <a:cs typeface="Times New Roman" panose="02020603050405020304" pitchFamily="18" charset="0"/>
              </a:rPr>
              <a:t> спорт </a:t>
            </a:r>
            <a:r>
              <a:rPr lang="ru-RU" sz="1050" dirty="0" err="1">
                <a:ea typeface="Calibri" panose="020F0502020204030204" pitchFamily="34" charset="0"/>
                <a:cs typeface="Times New Roman" panose="02020603050405020304" pitchFamily="18" charset="0"/>
              </a:rPr>
              <a:t>кешендерінде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дене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шынықтыру</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және</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спортпен</a:t>
            </a:r>
            <a:r>
              <a:rPr lang="ru-RU" sz="1050" dirty="0">
                <a:ea typeface="Calibri" panose="020F0502020204030204" pitchFamily="34" charset="0"/>
                <a:cs typeface="Times New Roman" panose="02020603050405020304" pitchFamily="18" charset="0"/>
              </a:rPr>
              <a:t> </a:t>
            </a:r>
            <a:r>
              <a:rPr lang="ru-RU" sz="1050" dirty="0" err="1">
                <a:ea typeface="Calibri" panose="020F0502020204030204" pitchFamily="34" charset="0"/>
                <a:cs typeface="Times New Roman" panose="02020603050405020304" pitchFamily="18" charset="0"/>
              </a:rPr>
              <a:t>айналысу</a:t>
            </a:r>
            <a:r>
              <a:rPr lang="ru-RU" sz="1050" dirty="0">
                <a:ea typeface="Calibri" panose="020F0502020204030204" pitchFamily="34" charset="0"/>
                <a:cs typeface="Times New Roman" panose="02020603050405020304" pitchFamily="18" charset="0"/>
              </a:rPr>
              <a:t>.</a:t>
            </a:r>
            <a:endParaRPr lang="ru-RU" sz="1050" dirty="0">
              <a:ea typeface="Calibri" panose="020F0502020204030204" pitchFamily="34"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14065</TotalTime>
  <Words>594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Times New Roman</vt:lpstr>
      <vt:lpstr>Arial</vt:lpstr>
      <vt:lpstr>Calibri</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2511</cp:revision>
  <cp:lastPrinted>2021-07-01T07:38:07Z</cp:lastPrinted>
  <dcterms:created xsi:type="dcterms:W3CDTF">2018-03-27T06:03:00Z</dcterms:created>
  <dcterms:modified xsi:type="dcterms:W3CDTF">2022-06-27T09:32:16Z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