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pPr>
              <a:defRPr/>
            </a:pPr>
            <a:fld id="{CDCA39B3-5407-4EF8-BFFA-CD454F0957D6}" type="slidenum">
              <a:rPr lang="ru-RU" altLang="en-US"/>
              <a:pPr>
                <a:defRPr/>
              </a:pPr>
              <a:t>‹#›</a:t>
            </a:fld>
            <a:endParaRPr lang="ru-RU" altLang="en-US"/>
          </a:p>
        </p:txBody>
      </p:sp>
    </p:spTree>
    <p:extLst>
      <p:ext uri="{BB962C8B-B14F-4D97-AF65-F5344CB8AC3E}">
        <p14:creationId xmlns:p14="http://schemas.microsoft.com/office/powerpoint/2010/main" val="1070580160"/>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DF90C410-0AEF-4D4C-A138-164A1C4BEEDB}" type="slidenum">
              <a:rPr lang="ru-RU" altLang="ru-RU"/>
              <a:pPr>
                <a:defRPr/>
              </a:pPr>
              <a:t>‹#›</a:t>
            </a:fld>
            <a:endParaRPr lang="ru-RU" altLang="ru-RU"/>
          </a:p>
        </p:txBody>
      </p:sp>
    </p:spTree>
    <p:extLst>
      <p:ext uri="{BB962C8B-B14F-4D97-AF65-F5344CB8AC3E}">
        <p14:creationId xmlns:p14="http://schemas.microsoft.com/office/powerpoint/2010/main" val="2022224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653E9E2C-74E6-495C-92E3-8BADAD55081F}" type="slidenum">
              <a:rPr lang="ru-RU" altLang="ru-RU"/>
              <a:pPr>
                <a:defRPr/>
              </a:pPr>
              <a:t>‹#›</a:t>
            </a:fld>
            <a:endParaRPr lang="ru-RU" altLang="ru-RU"/>
          </a:p>
        </p:txBody>
      </p:sp>
    </p:spTree>
    <p:extLst>
      <p:ext uri="{BB962C8B-B14F-4D97-AF65-F5344CB8AC3E}">
        <p14:creationId xmlns:p14="http://schemas.microsoft.com/office/powerpoint/2010/main" val="3220494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F21877B-2773-4C81-AF1B-DF0DE88CAE39}" type="slidenum">
              <a:rPr lang="ru-RU" altLang="ru-RU"/>
              <a:pPr>
                <a:defRPr/>
              </a:pPr>
              <a:t>‹#›</a:t>
            </a:fld>
            <a:endParaRPr lang="ru-RU" altLang="ru-RU"/>
          </a:p>
        </p:txBody>
      </p:sp>
    </p:spTree>
    <p:extLst>
      <p:ext uri="{BB962C8B-B14F-4D97-AF65-F5344CB8AC3E}">
        <p14:creationId xmlns:p14="http://schemas.microsoft.com/office/powerpoint/2010/main" val="1092386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45E388F-90A3-4FC3-94ED-1480C372B1F2}" type="slidenum">
              <a:rPr lang="ru-RU" altLang="ru-RU"/>
              <a:pPr>
                <a:defRPr/>
              </a:pPr>
              <a:t>‹#›</a:t>
            </a:fld>
            <a:endParaRPr lang="ru-RU" altLang="ru-RU"/>
          </a:p>
        </p:txBody>
      </p:sp>
    </p:spTree>
    <p:extLst>
      <p:ext uri="{BB962C8B-B14F-4D97-AF65-F5344CB8AC3E}">
        <p14:creationId xmlns:p14="http://schemas.microsoft.com/office/powerpoint/2010/main" val="238345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595839A0-6CB5-49ED-ACB2-44D37CBDBA17}" type="slidenum">
              <a:rPr lang="ru-RU" altLang="ru-RU"/>
              <a:pPr>
                <a:defRPr/>
              </a:pPr>
              <a:t>‹#›</a:t>
            </a:fld>
            <a:endParaRPr lang="ru-RU" altLang="ru-RU"/>
          </a:p>
        </p:txBody>
      </p:sp>
    </p:spTree>
    <p:extLst>
      <p:ext uri="{BB962C8B-B14F-4D97-AF65-F5344CB8AC3E}">
        <p14:creationId xmlns:p14="http://schemas.microsoft.com/office/powerpoint/2010/main" val="20860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10968FE5-2B29-4D4B-8D2E-5BD85E1E9493}" type="slidenum">
              <a:rPr lang="ru-RU" altLang="ru-RU"/>
              <a:pPr>
                <a:defRPr/>
              </a:pPr>
              <a:t>‹#›</a:t>
            </a:fld>
            <a:endParaRPr lang="ru-RU" altLang="ru-RU"/>
          </a:p>
        </p:txBody>
      </p:sp>
    </p:spTree>
    <p:extLst>
      <p:ext uri="{BB962C8B-B14F-4D97-AF65-F5344CB8AC3E}">
        <p14:creationId xmlns:p14="http://schemas.microsoft.com/office/powerpoint/2010/main" val="3971255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F4CE8F47-A60D-4695-851F-17B3D386601B}" type="slidenum">
              <a:rPr lang="ru-RU" altLang="ru-RU"/>
              <a:pPr>
                <a:defRPr/>
              </a:pPr>
              <a:t>‹#›</a:t>
            </a:fld>
            <a:endParaRPr lang="ru-RU" altLang="ru-RU"/>
          </a:p>
        </p:txBody>
      </p:sp>
    </p:spTree>
    <p:extLst>
      <p:ext uri="{BB962C8B-B14F-4D97-AF65-F5344CB8AC3E}">
        <p14:creationId xmlns:p14="http://schemas.microsoft.com/office/powerpoint/2010/main" val="2421934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FB517260-28F1-4788-9604-1B924BE0BE2B}" type="slidenum">
              <a:rPr lang="ru-RU" altLang="ru-RU"/>
              <a:pPr>
                <a:defRPr/>
              </a:pPr>
              <a:t>‹#›</a:t>
            </a:fld>
            <a:endParaRPr lang="ru-RU" altLang="ru-RU"/>
          </a:p>
        </p:txBody>
      </p:sp>
    </p:spTree>
    <p:extLst>
      <p:ext uri="{BB962C8B-B14F-4D97-AF65-F5344CB8AC3E}">
        <p14:creationId xmlns:p14="http://schemas.microsoft.com/office/powerpoint/2010/main" val="117568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0ADEAD42-3D1B-4510-A84F-275735499154}" type="slidenum">
              <a:rPr lang="ru-RU" altLang="ru-RU"/>
              <a:pPr>
                <a:defRPr/>
              </a:pPr>
              <a:t>‹#›</a:t>
            </a:fld>
            <a:endParaRPr lang="ru-RU" altLang="ru-RU"/>
          </a:p>
        </p:txBody>
      </p:sp>
    </p:spTree>
    <p:extLst>
      <p:ext uri="{BB962C8B-B14F-4D97-AF65-F5344CB8AC3E}">
        <p14:creationId xmlns:p14="http://schemas.microsoft.com/office/powerpoint/2010/main" val="4211198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1CCCD66-8372-48DF-B042-C91F19B55745}" type="slidenum">
              <a:rPr lang="ru-RU" altLang="ru-RU"/>
              <a:pPr>
                <a:defRPr/>
              </a:pPr>
              <a:t>‹#›</a:t>
            </a:fld>
            <a:endParaRPr lang="ru-RU" altLang="ru-RU"/>
          </a:p>
        </p:txBody>
      </p:sp>
    </p:spTree>
    <p:extLst>
      <p:ext uri="{BB962C8B-B14F-4D97-AF65-F5344CB8AC3E}">
        <p14:creationId xmlns:p14="http://schemas.microsoft.com/office/powerpoint/2010/main" val="239590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EC2B9DC1-9D1F-4867-9A35-D22743D1916F}" type="slidenum">
              <a:rPr lang="ru-RU" altLang="ru-RU"/>
              <a:pPr>
                <a:defRPr/>
              </a:pPr>
              <a:t>‹#›</a:t>
            </a:fld>
            <a:endParaRPr lang="ru-RU" altLang="ru-RU"/>
          </a:p>
        </p:txBody>
      </p:sp>
    </p:spTree>
    <p:extLst>
      <p:ext uri="{BB962C8B-B14F-4D97-AF65-F5344CB8AC3E}">
        <p14:creationId xmlns:p14="http://schemas.microsoft.com/office/powerpoint/2010/main" val="2232226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5BBD9E8F-5660-48EA-A5CF-39964AFCE2B3}"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7"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8"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p:cNvPr>
          <p:cNvGraphicFramePr>
            <a:graphicFrameLocks noGrp="1"/>
          </p:cNvGraphicFramePr>
          <p:nvPr/>
        </p:nvGraphicFramePr>
        <p:xfrm>
          <a:off x="4930775" y="4111625"/>
          <a:ext cx="4668838" cy="2346348"/>
        </p:xfrm>
        <a:graphic>
          <a:graphicData uri="http://schemas.openxmlformats.org/drawingml/2006/table">
            <a:tbl>
              <a:tblPr firstRow="1" bandRow="1">
                <a:tableStyleId>{5C22544A-7EE6-4342-B048-85BDC9FD1C3A}</a:tableStyleId>
              </a:tblPr>
              <a:tblGrid>
                <a:gridCol w="1792543">
                  <a:extLst>
                    <a:ext uri="{9D8B030D-6E8A-4147-A177-3AD203B41FA5}">
                      <a16:colId xmlns:a16="http://schemas.microsoft.com/office/drawing/2014/main" xmlns="" val="20000"/>
                    </a:ext>
                  </a:extLst>
                </a:gridCol>
                <a:gridCol w="1437337">
                  <a:extLst>
                    <a:ext uri="{9D8B030D-6E8A-4147-A177-3AD203B41FA5}">
                      <a16:colId xmlns:a16="http://schemas.microsoft.com/office/drawing/2014/main" xmlns="" val="20001"/>
                    </a:ext>
                  </a:extLst>
                </a:gridCol>
                <a:gridCol w="1438958">
                  <a:extLst>
                    <a:ext uri="{9D8B030D-6E8A-4147-A177-3AD203B41FA5}">
                      <a16:colId xmlns:a16="http://schemas.microsoft.com/office/drawing/2014/main" xmlns="" val="20002"/>
                    </a:ext>
                  </a:extLst>
                </a:gridCol>
              </a:tblGrid>
              <a:tr h="39616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0,002</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73638" y="6453188"/>
          <a:ext cx="4787900" cy="79248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517952">
                <a:tc>
                  <a:txBody>
                    <a:bodyPr/>
                    <a:lstStyle/>
                    <a:p>
                      <a:pPr lvl="0" algn="ctr" eaLnBrk="1" hangingPunct="1">
                        <a:buNone/>
                      </a:pPr>
                      <a:r>
                        <a:rPr lang="ru-RU" sz="8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800" i="1" dirty="0" smtClean="0">
                          <a:latin typeface="Times New Roman" panose="02020603050405020304" pitchFamily="18" charset="0"/>
                          <a:cs typeface="Times New Roman" panose="02020603050405020304" pitchFamily="18" charset="0"/>
                        </a:rPr>
                        <a:t>«</a:t>
                      </a:r>
                      <a:r>
                        <a:rPr lang="ru-RU" sz="800" i="1" dirty="0" err="1" smtClean="0">
                          <a:latin typeface="Times New Roman" panose="02020603050405020304" pitchFamily="18" charset="0"/>
                          <a:cs typeface="Times New Roman" panose="02020603050405020304" pitchFamily="18" charset="0"/>
                        </a:rPr>
                        <a:t>атмосфералық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ауаға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қатысты</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санитарлық-эпидемиологиялық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ережелер</a:t>
                      </a:r>
                      <a:r>
                        <a:rPr lang="ru-RU" sz="800" i="1" dirty="0" smtClean="0">
                          <a:latin typeface="Times New Roman" panose="02020603050405020304" pitchFamily="18" charset="0"/>
                          <a:cs typeface="Times New Roman" panose="02020603050405020304" pitchFamily="18" charset="0"/>
                        </a:rPr>
                        <a:t> мен </a:t>
                      </a:r>
                      <a:r>
                        <a:rPr lang="ru-RU" sz="800" i="1" dirty="0" err="1" smtClean="0">
                          <a:latin typeface="Times New Roman" panose="02020603050405020304" pitchFamily="18" charset="0"/>
                          <a:cs typeface="Times New Roman" panose="02020603050405020304" pitchFamily="18" charset="0"/>
                        </a:rPr>
                        <a:t>нормаларға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сәйкес</a:t>
                      </a:r>
                      <a:r>
                        <a:rPr lang="ru-RU" sz="800" i="1" dirty="0" smtClean="0">
                          <a:latin typeface="Times New Roman" panose="02020603050405020304" pitchFamily="18" charset="0"/>
                          <a:cs typeface="Times New Roman" panose="02020603050405020304" pitchFamily="18" charset="0"/>
                        </a:rPr>
                        <a:t> ШЖШ</a:t>
                      </a:r>
                      <a:endParaRPr lang="ru-RU" altLang="en-US" sz="800" i="1" dirty="0" smtClean="0">
                        <a:solidFill>
                          <a:srgbClr val="000000"/>
                        </a:solidFill>
                        <a:latin typeface="Times New Roman" panose="02020603050405020304" pitchFamily="18" charset="0"/>
                        <a:ea typeface="Times New Roman" panose="02020603050405020304" pitchFamily="18" charset="0"/>
                      </a:endParaRP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210">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21"/>
          <p:cNvSpPr>
            <a:spLocks noChangeArrowheads="1"/>
          </p:cNvSpPr>
          <p:nvPr/>
        </p:nvSpPr>
        <p:spPr bwMode="auto">
          <a:xfrm>
            <a:off x="4773613" y="3714750"/>
            <a:ext cx="500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2022 жылғы</a:t>
            </a:r>
            <a:r>
              <a:rPr lang="en-US" altLang="ru-RU" sz="1200" b="1">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27</a:t>
            </a:r>
            <a:r>
              <a:rPr lang="ru-RU" altLang="ru-RU" sz="1200" b="1">
                <a:latin typeface="Times New Roman" panose="02020603050405020304" pitchFamily="18" charset="0"/>
                <a:cs typeface="Times New Roman" panose="02020603050405020304" pitchFamily="18" charset="0"/>
              </a:rPr>
              <a:t> маусым Атырау қаласының атмосфералық ауасының жай-күйі</a:t>
            </a:r>
          </a:p>
          <a:p>
            <a:pPr algn="ctr" eaLnBrk="1" hangingPunct="1">
              <a:spcBef>
                <a:spcPct val="0"/>
              </a:spcBef>
              <a:buFont typeface="Arial" panose="020B0604020202020204" pitchFamily="34" charset="0"/>
              <a:buNone/>
            </a:pPr>
            <a:endParaRPr lang="ru-RU" altLang="ru-RU" sz="1200" b="1">
              <a:latin typeface="Times New Roman" panose="02020603050405020304" pitchFamily="18" charset="0"/>
              <a:cs typeface="Times New Roman" panose="02020603050405020304" pitchFamily="18" charset="0"/>
            </a:endParaRPr>
          </a:p>
        </p:txBody>
      </p:sp>
      <p:sp>
        <p:nvSpPr>
          <p:cNvPr id="3127" name="Прямоугольник 15"/>
          <p:cNvSpPr>
            <a:spLocks noChangeArrowheads="1"/>
          </p:cNvSpPr>
          <p:nvPr/>
        </p:nvSpPr>
        <p:spPr bwMode="auto">
          <a:xfrm>
            <a:off x="4695825" y="79375"/>
            <a:ext cx="500856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Атырау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eaLnBrk="1" hangingPunct="1">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жылдың</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cs typeface="Times New Roman" panose="02020603050405020304" pitchFamily="18" charset="0"/>
              </a:rPr>
              <a:t>Жауын-шашынсыз. Солтүстік-шығыстан 9-14 м/с</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жылдамдықпен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жел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соғады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kk-KZ" altLang="ru-RU" sz="1200" dirty="0">
                <a:solidFill>
                  <a:srgbClr val="000000"/>
                </a:solidFill>
                <a:latin typeface="Times New Roman" panose="02020603050405020304" pitchFamily="18" charset="0"/>
                <a:cs typeface="Times New Roman" panose="02020603050405020304" pitchFamily="18" charset="0"/>
              </a:rPr>
              <a:t>күндіз 18-20, күндіз 32-34 жылы.</a:t>
            </a:r>
            <a:r>
              <a:rPr lang="ru-RU" altLang="ru-RU" sz="1200" dirty="0">
                <a:solidFill>
                  <a:srgbClr val="000000"/>
                </a:solidFill>
                <a:latin typeface="Times New Roman" panose="02020603050405020304" pitchFamily="18" charset="0"/>
                <a:cs typeface="Times New Roman" panose="02020603050405020304" pitchFamily="18" charset="0"/>
              </a:rPr>
              <a:t> </a:t>
            </a:r>
          </a:p>
          <a:p>
            <a:pPr algn="ctr">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жылдың</a:t>
            </a:r>
            <a:r>
              <a:rPr lang="ru-RU" altLang="ru-RU" sz="1200" b="1" dirty="0">
                <a:latin typeface="Times New Roman" panose="02020603050405020304" pitchFamily="18" charset="0"/>
                <a:cs typeface="Times New Roman" panose="02020603050405020304" pitchFamily="18" charset="0"/>
              </a:rPr>
              <a:t> </a:t>
            </a:r>
          </a:p>
          <a:p>
            <a:pPr algn="ctr">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cs typeface="Times New Roman" panose="02020603050405020304" pitchFamily="18" charset="0"/>
              </a:rPr>
              <a:t>Жауын-шашынсыз. Солтүстік-шығыстан 9-14 м/с</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жылдамдықпен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жел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соғады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түнде</a:t>
            </a:r>
            <a:r>
              <a:rPr lang="ru-RU" altLang="ru-RU" sz="1200" dirty="0">
                <a:solidFill>
                  <a:srgbClr val="000000"/>
                </a:solidFill>
                <a:latin typeface="Times New Roman" panose="02020603050405020304" pitchFamily="18" charset="0"/>
                <a:cs typeface="Times New Roman" panose="02020603050405020304" pitchFamily="18" charset="0"/>
              </a:rPr>
              <a:t> 18-20 </a:t>
            </a:r>
            <a:r>
              <a:rPr lang="ru-RU" altLang="ru-RU" sz="1200" dirty="0" err="1">
                <a:solidFill>
                  <a:srgbClr val="000000"/>
                </a:solidFill>
                <a:latin typeface="Times New Roman" panose="02020603050405020304" pitchFamily="18" charset="0"/>
                <a:cs typeface="Times New Roman" panose="02020603050405020304" pitchFamily="18" charset="0"/>
              </a:rPr>
              <a:t>жылы</a:t>
            </a:r>
            <a:r>
              <a:rPr lang="ru-RU" altLang="ru-RU" sz="1200" dirty="0">
                <a:solidFill>
                  <a:srgbClr val="000000"/>
                </a:solidFill>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ctr">
              <a:spcBef>
                <a:spcPct val="0"/>
              </a:spcBef>
              <a:buFont typeface="Arial" panose="020B0604020202020204" pitchFamily="34" charset="0"/>
              <a:buNone/>
            </a:pP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881563" y="3357563"/>
            <a:ext cx="4679950" cy="27622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860925" y="2341563"/>
            <a:ext cx="4679950" cy="10160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a:t>
            </a:r>
            <a:r>
              <a:rPr lang="ru-RU" altLang="ru-RU" sz="1200" dirty="0" smtClean="0">
                <a:solidFill>
                  <a:schemeClr val="tx1"/>
                </a:solidFill>
                <a:latin typeface="Times New Roman" panose="02020603050405020304" pitchFamily="18" charset="0"/>
                <a:cs typeface="Times New Roman" panose="02020603050405020304" pitchFamily="18" charset="0"/>
              </a:rPr>
              <a:t> </a:t>
            </a:r>
            <a:r>
              <a:rPr lang="ru-RU" alt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85738" y="5162550"/>
            <a:ext cx="4725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a:solidFill>
                  <a:srgbClr val="000000"/>
                </a:solidFill>
                <a:latin typeface="Times New Roman" panose="02020603050405020304" pitchFamily="18" charset="0"/>
                <a:cs typeface="Times New Roman" panose="02020603050405020304" pitchFamily="18" charset="0"/>
              </a:rPr>
              <a:t>Атырау қаласында атмосфералық ауаның ластану деңгейін бақылау 5 бақылау бекетінде жүргізіледі:</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Самал шағын ауданы, Ә.Кекілбаев көшесі, 15;</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 Құрсай шағын ауданы, Қарабау көшесі, құрылыс 12</a:t>
            </a:r>
            <a:r>
              <a:rPr lang="ru-RU" altLang="ru-RU" sz="1200">
                <a:latin typeface="Times New Roman" panose="02020603050405020304" pitchFamily="18" charset="0"/>
                <a:cs typeface="Times New Roman" panose="02020603050405020304" pitchFamily="18" charset="0"/>
              </a:rPr>
              <a:t>;</a:t>
            </a:r>
            <a:endParaRPr lang="kk-KZ"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 </a:t>
            </a:r>
            <a:r>
              <a:rPr lang="ru-RU" altLang="ru-RU" sz="1200">
                <a:latin typeface="Times New Roman" panose="02020603050405020304" pitchFamily="18" charset="0"/>
                <a:cs typeface="Times New Roman" panose="02020603050405020304" pitchFamily="18" charset="0"/>
              </a:rPr>
              <a:t>Жұлдыз шағын ауданы, №6 көшесі, 29</a:t>
            </a:r>
            <a:r>
              <a:rPr lang="kk-KZ" altLang="ru-RU" sz="120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 Береке шағын ауданы, Береке өндірістік аймағы ауданы.</a:t>
            </a:r>
            <a:endParaRPr lang="ru-RU" altLang="ru-RU" sz="1200">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7788"/>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4978400" y="4525963"/>
            <a:ext cx="4616450" cy="1781175"/>
            <a:chOff x="205680" y="3799939"/>
            <a:chExt cx="4616855" cy="1953162"/>
          </a:xfrm>
        </p:grpSpPr>
        <p:graphicFrame>
          <p:nvGraphicFramePr>
            <p:cNvPr id="26" name="Таблица 25"/>
            <p:cNvGraphicFramePr/>
            <p:nvPr/>
          </p:nvGraphicFramePr>
          <p:xfrm>
            <a:off x="531522" y="4883921"/>
            <a:ext cx="4036131" cy="869180"/>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8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5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205680" y="4077010"/>
              <a:ext cx="278954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en-US" altLang="ru-RU" sz="1000" i="1">
                  <a:latin typeface="Times New Roman" panose="02020603050405020304" pitchFamily="18" charset="0"/>
                  <a:cs typeface="Times New Roman" panose="02020603050405020304" pitchFamily="18" charset="0"/>
                </a:rPr>
                <a:t>         </a:t>
              </a: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62538" y="6245225"/>
            <a:ext cx="4522787"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Казжанова 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30" name="Прямоугольник 19"/>
          <p:cNvSpPr>
            <a:spLocks noChangeArrowheads="1"/>
          </p:cNvSpPr>
          <p:nvPr/>
        </p:nvSpPr>
        <p:spPr bwMode="auto">
          <a:xfrm>
            <a:off x="4953000" y="1276350"/>
            <a:ext cx="48387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35538" y="2036763"/>
            <a:ext cx="4841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0938" y="4435475"/>
            <a:ext cx="4824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
        <p:nvSpPr>
          <p:cNvPr id="2" name="Прямоугольник 1"/>
          <p:cNvSpPr/>
          <p:nvPr/>
        </p:nvSpPr>
        <p:spPr>
          <a:xfrm>
            <a:off x="338533" y="989221"/>
            <a:ext cx="4489054" cy="322845"/>
          </a:xfrm>
          <a:prstGeom prst="rect">
            <a:avLst/>
          </a:prstGeom>
        </p:spPr>
        <p:txBody>
          <a:bodyPr wrap="square">
            <a:spAutoFit/>
          </a:bodyPr>
          <a:lstStyle/>
          <a:p>
            <a:pPr algn="just">
              <a:lnSpc>
                <a:spcPct val="107000"/>
              </a:lnSpc>
              <a:spcAft>
                <a:spcPts val="800"/>
              </a:spcAft>
            </a:pPr>
            <a:r>
              <a:rPr lang="kk-KZ" sz="1400" dirty="0" smtClean="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4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14608</TotalTime>
  <Words>597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2283</cp:revision>
  <cp:lastPrinted>2021-07-01T07:38:07Z</cp:lastPrinted>
  <dcterms:created xsi:type="dcterms:W3CDTF">2018-03-27T06:03:00Z</dcterms:created>
  <dcterms:modified xsi:type="dcterms:W3CDTF">2022-06-27T07:43:47Z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