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smtClean="0">
                          <a:solidFill>
                            <a:srgbClr val="002060"/>
                          </a:solidFill>
                          <a:latin typeface="Times New Roman" panose="02020603050405020304" pitchFamily="18" charset="0"/>
                          <a:cs typeface="Times New Roman" panose="02020603050405020304" pitchFamily="18" charset="0"/>
                        </a:rPr>
                        <a:t> </a:t>
                      </a:r>
                      <a:r>
                        <a:rPr lang="ru-RU" altLang="x-none" sz="12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24450153"/>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№177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114300"/>
            <a:ext cx="4808538"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itchFamily="18" charset="0"/>
                <a:cs typeface="Times New Roman" pitchFamily="18" charset="0"/>
              </a:rPr>
              <a:t>27 маусымға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2022 </a:t>
            </a:r>
            <a:r>
              <a:rPr lang="ru-RU" altLang="ru-RU" sz="1200" b="1" dirty="0" err="1">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26 </a:t>
            </a:r>
            <a:r>
              <a:rPr lang="kk-KZ" altLang="ru-RU" sz="1200" b="1" dirty="0" smtClean="0">
                <a:solidFill>
                  <a:srgbClr val="000000"/>
                </a:solidFill>
                <a:latin typeface="Times New Roman" pitchFamily="18" charset="0"/>
                <a:cs typeface="Times New Roman" pitchFamily="18" charset="0"/>
              </a:rPr>
              <a:t>маусым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27 </a:t>
            </a:r>
            <a:r>
              <a:rPr lang="ru-RU" altLang="ru-RU" sz="1200" b="1" dirty="0" err="1" smtClean="0">
                <a:solidFill>
                  <a:srgbClr val="000000"/>
                </a:solidFill>
                <a:latin typeface="Times New Roman" pitchFamily="18" charset="0"/>
                <a:cs typeface="Times New Roman" pitchFamily="18" charset="0"/>
              </a:rPr>
              <a:t>маусым</a:t>
            </a:r>
            <a:r>
              <a:rPr lang="ru-RU" altLang="ru-RU" sz="1200" b="1" dirty="0" smtClean="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20-ға </a:t>
            </a:r>
            <a:r>
              <a:rPr lang="ru-RU" altLang="ru-RU" sz="1200" b="1" dirty="0" err="1">
                <a:solidFill>
                  <a:srgbClr val="000000"/>
                </a:solidFill>
                <a:latin typeface="Times New Roman" pitchFamily="18" charset="0"/>
                <a:cs typeface="Times New Roman" pitchFamily="18" charset="0"/>
              </a:rPr>
              <a:t>дейін</a:t>
            </a:r>
            <a:r>
              <a:rPr lang="ru-RU" sz="1200" b="1" dirty="0">
                <a:solidFill>
                  <a:srgbClr val="000000"/>
                </a:solidFill>
                <a:latin typeface="Times New Roman" pitchFamily="18" charset="0"/>
                <a:cs typeface="Times New Roman" pitchFamily="18" charset="0"/>
                <a:sym typeface="+mn-ea"/>
              </a:rPr>
              <a:t>   </a:t>
            </a:r>
            <a:endParaRPr lang="kk-KZ" sz="1200" dirty="0">
              <a:latin typeface="Times New Roman" pitchFamily="18" charset="0"/>
              <a:cs typeface="Times New Roman" pitchFamily="18" charset="0"/>
            </a:endParaRPr>
          </a:p>
          <a:p>
            <a:pPr lvl="0" indent="182563" algn="just"/>
            <a:r>
              <a:rPr lang="kk-KZ" sz="1200" dirty="0" smtClean="0">
                <a:latin typeface="Times New Roman" pitchFamily="18" charset="0"/>
                <a:cs typeface="Times New Roman" pitchFamily="18" charset="0"/>
              </a:rPr>
              <a:t>Аздаған </a:t>
            </a:r>
            <a:r>
              <a:rPr lang="kk-KZ" sz="1200" dirty="0">
                <a:latin typeface="Times New Roman" pitchFamily="18" charset="0"/>
                <a:cs typeface="Times New Roman" pitchFamily="18" charset="0"/>
              </a:rPr>
              <a:t>бұлтты, </a:t>
            </a:r>
            <a:r>
              <a:rPr lang="kk-KZ" sz="1200" dirty="0" smtClean="0">
                <a:latin typeface="Times New Roman" pitchFamily="18" charset="0"/>
                <a:cs typeface="Times New Roman" pitchFamily="18" charset="0"/>
              </a:rPr>
              <a:t>жауын-шашынсыз. Солтүстік-шығыстан, солтүстіктен жел соғады, күші 7-12 м/с</a:t>
            </a:r>
            <a:r>
              <a:rPr lang="kk-KZ" sz="1200" dirty="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12-14,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23-25 градус </a:t>
            </a:r>
            <a:r>
              <a:rPr lang="kk-KZ" sz="1200" dirty="0">
                <a:latin typeface="Times New Roman" pitchFamily="18" charset="0"/>
                <a:cs typeface="Times New Roman" pitchFamily="18" charset="0"/>
              </a:rPr>
              <a:t>жылы болады.</a:t>
            </a:r>
            <a:r>
              <a:rPr lang="ru-RU" sz="1200" b="1" dirty="0">
                <a:solidFill>
                  <a:srgbClr val="000000"/>
                </a:solidFill>
                <a:latin typeface="Times New Roman" pitchFamily="18" charset="0"/>
                <a:cs typeface="Times New Roman" pitchFamily="18" charset="0"/>
              </a:rPr>
              <a:t> </a:t>
            </a:r>
          </a:p>
          <a:p>
            <a:pPr lvl="0" indent="182563" algn="ctr"/>
            <a:r>
              <a:rPr lang="kk-KZ" sz="1200" b="1" dirty="0" smtClean="0">
                <a:solidFill>
                  <a:srgbClr val="000000"/>
                </a:solidFill>
                <a:latin typeface="Times New Roman" pitchFamily="18" charset="0"/>
                <a:cs typeface="Times New Roman" pitchFamily="18" charset="0"/>
              </a:rPr>
              <a:t>28 маусымға</a:t>
            </a:r>
            <a:endParaRPr lang="ru-RU" sz="1200" b="1" dirty="0">
              <a:solidFill>
                <a:srgbClr val="000000"/>
              </a:solidFill>
              <a:latin typeface="Times New Roman" pitchFamily="18" charset="0"/>
              <a:cs typeface="Times New Roman" pitchFamily="18" charset="0"/>
            </a:endParaRPr>
          </a:p>
          <a:p>
            <a:pPr lvl="0" indent="182563" algn="ctr"/>
            <a:r>
              <a:rPr lang="ru-RU" sz="1200" b="1" dirty="0">
                <a:solidFill>
                  <a:srgbClr val="000000"/>
                </a:solidFill>
                <a:latin typeface="Times New Roman" pitchFamily="18" charset="0"/>
                <a:cs typeface="Times New Roman" pitchFamily="18" charset="0"/>
              </a:rPr>
              <a:t>2022 ж. </a:t>
            </a:r>
            <a:r>
              <a:rPr lang="ru-RU" sz="1200" b="1" dirty="0" smtClean="0">
                <a:solidFill>
                  <a:srgbClr val="000000"/>
                </a:solidFill>
                <a:latin typeface="Times New Roman" pitchFamily="18" charset="0"/>
                <a:cs typeface="Times New Roman" pitchFamily="18" charset="0"/>
              </a:rPr>
              <a:t>27 </a:t>
            </a:r>
            <a:r>
              <a:rPr lang="ru-RU" sz="1200" b="1" dirty="0" err="1" smtClean="0">
                <a:solidFill>
                  <a:srgbClr val="000000"/>
                </a:solidFill>
                <a:latin typeface="Times New Roman" pitchFamily="18" charset="0"/>
                <a:cs typeface="Times New Roman" pitchFamily="18" charset="0"/>
              </a:rPr>
              <a:t>маусым</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28 </a:t>
            </a:r>
            <a:r>
              <a:rPr lang="ru-RU" sz="1200" b="1" dirty="0" err="1" smtClean="0">
                <a:solidFill>
                  <a:srgbClr val="000000"/>
                </a:solidFill>
                <a:latin typeface="Times New Roman" pitchFamily="18" charset="0"/>
                <a:cs typeface="Times New Roman" pitchFamily="18" charset="0"/>
              </a:rPr>
              <a:t>маусым</a:t>
            </a:r>
            <a:r>
              <a:rPr lang="ru-RU" sz="1200" b="1" dirty="0" smtClean="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lvl="0" indent="182563" algn="just"/>
            <a:r>
              <a:rPr lang="kk-KZ" sz="1200" dirty="0" smtClean="0">
                <a:latin typeface="Times New Roman" pitchFamily="18" charset="0"/>
                <a:cs typeface="Times New Roman" pitchFamily="18" charset="0"/>
              </a:rPr>
              <a:t>Ашық, жауын-шашынсыз. Солтүстіктен жел соғады, </a:t>
            </a:r>
            <a:r>
              <a:rPr lang="kk-KZ" sz="1200" dirty="0">
                <a:latin typeface="Times New Roman" pitchFamily="18" charset="0"/>
                <a:cs typeface="Times New Roman" pitchFamily="18" charset="0"/>
              </a:rPr>
              <a:t>күші </a:t>
            </a:r>
            <a:r>
              <a:rPr lang="kk-KZ" sz="1200" dirty="0" smtClean="0">
                <a:latin typeface="Times New Roman" pitchFamily="18" charset="0"/>
                <a:cs typeface="Times New Roman" pitchFamily="18" charset="0"/>
              </a:rPr>
              <a:t>4-9 </a:t>
            </a:r>
            <a:r>
              <a:rPr lang="kk-KZ" sz="1200" dirty="0">
                <a:latin typeface="Times New Roman" pitchFamily="18" charset="0"/>
                <a:cs typeface="Times New Roman" pitchFamily="18" charset="0"/>
              </a:rPr>
              <a:t>м/с. Ауа температурасы </a:t>
            </a:r>
            <a:r>
              <a:rPr lang="kk-KZ" sz="1200" dirty="0" smtClean="0">
                <a:latin typeface="Times New Roman" pitchFamily="18" charset="0"/>
                <a:cs typeface="Times New Roman" pitchFamily="18" charset="0"/>
              </a:rPr>
              <a:t>12-14 </a:t>
            </a:r>
            <a:r>
              <a:rPr lang="kk-KZ" sz="1200" dirty="0">
                <a:latin typeface="Times New Roman" pitchFamily="18" charset="0"/>
                <a:cs typeface="Times New Roman" pitchFamily="18" charset="0"/>
              </a:rPr>
              <a:t>градус жылы болады.</a:t>
            </a:r>
            <a:r>
              <a:rPr lang="ru-RU" sz="1200" dirty="0">
                <a:latin typeface="Times New Roman" pitchFamily="18" charset="0"/>
                <a:cs typeface="Times New Roman" pitchFamily="18" charset="0"/>
              </a:rPr>
              <a:t> </a:t>
            </a:r>
            <a:r>
              <a:rPr lang="ru-RU" sz="1200" dirty="0">
                <a:solidFill>
                  <a:srgbClr val="000000"/>
                </a:solidFill>
                <a:latin typeface="Times New Roman" pitchFamily="18" charset="0"/>
                <a:cs typeface="Times New Roman" pitchFamily="18" charset="0"/>
                <a:sym typeface="+mn-ea"/>
              </a:rPr>
              <a:t> </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92705534"/>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572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234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76</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281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53</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0,3</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11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0,03</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59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22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2,7</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25122" y="3542104"/>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1, 2, 3 </a:t>
            </a:r>
            <a:r>
              <a:rPr lang="ru-RU" sz="1200" dirty="0" err="1" smtClean="0">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11746" y="2412544"/>
            <a:ext cx="4643470"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27 </a:t>
            </a:r>
            <a:r>
              <a:rPr lang="ru-RU" sz="1200" dirty="0" err="1" smtClean="0">
                <a:solidFill>
                  <a:schemeClr val="tx1"/>
                </a:solidFill>
                <a:latin typeface="Times New Roman" panose="02020603050405020304" pitchFamily="18" charset="0"/>
                <a:cs typeface="Times New Roman" panose="02020603050405020304" pitchFamily="18" charset="0"/>
              </a:rPr>
              <a:t>маусымда</a:t>
            </a:r>
            <a:r>
              <a:rPr lang="ru-RU" sz="1200" smtClean="0">
                <a:solidFill>
                  <a:schemeClr val="tx1"/>
                </a:solidFill>
                <a:latin typeface="Times New Roman" panose="02020603050405020304" pitchFamily="18" charset="0"/>
                <a:cs typeface="Times New Roman" panose="02020603050405020304" pitchFamily="18" charset="0"/>
              </a:rPr>
              <a:t>, 28 </a:t>
            </a:r>
            <a:r>
              <a:rPr lang="ru-RU" sz="1200" dirty="0" err="1" smtClean="0">
                <a:solidFill>
                  <a:schemeClr val="tx1"/>
                </a:solidFill>
                <a:latin typeface="Times New Roman" panose="02020603050405020304" pitchFamily="18" charset="0"/>
                <a:cs typeface="Times New Roman" panose="02020603050405020304" pitchFamily="18" charset="0"/>
              </a:rPr>
              <a:t>маусымда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 төмен 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69660"/>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Ақтөбе</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Есет батыр к-сі, </a:t>
            </a:r>
            <a:r>
              <a:rPr lang="kk-KZ" sz="1200" dirty="0" smtClean="0">
                <a:latin typeface="Times New Roman" panose="02020603050405020304" pitchFamily="18" charset="0"/>
                <a:cs typeface="Times New Roman" panose="02020603050405020304" pitchFamily="18" charset="0"/>
              </a:rPr>
              <a:t>109;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Белинский көшесі, 5 тұрғын қалашық </a:t>
            </a:r>
            <a:r>
              <a:rPr lang="kk-KZ" sz="1200" dirty="0" smtClean="0">
                <a:latin typeface="Times New Roman" panose="02020603050405020304" pitchFamily="18" charset="0"/>
                <a:cs typeface="Times New Roman" panose="02020603050405020304" pitchFamily="18" charset="0"/>
              </a:rPr>
              <a:t>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206726"/>
            <a:chOff x="349950" y="3799939"/>
            <a:chExt cx="4472585" cy="1323528"/>
          </a:xfrm>
        </p:grpSpPr>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6825" y="624026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0,1</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 ≤ Р &lt; 0,17</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0,17 ≤ Р &lt;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0,23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58793986"/>
              </p:ext>
            </p:extLst>
          </p:nvPr>
        </p:nvGraphicFramePr>
        <p:xfrm>
          <a:off x="5159708" y="5536467"/>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4" name="Прямоугольник 23"/>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13281</TotalTime>
  <Words>536</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2271</cp:revision>
  <cp:lastPrinted>2021-07-01T07:38:07Z</cp:lastPrinted>
  <dcterms:created xsi:type="dcterms:W3CDTF">2018-03-27T06:03:00Z</dcterms:created>
  <dcterms:modified xsi:type="dcterms:W3CDTF">2022-06-26T10:02:40Z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