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75" d="100"/>
          <a:sy n="75" d="100"/>
        </p:scale>
        <p:origin x="66" y="63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86494500"/>
              </p:ext>
            </p:extLst>
          </p:nvPr>
        </p:nvGraphicFramePr>
        <p:xfrm>
          <a:off x="307975" y="3186321"/>
          <a:ext cx="4465638" cy="2148840"/>
        </p:xfrm>
        <a:graphic>
          <a:graphicData uri="http://schemas.openxmlformats.org/drawingml/2006/table">
            <a:tbl>
              <a:tblPr/>
              <a:tblGrid>
                <a:gridCol w="4465638">
                  <a:extLst>
                    <a:ext uri="{9D8B030D-6E8A-4147-A177-3AD203B41FA5}">
                      <a16:colId xmlns:a16="http://schemas.microsoft.com/office/drawing/2014/main"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chemeClr val="tx2">
                              <a:lumMod val="75000"/>
                            </a:schemeClr>
                          </a:solidFill>
                          <a:latin typeface="Times New Roman" panose="02020603050405020304" pitchFamily="18" charset="0"/>
                          <a:cs typeface="Times New Roman" panose="02020603050405020304" pitchFamily="18" charset="0"/>
                        </a:rPr>
                        <a:t>№ 174 КҮНДЕЛІКТІ</a:t>
                      </a:r>
                    </a:p>
                    <a:p>
                      <a:pPr lvl="0" algn="ctr" eaLnBrk="1" hangingPunct="1">
                        <a:buNone/>
                      </a:pPr>
                      <a:endParaRPr lang="ru-RU" altLang="x-none" sz="16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chemeClr val="tx2">
                              <a:lumMod val="75000"/>
                            </a:schemeClr>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2022 жыл 23</a:t>
                      </a:r>
                      <a:r>
                        <a:rPr lang="ru-RU" sz="1200" b="1" i="1" dirty="0">
                          <a:solidFill>
                            <a:schemeClr val="tx2">
                              <a:lumMod val="75000"/>
                            </a:schemeClr>
                          </a:solidFill>
                          <a:latin typeface="Times New Roman" panose="02020603050405020304" pitchFamily="18" charset="0"/>
                          <a:cs typeface="Times New Roman" panose="02020603050405020304" pitchFamily="18" charset="0"/>
                        </a:rPr>
                        <a:t> </a:t>
                      </a:r>
                      <a:r>
                        <a:rPr lang="kk-KZ" sz="1200" b="1" i="1" dirty="0">
                          <a:solidFill>
                            <a:schemeClr val="tx2">
                              <a:lumMod val="75000"/>
                            </a:schemeClr>
                          </a:solidFill>
                          <a:latin typeface="Times New Roman" panose="02020603050405020304" pitchFamily="18" charset="0"/>
                          <a:cs typeface="Times New Roman" panose="02020603050405020304" pitchFamily="18" charset="0"/>
                        </a:rPr>
                        <a:t>маусым </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23</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маусым</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46204484"/>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142</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5047044" y="160276"/>
            <a:ext cx="4714494" cy="1785104"/>
          </a:xfrm>
          <a:prstGeom prst="rect">
            <a:avLst/>
          </a:prstGeom>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24</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маусым</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ға </a:t>
            </a:r>
            <a:endParaRPr lang="ru-RU" sz="11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2022 ж. 23</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маусым</a:t>
            </a:r>
            <a:r>
              <a:rPr lang="ru-RU" altLang="ru-RU" sz="1100" b="1" dirty="0">
                <a:solidFill>
                  <a:srgbClr val="000000"/>
                </a:solidFill>
                <a:latin typeface="Times New Roman" panose="02020603050405020304" pitchFamily="18" charset="0"/>
                <a:cs typeface="Times New Roman" panose="02020603050405020304" pitchFamily="18" charset="0"/>
              </a:rPr>
              <a:t>дан с. 21-ден. 24</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маусымға</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 21-ге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latin typeface="Times New Roman" panose="02020603050405020304" pitchFamily="18" charset="0"/>
              <a:cs typeface="Times New Roman" panose="02020603050405020304" pitchFamily="18" charset="0"/>
            </a:endParaRPr>
          </a:p>
          <a:p>
            <a:pPr algn="just"/>
            <a:r>
              <a:rPr lang="kk-KZ" sz="1100" dirty="0">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Жауын-шашынсыз</a:t>
            </a:r>
            <a:r>
              <a:rPr lang="kk-KZ" sz="1100" dirty="0">
                <a:latin typeface="Times New Roman" panose="02020603050405020304" pitchFamily="18" charset="0"/>
                <a:cs typeface="Times New Roman" panose="02020603050405020304" pitchFamily="18" charset="0"/>
              </a:rPr>
              <a:t>. Солтүстік-батыстан</a:t>
            </a:r>
            <a:r>
              <a:rPr lang="kk-KZ" sz="1100" kern="1400" dirty="0">
                <a:solidFill>
                  <a:srgbClr val="000000"/>
                </a:solidFill>
                <a:latin typeface="Times New Roman" panose="02020603050405020304" pitchFamily="18" charset="0"/>
                <a:ea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жел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соғады, күші 9-14 м/с.</a:t>
            </a:r>
            <a:r>
              <a:rPr lang="kk-KZ" sz="1100" kern="1400" dirty="0">
                <a:solidFill>
                  <a:srgbClr val="000000"/>
                </a:solidFill>
                <a:latin typeface="Times New Roman" panose="02020603050405020304" pitchFamily="18" charset="0"/>
                <a:ea typeface="Times New Roman" panose="02020603050405020304" pitchFamily="18" charset="0"/>
              </a:rPr>
              <a:t> Ауа температурасы түнде 16-18, күндіз 30-32 жылы.</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25 </a:t>
            </a:r>
            <a:r>
              <a:rPr lang="kk-KZ" sz="1100" b="1" dirty="0">
                <a:latin typeface="Times New Roman" panose="02020603050405020304" pitchFamily="18" charset="0"/>
                <a:cs typeface="Times New Roman" panose="02020603050405020304" pitchFamily="18" charset="0"/>
              </a:rPr>
              <a:t>маусым</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2022 ж. </a:t>
            </a:r>
          </a:p>
          <a:p>
            <a:pPr algn="ct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24 маусымнан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25 </a:t>
            </a:r>
            <a:r>
              <a:rPr lang="kk-KZ" sz="1100" b="1" dirty="0">
                <a:latin typeface="Times New Roman" panose="02020603050405020304" pitchFamily="18" charset="0"/>
                <a:cs typeface="Times New Roman" panose="02020603050405020304" pitchFamily="18" charset="0"/>
              </a:rPr>
              <a:t>маусымға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endParaRPr lang="ru-RU" sz="1100" b="1" dirty="0">
              <a:latin typeface="Times New Roman" panose="02020603050405020304" pitchFamily="18" charset="0"/>
              <a:cs typeface="Times New Roman" panose="02020603050405020304" pitchFamily="18" charset="0"/>
            </a:endParaRPr>
          </a:p>
          <a:p>
            <a:pPr indent="182563" algn="just"/>
            <a:r>
              <a:rPr lang="kk-KZ" sz="1100" kern="1400" dirty="0">
                <a:solidFill>
                  <a:srgbClr val="000000"/>
                </a:solidFill>
                <a:latin typeface="Times New Roman" panose="02020603050405020304" pitchFamily="18" charset="0"/>
                <a:ea typeface="Times New Roman" panose="02020603050405020304" pitchFamily="18" charset="0"/>
              </a:rPr>
              <a:t>Жауын-шашынсыз</a:t>
            </a:r>
            <a:r>
              <a:rPr lang="kk-KZ" sz="1100" dirty="0">
                <a:latin typeface="Times New Roman" panose="02020603050405020304" pitchFamily="18" charset="0"/>
                <a:cs typeface="Times New Roman" panose="02020603050405020304" pitchFamily="18" charset="0"/>
              </a:rPr>
              <a:t>. Солтүстік-батыстан</a:t>
            </a:r>
            <a:r>
              <a:rPr lang="kk-KZ" sz="1100" kern="1400" dirty="0">
                <a:solidFill>
                  <a:srgbClr val="000000"/>
                </a:solidFill>
                <a:latin typeface="Times New Roman" panose="02020603050405020304" pitchFamily="18" charset="0"/>
                <a:ea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жел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соғады, күші 9-14 </a:t>
            </a:r>
            <a:r>
              <a:rPr lang="ru-RU" sz="1100" dirty="0">
                <a:solidFill>
                  <a:srgbClr val="000000"/>
                </a:solidFill>
                <a:latin typeface="Times New Roman" panose="02020603050405020304" pitchFamily="18" charset="0"/>
                <a:cs typeface="Times New Roman" panose="02020603050405020304" pitchFamily="18" charset="0"/>
              </a:rPr>
              <a:t>м/с. Ауа </a:t>
            </a:r>
            <a:r>
              <a:rPr lang="ru-RU" sz="1100">
                <a:solidFill>
                  <a:srgbClr val="000000"/>
                </a:solidFill>
                <a:latin typeface="Times New Roman" panose="02020603050405020304" pitchFamily="18" charset="0"/>
                <a:cs typeface="Times New Roman" panose="02020603050405020304" pitchFamily="18" charset="0"/>
              </a:rPr>
              <a:t>температурасы 18-20 </a:t>
            </a:r>
            <a:r>
              <a:rPr lang="ru-RU" sz="1100" dirty="0" err="1">
                <a:solidFill>
                  <a:srgbClr val="000000"/>
                </a:solidFill>
                <a:latin typeface="Times New Roman" panose="02020603050405020304" pitchFamily="18" charset="0"/>
                <a:cs typeface="Times New Roman" panose="02020603050405020304" pitchFamily="18" charset="0"/>
              </a:rPr>
              <a:t>жылы</a:t>
            </a:r>
            <a:r>
              <a:rPr lang="ru-RU" sz="1100" dirty="0">
                <a:solidFill>
                  <a:srgbClr val="000000"/>
                </a:solidFill>
                <a:latin typeface="Times New Roman" panose="02020603050405020304" pitchFamily="18" charset="0"/>
                <a:cs typeface="Times New Roman" panose="02020603050405020304" pitchFamily="18" charset="0"/>
              </a:rPr>
              <a:t>. </a:t>
            </a:r>
          </a:p>
          <a:p>
            <a:pPr indent="182563" algn="just"/>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5045903" y="2057877"/>
            <a:ext cx="464616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24</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25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маусымына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ыдыруына</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төмендеуі болады деп </a:t>
            </a:r>
            <a:r>
              <a:rPr lang="kk-KZ" sz="1200">
                <a:solidFill>
                  <a:prstClr val="black"/>
                </a:solidFill>
                <a:latin typeface="Times New Roman" panose="02020603050405020304" pitchFamily="18" charset="0"/>
                <a:cs typeface="Times New Roman" panose="02020603050405020304" pitchFamily="18" charset="0"/>
              </a:rPr>
              <a:t>күтілуде</a:t>
            </a:r>
            <a:r>
              <a:rPr lang="kk-KZ" sz="1200" smtClean="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pic>
        <p:nvPicPr>
          <p:cNvPr id="23" name="Рисунок 22">
            <a:extLst>
              <a:ext uri="{FF2B5EF4-FFF2-40B4-BE49-F238E27FC236}">
                <a16:creationId xmlns:a16="http://schemas.microsoft.com/office/drawing/2014/main" id="{88BDB254-D50D-4D10-8FE4-B653D5486FB6}"/>
              </a:ext>
            </a:extLst>
          </p:cNvPr>
          <p:cNvPicPr>
            <a:picLocks noChangeAspect="1"/>
          </p:cNvPicPr>
          <p:nvPr/>
        </p:nvPicPr>
        <p:blipFill>
          <a:blip r:embed="rId3"/>
          <a:stretch>
            <a:fillRect/>
          </a:stretch>
        </p:blipFill>
        <p:spPr>
          <a:xfrm>
            <a:off x="4987383" y="3131757"/>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16376</TotalTime>
  <Words>559</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2558</cp:revision>
  <cp:lastPrinted>2022-05-31T05:49:59Z</cp:lastPrinted>
  <dcterms:created xsi:type="dcterms:W3CDTF">2018-03-27T06:03:00Z</dcterms:created>
  <dcterms:modified xsi:type="dcterms:W3CDTF">2022-06-23T08:44:55Z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