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2902E"/>
    <a:srgbClr val="FF9900"/>
    <a:srgbClr val="FA8422"/>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lvl1pPr>
          </a:lstStyle>
          <a:p>
            <a:pPr>
              <a:defRPr/>
            </a:pPr>
            <a:endParaRPr lang="ru-RU" altLang="en-US"/>
          </a:p>
        </p:txBody>
      </p:sp>
      <p:sp>
        <p:nvSpPr>
          <p:cNvPr id="2052"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smtClean="0"/>
            </a:lvl1pPr>
          </a:lstStyle>
          <a:p>
            <a:pPr>
              <a:defRPr/>
            </a:pPr>
            <a:fld id="{47C9F208-A019-4532-BC47-0FE23DB2C772}" type="slidenum">
              <a:rPr lang="ru-RU" altLang="en-US"/>
              <a:pPr>
                <a:defRPr/>
              </a:pPr>
              <a:t>‹#›</a:t>
            </a:fld>
            <a:endParaRPr lang="ru-RU" altLang="en-US"/>
          </a:p>
        </p:txBody>
      </p:sp>
    </p:spTree>
    <p:extLst>
      <p:ext uri="{BB962C8B-B14F-4D97-AF65-F5344CB8AC3E}">
        <p14:creationId xmlns:p14="http://schemas.microsoft.com/office/powerpoint/2010/main" val="148466408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B9D4E4CF-9B61-4F10-9EF5-66D7E820EA8E}" type="slidenum">
              <a:rPr lang="ru-RU" altLang="ru-RU"/>
              <a:pPr>
                <a:defRPr/>
              </a:pPr>
              <a:t>‹#›</a:t>
            </a:fld>
            <a:endParaRPr lang="ru-RU" altLang="ru-RU"/>
          </a:p>
        </p:txBody>
      </p:sp>
    </p:spTree>
    <p:extLst>
      <p:ext uri="{BB962C8B-B14F-4D97-AF65-F5344CB8AC3E}">
        <p14:creationId xmlns:p14="http://schemas.microsoft.com/office/powerpoint/2010/main" val="23916425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725AF56B-1AB4-4DBA-8AC4-40D629D32F67}" type="slidenum">
              <a:rPr lang="ru-RU" altLang="ru-RU"/>
              <a:pPr>
                <a:defRPr/>
              </a:pPr>
              <a:t>‹#›</a:t>
            </a:fld>
            <a:endParaRPr lang="ru-RU" altLang="ru-RU"/>
          </a:p>
        </p:txBody>
      </p:sp>
    </p:spTree>
    <p:extLst>
      <p:ext uri="{BB962C8B-B14F-4D97-AF65-F5344CB8AC3E}">
        <p14:creationId xmlns:p14="http://schemas.microsoft.com/office/powerpoint/2010/main" val="16430130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69AA2599-98C8-4FBA-AFBB-9AA70A98864D}" type="slidenum">
              <a:rPr lang="ru-RU" altLang="ru-RU"/>
              <a:pPr>
                <a:defRPr/>
              </a:pPr>
              <a:t>‹#›</a:t>
            </a:fld>
            <a:endParaRPr lang="ru-RU" altLang="ru-RU"/>
          </a:p>
        </p:txBody>
      </p:sp>
    </p:spTree>
    <p:extLst>
      <p:ext uri="{BB962C8B-B14F-4D97-AF65-F5344CB8AC3E}">
        <p14:creationId xmlns:p14="http://schemas.microsoft.com/office/powerpoint/2010/main" val="23199111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F0A2FFF-5DC2-4BA2-BE7E-76A3B94B1F22}" type="slidenum">
              <a:rPr lang="ru-RU" altLang="ru-RU"/>
              <a:pPr>
                <a:defRPr/>
              </a:pPr>
              <a:t>‹#›</a:t>
            </a:fld>
            <a:endParaRPr lang="ru-RU" altLang="ru-RU"/>
          </a:p>
        </p:txBody>
      </p:sp>
    </p:spTree>
    <p:extLst>
      <p:ext uri="{BB962C8B-B14F-4D97-AF65-F5344CB8AC3E}">
        <p14:creationId xmlns:p14="http://schemas.microsoft.com/office/powerpoint/2010/main" val="25571400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9C6C343D-43EC-4AD2-8547-A77D971446B5}" type="slidenum">
              <a:rPr lang="ru-RU" altLang="ru-RU"/>
              <a:pPr>
                <a:defRPr/>
              </a:pPr>
              <a:t>‹#›</a:t>
            </a:fld>
            <a:endParaRPr lang="ru-RU" altLang="ru-RU"/>
          </a:p>
        </p:txBody>
      </p:sp>
    </p:spTree>
    <p:extLst>
      <p:ext uri="{BB962C8B-B14F-4D97-AF65-F5344CB8AC3E}">
        <p14:creationId xmlns:p14="http://schemas.microsoft.com/office/powerpoint/2010/main" val="41034401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7A3CC375-BE4B-4766-B588-A4B64260C8F3}" type="slidenum">
              <a:rPr lang="ru-RU" altLang="ru-RU"/>
              <a:pPr>
                <a:defRPr/>
              </a:pPr>
              <a:t>‹#›</a:t>
            </a:fld>
            <a:endParaRPr lang="ru-RU" altLang="ru-RU"/>
          </a:p>
        </p:txBody>
      </p:sp>
    </p:spTree>
    <p:extLst>
      <p:ext uri="{BB962C8B-B14F-4D97-AF65-F5344CB8AC3E}">
        <p14:creationId xmlns:p14="http://schemas.microsoft.com/office/powerpoint/2010/main" val="14459984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5B977D84-2973-40D5-A20D-A3B8185082E3}" type="slidenum">
              <a:rPr lang="ru-RU" altLang="ru-RU"/>
              <a:pPr>
                <a:defRPr/>
              </a:pPr>
              <a:t>‹#›</a:t>
            </a:fld>
            <a:endParaRPr lang="ru-RU" altLang="ru-RU"/>
          </a:p>
        </p:txBody>
      </p:sp>
    </p:spTree>
    <p:extLst>
      <p:ext uri="{BB962C8B-B14F-4D97-AF65-F5344CB8AC3E}">
        <p14:creationId xmlns:p14="http://schemas.microsoft.com/office/powerpoint/2010/main" val="33222252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693ACA56-F574-4A04-AA4A-BD98F209CF5A}" type="slidenum">
              <a:rPr lang="ru-RU" altLang="ru-RU"/>
              <a:pPr>
                <a:defRPr/>
              </a:pPr>
              <a:t>‹#›</a:t>
            </a:fld>
            <a:endParaRPr lang="ru-RU" altLang="ru-RU"/>
          </a:p>
        </p:txBody>
      </p:sp>
    </p:spTree>
    <p:extLst>
      <p:ext uri="{BB962C8B-B14F-4D97-AF65-F5344CB8AC3E}">
        <p14:creationId xmlns:p14="http://schemas.microsoft.com/office/powerpoint/2010/main" val="42215096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9CE0FD5B-D516-49EF-85CC-0A6AC6D7A385}" type="slidenum">
              <a:rPr lang="ru-RU" altLang="ru-RU"/>
              <a:pPr>
                <a:defRPr/>
              </a:pPr>
              <a:t>‹#›</a:t>
            </a:fld>
            <a:endParaRPr lang="ru-RU" altLang="ru-RU"/>
          </a:p>
        </p:txBody>
      </p:sp>
    </p:spTree>
    <p:extLst>
      <p:ext uri="{BB962C8B-B14F-4D97-AF65-F5344CB8AC3E}">
        <p14:creationId xmlns:p14="http://schemas.microsoft.com/office/powerpoint/2010/main" val="14074871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6BA250D-22CB-4A33-97E3-FA0DECF5B8F4}" type="slidenum">
              <a:rPr lang="ru-RU" altLang="ru-RU"/>
              <a:pPr>
                <a:defRPr/>
              </a:pPr>
              <a:t>‹#›</a:t>
            </a:fld>
            <a:endParaRPr lang="ru-RU" altLang="ru-RU"/>
          </a:p>
        </p:txBody>
      </p:sp>
    </p:spTree>
    <p:extLst>
      <p:ext uri="{BB962C8B-B14F-4D97-AF65-F5344CB8AC3E}">
        <p14:creationId xmlns:p14="http://schemas.microsoft.com/office/powerpoint/2010/main" val="26012145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3A52B0A8-369D-4CF9-B1EC-E187D058D349}" type="slidenum">
              <a:rPr lang="ru-RU" altLang="ru-RU"/>
              <a:pPr>
                <a:defRPr/>
              </a:pPr>
              <a:t>‹#›</a:t>
            </a:fld>
            <a:endParaRPr lang="ru-RU" altLang="ru-RU"/>
          </a:p>
        </p:txBody>
      </p:sp>
    </p:spTree>
    <p:extLst>
      <p:ext uri="{BB962C8B-B14F-4D97-AF65-F5344CB8AC3E}">
        <p14:creationId xmlns:p14="http://schemas.microsoft.com/office/powerpoint/2010/main" val="7793815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smtClean="0">
                <a:solidFill>
                  <a:srgbClr val="898989"/>
                </a:solidFill>
              </a:defRPr>
            </a:lvl1pPr>
          </a:lstStyle>
          <a:p>
            <a:pPr>
              <a:defRPr/>
            </a:pPr>
            <a:fld id="{E8879CB4-ADDE-4897-8C15-918373AA7CDC}"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Н</a:t>
                      </a:r>
                      <a:r>
                        <a:rPr lang="kk-KZ" altLang="x-none" sz="1200" b="1" i="1" dirty="0" smtClean="0">
                          <a:solidFill>
                            <a:srgbClr val="002060"/>
                          </a:solidFill>
                          <a:latin typeface="Times New Roman" panose="02020603050405020304" pitchFamily="18" charset="0"/>
                          <a:cs typeface="Times New Roman" panose="02020603050405020304" pitchFamily="18" charset="0"/>
                        </a:rPr>
                        <a:t>ұр-Сұлтан</a:t>
                      </a:r>
                      <a:r>
                        <a:rPr lang="kk-KZ" altLang="x-none" sz="1200" b="1" i="1" baseline="0"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078"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eaLnBrk="1" hangingPunct="1">
              <a:spcBef>
                <a:spcPct val="0"/>
              </a:spcBef>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3079"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3267552968"/>
              </p:ext>
            </p:extLst>
          </p:nvPr>
        </p:nvGraphicFramePr>
        <p:xfrm>
          <a:off x="307975" y="2589213"/>
          <a:ext cx="4465638" cy="2179637"/>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Нұр-Сұлтан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082" name="Прямоугольник 2"/>
          <p:cNvSpPr>
            <a:spLocks noChangeArrowheads="1"/>
          </p:cNvSpPr>
          <p:nvPr/>
        </p:nvSpPr>
        <p:spPr bwMode="auto">
          <a:xfrm>
            <a:off x="4984750" y="115888"/>
            <a:ext cx="4751388" cy="2566857"/>
          </a:xfrm>
          <a:prstGeom prst="rect">
            <a:avLst/>
          </a:prstGeom>
          <a:noFill/>
          <a:ln>
            <a:noFill/>
          </a:ln>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buFont typeface="Arial" panose="020B0604020202020204" pitchFamily="34" charset="0"/>
              <a:buNone/>
              <a:defRPr/>
            </a:pP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ға </a:t>
            </a:r>
            <a:r>
              <a:rPr lang="ru-RU" altLang="ru-RU" sz="1200" b="1" dirty="0">
                <a:latin typeface="Times New Roman" panose="02020603050405020304" pitchFamily="18" charset="0"/>
                <a:cs typeface="Times New Roman" panose="02020603050405020304" pitchFamily="18" charset="0"/>
              </a:rPr>
              <a:t>АУА-РАЙЫ БОЛЖАМЫ</a:t>
            </a:r>
          </a:p>
          <a:p>
            <a:pPr algn="ctr" eaLnBrk="1" hangingPunct="1">
              <a:buFont typeface="Arial" panose="020B0604020202020204" pitchFamily="34" charset="0"/>
              <a:buNone/>
              <a:defRPr/>
            </a:pP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жауын-шашынсыз. Оңтүстік-батыстан жел 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9-14, күндіз екпіні 15-20 м/с</a:t>
            </a:r>
            <a:r>
              <a:rPr lang="kk-KZ" sz="1200" dirty="0">
                <a:latin typeface="Times New Roman" panose="02020603050405020304" pitchFamily="18" charset="0"/>
                <a:cs typeface="Times New Roman" panose="02020603050405020304" pitchFamily="18" charset="0"/>
              </a:rPr>
              <a:t>. Ауаның температурасы түнде </a:t>
            </a:r>
            <a:r>
              <a:rPr lang="kk-KZ" sz="1200" dirty="0" smtClean="0">
                <a:latin typeface="Times New Roman" panose="02020603050405020304" pitchFamily="18" charset="0"/>
                <a:cs typeface="Times New Roman" panose="02020603050405020304" pitchFamily="18" charset="0"/>
              </a:rPr>
              <a:t>13-15, күндіз 27-29 </a:t>
            </a:r>
            <a:r>
              <a:rPr lang="kk-KZ" sz="1200" dirty="0">
                <a:latin typeface="Times New Roman" panose="02020603050405020304" pitchFamily="18" charset="0"/>
                <a:cs typeface="Times New Roman" panose="02020603050405020304" pitchFamily="18" charset="0"/>
              </a:rPr>
              <a:t>градус жылы болады.</a:t>
            </a:r>
            <a:endParaRPr lang="ru-RU" altLang="ru-RU" sz="1200" b="1" dirty="0">
              <a:latin typeface="Times New Roman" panose="02020603050405020304" pitchFamily="18" charset="0"/>
              <a:cs typeface="Times New Roman" panose="02020603050405020304" pitchFamily="18" charset="0"/>
            </a:endParaRPr>
          </a:p>
          <a:p>
            <a:pPr indent="182563" algn="ctr" eaLnBrk="1" hangingPunct="1">
              <a:buFont typeface="Arial" panose="020B0604020202020204" pitchFamily="34" charset="0"/>
              <a:buNone/>
              <a:defRPr/>
            </a:pPr>
            <a:endParaRPr lang="ru-RU" altLang="ru-RU" sz="1200" b="1" smtClean="0">
              <a:latin typeface="Times New Roman" panose="02020603050405020304" pitchFamily="18" charset="0"/>
              <a:cs typeface="Times New Roman" panose="02020603050405020304" pitchFamily="18" charset="0"/>
            </a:endParaRPr>
          </a:p>
          <a:p>
            <a:pPr indent="182563" algn="ctr" eaLnBrk="1" hangingPunct="1">
              <a:buFont typeface="Arial" panose="020B0604020202020204" pitchFamily="34" charset="0"/>
              <a:buNone/>
              <a:defRPr/>
            </a:pP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маусымға</a:t>
            </a:r>
            <a:endParaRPr lang="ru-RU" sz="1200" b="1" dirty="0">
              <a:latin typeface="Times New Roman" panose="02020603050405020304" pitchFamily="18" charset="0"/>
              <a:cs typeface="Times New Roman" panose="02020603050405020304" pitchFamily="18" charset="0"/>
            </a:endParaRPr>
          </a:p>
          <a:p>
            <a:pPr indent="182563" algn="ctr" eaLnBrk="1" hangingPunct="1">
              <a:buFont typeface="Arial" panose="020B0604020202020204" pitchFamily="34" charset="0"/>
              <a:buNone/>
              <a:defRPr/>
            </a:pPr>
            <a:r>
              <a:rPr 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13 </a:t>
            </a:r>
            <a:r>
              <a:rPr 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eaLnBrk="1" hangingPunct="1">
              <a:buFont typeface="Arial" panose="020B0604020202020204" pitchFamily="34" charset="0"/>
              <a:buNone/>
              <a:defRPr/>
            </a:pPr>
            <a:r>
              <a:rPr lang="kk-KZ" sz="1200" dirty="0">
                <a:latin typeface="Times New Roman" panose="02020603050405020304" pitchFamily="18" charset="0"/>
                <a:cs typeface="Times New Roman" panose="02020603050405020304" pitchFamily="18" charset="0"/>
              </a:rPr>
              <a:t> Көшпелі бұлтты, </a:t>
            </a:r>
            <a:r>
              <a:rPr lang="kk-KZ" sz="1200" dirty="0" smtClean="0">
                <a:latin typeface="Times New Roman" panose="02020603050405020304" pitchFamily="18" charset="0"/>
                <a:cs typeface="Times New Roman" panose="02020603050405020304" pitchFamily="18" charset="0"/>
              </a:rPr>
              <a:t>жауын-шашынсыз. Оңтүстік-батыстан жел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 14-16 градус </a:t>
            </a:r>
            <a:r>
              <a:rPr lang="kk-KZ" sz="1200" dirty="0">
                <a:latin typeface="Times New Roman" panose="02020603050405020304" pitchFamily="18" charset="0"/>
                <a:cs typeface="Times New Roman" panose="02020603050405020304" pitchFamily="18" charset="0"/>
              </a:rPr>
              <a:t>жылы болады.</a:t>
            </a:r>
          </a:p>
        </p:txBody>
      </p:sp>
      <p:graphicFrame>
        <p:nvGraphicFramePr>
          <p:cNvPr id="23" name="Таблица 2">
            <a:extLst/>
          </p:cNvPr>
          <p:cNvGraphicFramePr>
            <a:graphicFrameLocks noGrp="1"/>
          </p:cNvGraphicFramePr>
          <p:nvPr>
            <p:extLst>
              <p:ext uri="{D42A27DB-BD31-4B8C-83A1-F6EECF244321}">
                <p14:modId xmlns:p14="http://schemas.microsoft.com/office/powerpoint/2010/main" val="2306769545"/>
              </p:ext>
            </p:extLst>
          </p:nvPr>
        </p:nvGraphicFramePr>
        <p:xfrm>
          <a:off x="5035550" y="4292600"/>
          <a:ext cx="4667250" cy="2195511"/>
        </p:xfrm>
        <a:graphic>
          <a:graphicData uri="http://schemas.openxmlformats.org/drawingml/2006/table">
            <a:tbl>
              <a:tblPr firstRow="1" bandRow="1">
                <a:tableStyleId>{5C22544A-7EE6-4342-B048-85BDC9FD1C3A}</a:tableStyleId>
              </a:tblPr>
              <a:tblGrid>
                <a:gridCol w="1787368">
                  <a:extLst>
                    <a:ext uri="{9D8B030D-6E8A-4147-A177-3AD203B41FA5}">
                      <a16:colId xmlns="" xmlns:a16="http://schemas.microsoft.com/office/drawing/2014/main" val="20000"/>
                    </a:ext>
                  </a:extLst>
                </a:gridCol>
                <a:gridCol w="1441413">
                  <a:extLst>
                    <a:ext uri="{9D8B030D-6E8A-4147-A177-3AD203B41FA5}">
                      <a16:colId xmlns="" xmlns:a16="http://schemas.microsoft.com/office/drawing/2014/main" val="20001"/>
                    </a:ext>
                  </a:extLst>
                </a:gridCol>
                <a:gridCol w="1438469">
                  <a:extLst>
                    <a:ext uri="{9D8B030D-6E8A-4147-A177-3AD203B41FA5}">
                      <a16:colId xmlns="" xmlns:a16="http://schemas.microsoft.com/office/drawing/2014/main" val="20002"/>
                    </a:ext>
                  </a:extLst>
                </a:gridCol>
              </a:tblGrid>
              <a:tr h="36571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2872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33</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0,2</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287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61</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0,2</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872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125</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0,2</a:t>
                      </a: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872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2917</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0,6</a:t>
                      </a: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2872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179</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0,9</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2872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342</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0,9</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2872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10</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1,2</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2872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Аммиак</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73638" y="6453188"/>
          <a:ext cx="4787900" cy="393700"/>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26246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3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8" name="Прямоугольник 21"/>
          <p:cNvSpPr>
            <a:spLocks noChangeArrowheads="1"/>
          </p:cNvSpPr>
          <p:nvPr/>
        </p:nvSpPr>
        <p:spPr bwMode="auto">
          <a:xfrm>
            <a:off x="4965700" y="3756025"/>
            <a:ext cx="48085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2022 ж.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0788" y="2708275"/>
            <a:ext cx="4679950" cy="8302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5738" algn="just">
              <a:defRPr/>
            </a:pPr>
            <a:r>
              <a:rPr lang="kk-KZ" altLang="en-US" sz="1200" dirty="0" smtClean="0">
                <a:solidFill>
                  <a:schemeClr val="tx1"/>
                </a:solidFill>
                <a:latin typeface="Times New Roman" pitchFamily="18" charset="0"/>
                <a:cs typeface="Times New Roman" pitchFamily="18" charset="0"/>
                <a:sym typeface="+mn-ea"/>
              </a:rPr>
              <a:t>Жалпы қала бойынша ауаның ластану деңгейі төмен болады деп күтілуде.</a:t>
            </a:r>
            <a:endParaRPr lang="kk-KZ" altLang="en-US" sz="1200" dirty="0">
              <a:solidFill>
                <a:schemeClr val="tx1"/>
              </a:solidFill>
              <a:latin typeface="Times New Roman" pitchFamily="18" charset="0"/>
              <a:cs typeface="Times New Roman"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pSp>
        <p:nvGrpSpPr>
          <p:cNvPr id="4100" name="Группа 5"/>
          <p:cNvGrpSpPr>
            <a:grpSpLocks/>
          </p:cNvGrpSpPr>
          <p:nvPr/>
        </p:nvGrpSpPr>
        <p:grpSpPr bwMode="auto">
          <a:xfrm>
            <a:off x="112713" y="246063"/>
            <a:ext cx="4840287" cy="725487"/>
            <a:chOff x="112712" y="246083"/>
            <a:chExt cx="4840288" cy="724862"/>
          </a:xfrm>
        </p:grpSpPr>
        <p:sp>
          <p:nvSpPr>
            <p:cNvPr id="4159" name="TextBox 15"/>
            <p:cNvSpPr txBox="1">
              <a:spLocks noChangeArrowheads="1"/>
            </p:cNvSpPr>
            <p:nvPr/>
          </p:nvSpPr>
          <p:spPr bwMode="auto">
            <a:xfrm>
              <a:off x="317284" y="246083"/>
              <a:ext cx="463571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pPr>
              <a:r>
                <a:rPr lang="ru-RU" altLang="ru-RU" sz="1400" b="1">
                  <a:solidFill>
                    <a:srgbClr val="000000"/>
                  </a:solidFill>
                  <a:latin typeface="Times New Roman" panose="02020603050405020304" pitchFamily="18" charset="0"/>
                  <a:cs typeface="Times New Roman" panose="02020603050405020304" pitchFamily="18" charset="0"/>
                  <a:sym typeface="+mn-ea"/>
                </a:rPr>
                <a:t>ҚМЖ КЕЗІНДЕ ХАЛЫҚҚА АРНАЛҒАН ҰСЫНЫСТАР</a:t>
              </a:r>
              <a:endParaRPr lang="ru-RU" altLang="ru-RU" sz="1400" b="1"/>
            </a:p>
          </p:txBody>
        </p:sp>
        <p:sp>
          <p:nvSpPr>
            <p:cNvPr id="4160" name="TextBox 16"/>
            <p:cNvSpPr txBox="1">
              <a:spLocks noChangeArrowheads="1"/>
            </p:cNvSpPr>
            <p:nvPr/>
          </p:nvSpPr>
          <p:spPr bwMode="auto">
            <a:xfrm>
              <a:off x="112712" y="693946"/>
              <a:ext cx="481018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eaLnBrk="1" hangingPunct="1">
                <a:spcBef>
                  <a:spcPct val="0"/>
                </a:spcBef>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grpSp>
      <p:sp>
        <p:nvSpPr>
          <p:cNvPr id="4101" name="Прямоугольник 26"/>
          <p:cNvSpPr>
            <a:spLocks noChangeArrowheads="1"/>
          </p:cNvSpPr>
          <p:nvPr/>
        </p:nvSpPr>
        <p:spPr bwMode="auto">
          <a:xfrm>
            <a:off x="185738" y="4027488"/>
            <a:ext cx="4703762"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Нұр-Сұлтан</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spcBef>
                <a:spcPct val="0"/>
              </a:spcBef>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spcBef>
                <a:spcPct val="0"/>
              </a:spcBef>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spcBef>
                <a:spcPct val="0"/>
              </a:spcBef>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spcBef>
                <a:spcPct val="0"/>
              </a:spcBef>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spcBef>
                <a:spcPct val="0"/>
              </a:spcBef>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spcBef>
                <a:spcPct val="0"/>
              </a:spcBef>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spcBef>
                <a:spcPct val="0"/>
              </a:spcBef>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spcBef>
                <a:spcPct val="0"/>
              </a:spcBef>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spcBef>
                <a:spcPct val="0"/>
              </a:spcBef>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spcBef>
                <a:spcPct val="0"/>
              </a:spcBef>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4102"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4103" name="Группа 24"/>
          <p:cNvGrpSpPr>
            <a:grpSpLocks/>
          </p:cNvGrpSpPr>
          <p:nvPr/>
        </p:nvGrpSpPr>
        <p:grpSpPr bwMode="auto">
          <a:xfrm>
            <a:off x="5165725" y="4375150"/>
            <a:ext cx="4471988" cy="1206500"/>
            <a:chOff x="349950" y="3799939"/>
            <a:chExt cx="4472585" cy="1323528"/>
          </a:xfrm>
        </p:grpSpPr>
        <p:sp>
          <p:nvSpPr>
            <p:cNvPr id="4157" name="Прямоугольник 8"/>
            <p:cNvSpPr>
              <a:spLocks noChangeArrowheads="1"/>
            </p:cNvSpPr>
            <p:nvPr/>
          </p:nvSpPr>
          <p:spPr bwMode="auto">
            <a:xfrm>
              <a:off x="349950" y="4077010"/>
              <a:ext cx="2501006" cy="1046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spcBef>
                  <a:spcPct val="0"/>
                </a:spcBef>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spcBef>
                  <a:spcPct val="0"/>
                </a:spcBef>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spcBef>
                  <a:spcPct val="0"/>
                </a:spcBef>
                <a:buFont typeface="Arial" panose="020B0604020202020204" pitchFamily="34" charset="0"/>
                <a:buNone/>
              </a:pPr>
              <a:r>
                <a:rPr lang="ru-RU" altLang="ru-RU" sz="1000" i="1">
                  <a:latin typeface="Times New Roman" panose="02020603050405020304" pitchFamily="18" charset="0"/>
                  <a:cs typeface="Times New Roman" panose="02020603050405020304" pitchFamily="18" charset="0"/>
                </a:rPr>
                <a:t>Нұр-Сұлтан қ.,  Мәңгілік ел даңғылы, 11/1</a:t>
              </a:r>
            </a:p>
            <a:p>
              <a:pPr algn="ctr" eaLnBrk="1" hangingPunct="1">
                <a:spcBef>
                  <a:spcPct val="0"/>
                </a:spcBef>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4158"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spcBef>
                  <a:spcPct val="0"/>
                </a:spcBef>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spcBef>
                  <a:spcPct val="0"/>
                </a:spcBef>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spcBef>
                  <a:spcPct val="0"/>
                </a:spcBef>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4104" name="Прямоугольник 11"/>
          <p:cNvSpPr>
            <a:spLocks noChangeArrowheads="1"/>
          </p:cNvSpPr>
          <p:nvPr/>
        </p:nvSpPr>
        <p:spPr bwMode="auto">
          <a:xfrm>
            <a:off x="4978400" y="6486525"/>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4105" name="Прямоугольник 1"/>
          <p:cNvSpPr>
            <a:spLocks noChangeArrowheads="1"/>
          </p:cNvSpPr>
          <p:nvPr/>
        </p:nvSpPr>
        <p:spPr bwMode="auto">
          <a:xfrm>
            <a:off x="5072063" y="6167438"/>
            <a:ext cx="4521200" cy="3063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 typeface="Arial" panose="020B0604020202020204" pitchFamily="34" charset="0"/>
              <a:buNone/>
            </a:pPr>
            <a:r>
              <a:rPr lang="ru-RU" altLang="ru-RU" sz="1400" b="1" i="1">
                <a:solidFill>
                  <a:srgbClr val="000000"/>
                </a:solidFill>
              </a:rPr>
              <a:t>  </a:t>
            </a:r>
            <a:r>
              <a:rPr lang="kk-KZ" altLang="ru-RU" sz="1200" b="1" i="1">
                <a:solidFill>
                  <a:srgbClr val="000000"/>
                </a:solidFill>
                <a:latin typeface="Times New Roman" panose="02020603050405020304" pitchFamily="18" charset="0"/>
                <a:cs typeface="Times New Roman" panose="02020603050405020304" pitchFamily="18" charset="0"/>
              </a:rPr>
              <a:t>Дайындаған</a:t>
            </a:r>
            <a:r>
              <a:rPr lang="en-US" altLang="ru-RU" sz="1200" b="1" i="1">
                <a:solidFill>
                  <a:srgbClr val="000000"/>
                </a:solidFill>
                <a:latin typeface="Times New Roman" panose="02020603050405020304" pitchFamily="18" charset="0"/>
                <a:cs typeface="Times New Roman" panose="02020603050405020304" pitchFamily="18" charset="0"/>
              </a:rPr>
              <a:t>:</a:t>
            </a:r>
            <a:r>
              <a:rPr lang="ru-RU"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Нұрмахамбет М.Б.</a:t>
            </a:r>
            <a:endParaRPr lang="ru-RU" altLang="ru-RU" sz="1200" b="1" i="1">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16:colId xmlns="" xmlns:a16="http://schemas.microsoft.com/office/drawing/2014/main" val="20000"/>
                    </a:ext>
                  </a:extLst>
                </a:gridCol>
                <a:gridCol w="3080983">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0,61</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4129"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eaLnBrk="1" hangingPunct="1">
              <a:spcBef>
                <a:spcPct val="0"/>
              </a:spcBef>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spcBef>
                <a:spcPct val="0"/>
              </a:spcBef>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4130"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sz="1800">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16:colId xmlns="" xmlns:a16="http://schemas.microsoft.com/office/drawing/2014/main" val="20000"/>
                    </a:ext>
                  </a:extLst>
                </a:gridCol>
                <a:gridCol w="3758762">
                  <a:extLst>
                    <a:ext uri="{9D8B030D-6E8A-4147-A177-3AD203B41FA5}">
                      <a16:colId xmlns="" xmlns:a16="http://schemas.microsoft.com/office/drawing/2014/main"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4149"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eaLnBrk="1" hangingPunct="1">
              <a:spcBef>
                <a:spcPct val="0"/>
              </a:spcBef>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sz="1800"/>
          </a:p>
        </p:txBody>
      </p:sp>
      <p:graphicFrame>
        <p:nvGraphicFramePr>
          <p:cNvPr id="21" name="Таблица 20"/>
          <p:cNvGraphicFramePr>
            <a:graphicFrameLocks noGrp="1"/>
          </p:cNvGraphicFramePr>
          <p:nvPr/>
        </p:nvGraphicFramePr>
        <p:xfrm>
          <a:off x="5165725" y="5408613"/>
          <a:ext cx="4035425" cy="792168"/>
        </p:xfrm>
        <a:graphic>
          <a:graphicData uri="http://schemas.openxmlformats.org/drawingml/2006/table">
            <a:tbl>
              <a:tblPr/>
              <a:tblGrid>
                <a:gridCol w="2017713">
                  <a:extLst>
                    <a:ext uri="{9D8B030D-6E8A-4147-A177-3AD203B41FA5}">
                      <a16:colId xmlns="" xmlns:a16="http://schemas.microsoft.com/office/drawing/2014/main" val="20000"/>
                    </a:ext>
                  </a:extLst>
                </a:gridCol>
                <a:gridCol w="2017712">
                  <a:extLst>
                    <a:ext uri="{9D8B030D-6E8A-4147-A177-3AD203B41FA5}">
                      <a16:colId xmlns="" xmlns:a16="http://schemas.microsoft.com/office/drawing/2014/main" val="20001"/>
                    </a:ext>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smtClean="0">
                          <a:ln>
                            <a:noFill/>
                          </a:ln>
                          <a:solidFill>
                            <a:schemeClr val="tx1"/>
                          </a:solidFill>
                          <a:effectLst/>
                          <a:latin typeface="Times New Roman" pitchFamily="18" charset="0"/>
                          <a:cs typeface="Times New Roman" pitchFamily="18" charset="0"/>
                        </a:rPr>
                        <a:t>Баспасөз қызметі</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hlinkClick r:id=""/>
                        </a:rPr>
                        <a:t>info@meteo.kz</a:t>
                      </a:r>
                      <a:endParaRPr kumimoji="0" lang="en-US" sz="800" b="1"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12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smtClean="0">
                          <a:ln>
                            <a:noFill/>
                          </a:ln>
                          <a:solidFill>
                            <a:schemeClr val="tx1"/>
                          </a:solidFill>
                          <a:effectLst/>
                          <a:latin typeface="Times New Roman" pitchFamily="18" charset="0"/>
                          <a:cs typeface="Times New Roman" pitchFamily="18" charset="0"/>
                        </a:rPr>
                        <a:t>Халықаралық ынтымақтастық бөлімі</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26</a:t>
                      </a: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rPr>
                        <a:t>ukpp@meteo.kz</a:t>
                      </a:r>
                      <a:endParaRPr kumimoji="0" lang="en-US" sz="800" b="0"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2" name="Прямоугольник 2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14318</TotalTime>
  <Words>532</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2300</cp:revision>
  <cp:lastPrinted>2021-07-01T07:38:07Z</cp:lastPrinted>
  <dcterms:created xsi:type="dcterms:W3CDTF">2018-03-27T06:03:00Z</dcterms:created>
  <dcterms:modified xsi:type="dcterms:W3CDTF">2022-06-11T09:01:51Z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