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2052"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pPr>
              <a:defRPr/>
            </a:pPr>
            <a:fld id="{82E778D3-6D05-4F9A-B706-2DC197374C53}" type="slidenum">
              <a:rPr lang="ru-RU" altLang="en-US"/>
              <a:pPr>
                <a:defRPr/>
              </a:pPr>
              <a:t>‹#›</a:t>
            </a:fld>
            <a:endParaRPr lang="ru-RU" altLang="en-US"/>
          </a:p>
        </p:txBody>
      </p:sp>
    </p:spTree>
    <p:extLst>
      <p:ext uri="{BB962C8B-B14F-4D97-AF65-F5344CB8AC3E}">
        <p14:creationId xmlns:p14="http://schemas.microsoft.com/office/powerpoint/2010/main" val="2910022946"/>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234A7305-F609-452C-BD11-AA8A408A063E}" type="slidenum">
              <a:rPr lang="ru-RU" altLang="ru-RU"/>
              <a:pPr>
                <a:defRPr/>
              </a:pPr>
              <a:t>‹#›</a:t>
            </a:fld>
            <a:endParaRPr lang="ru-RU" altLang="ru-RU"/>
          </a:p>
        </p:txBody>
      </p:sp>
    </p:spTree>
    <p:extLst>
      <p:ext uri="{BB962C8B-B14F-4D97-AF65-F5344CB8AC3E}">
        <p14:creationId xmlns:p14="http://schemas.microsoft.com/office/powerpoint/2010/main" val="21080770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21E1BBBC-BCCC-4276-A99B-A0E04D91A534}" type="slidenum">
              <a:rPr lang="ru-RU" altLang="ru-RU"/>
              <a:pPr>
                <a:defRPr/>
              </a:pPr>
              <a:t>‹#›</a:t>
            </a:fld>
            <a:endParaRPr lang="ru-RU" altLang="ru-RU"/>
          </a:p>
        </p:txBody>
      </p:sp>
    </p:spTree>
    <p:extLst>
      <p:ext uri="{BB962C8B-B14F-4D97-AF65-F5344CB8AC3E}">
        <p14:creationId xmlns:p14="http://schemas.microsoft.com/office/powerpoint/2010/main" val="16511241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E062E4D2-6D42-4FC1-A82F-2A45666A1EDC}" type="slidenum">
              <a:rPr lang="ru-RU" altLang="ru-RU"/>
              <a:pPr>
                <a:defRPr/>
              </a:pPr>
              <a:t>‹#›</a:t>
            </a:fld>
            <a:endParaRPr lang="ru-RU" altLang="ru-RU"/>
          </a:p>
        </p:txBody>
      </p:sp>
    </p:spTree>
    <p:extLst>
      <p:ext uri="{BB962C8B-B14F-4D97-AF65-F5344CB8AC3E}">
        <p14:creationId xmlns:p14="http://schemas.microsoft.com/office/powerpoint/2010/main" val="2831455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9C8F2E4A-6BEA-4B44-B0C9-3A7174B507B3}" type="slidenum">
              <a:rPr lang="ru-RU" altLang="ru-RU"/>
              <a:pPr>
                <a:defRPr/>
              </a:pPr>
              <a:t>‹#›</a:t>
            </a:fld>
            <a:endParaRPr lang="ru-RU" altLang="ru-RU"/>
          </a:p>
        </p:txBody>
      </p:sp>
    </p:spTree>
    <p:extLst>
      <p:ext uri="{BB962C8B-B14F-4D97-AF65-F5344CB8AC3E}">
        <p14:creationId xmlns:p14="http://schemas.microsoft.com/office/powerpoint/2010/main" val="2052333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552CBEA4-8EC3-487E-9ACC-83E4E37B1FFC}" type="slidenum">
              <a:rPr lang="ru-RU" altLang="ru-RU"/>
              <a:pPr>
                <a:defRPr/>
              </a:pPr>
              <a:t>‹#›</a:t>
            </a:fld>
            <a:endParaRPr lang="ru-RU" altLang="ru-RU"/>
          </a:p>
        </p:txBody>
      </p:sp>
    </p:spTree>
    <p:extLst>
      <p:ext uri="{BB962C8B-B14F-4D97-AF65-F5344CB8AC3E}">
        <p14:creationId xmlns:p14="http://schemas.microsoft.com/office/powerpoint/2010/main" val="1320231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AE779758-E054-4156-9B22-E27F8C7B78E4}" type="slidenum">
              <a:rPr lang="ru-RU" altLang="ru-RU"/>
              <a:pPr>
                <a:defRPr/>
              </a:pPr>
              <a:t>‹#›</a:t>
            </a:fld>
            <a:endParaRPr lang="ru-RU" altLang="ru-RU"/>
          </a:p>
        </p:txBody>
      </p:sp>
    </p:spTree>
    <p:extLst>
      <p:ext uri="{BB962C8B-B14F-4D97-AF65-F5344CB8AC3E}">
        <p14:creationId xmlns:p14="http://schemas.microsoft.com/office/powerpoint/2010/main" val="1725536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5EA13760-44CF-4986-B23D-2959934EF7A3}" type="slidenum">
              <a:rPr lang="ru-RU" altLang="ru-RU"/>
              <a:pPr>
                <a:defRPr/>
              </a:pPr>
              <a:t>‹#›</a:t>
            </a:fld>
            <a:endParaRPr lang="ru-RU" altLang="ru-RU"/>
          </a:p>
        </p:txBody>
      </p:sp>
    </p:spTree>
    <p:extLst>
      <p:ext uri="{BB962C8B-B14F-4D97-AF65-F5344CB8AC3E}">
        <p14:creationId xmlns:p14="http://schemas.microsoft.com/office/powerpoint/2010/main" val="877626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5266F785-3400-47FE-BC6D-96A0E8B8779B}" type="slidenum">
              <a:rPr lang="ru-RU" altLang="ru-RU"/>
              <a:pPr>
                <a:defRPr/>
              </a:pPr>
              <a:t>‹#›</a:t>
            </a:fld>
            <a:endParaRPr lang="ru-RU" altLang="ru-RU"/>
          </a:p>
        </p:txBody>
      </p:sp>
    </p:spTree>
    <p:extLst>
      <p:ext uri="{BB962C8B-B14F-4D97-AF65-F5344CB8AC3E}">
        <p14:creationId xmlns:p14="http://schemas.microsoft.com/office/powerpoint/2010/main" val="3568349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9C1BEF65-A55C-4A1D-908A-AD13E24C10A9}" type="slidenum">
              <a:rPr lang="ru-RU" altLang="ru-RU"/>
              <a:pPr>
                <a:defRPr/>
              </a:pPr>
              <a:t>‹#›</a:t>
            </a:fld>
            <a:endParaRPr lang="ru-RU" altLang="ru-RU"/>
          </a:p>
        </p:txBody>
      </p:sp>
    </p:spTree>
    <p:extLst>
      <p:ext uri="{BB962C8B-B14F-4D97-AF65-F5344CB8AC3E}">
        <p14:creationId xmlns:p14="http://schemas.microsoft.com/office/powerpoint/2010/main" val="1835044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10ECE1AE-2D8E-4064-B7E9-75BAF2BA4636}" type="slidenum">
              <a:rPr lang="ru-RU" altLang="ru-RU"/>
              <a:pPr>
                <a:defRPr/>
              </a:pPr>
              <a:t>‹#›</a:t>
            </a:fld>
            <a:endParaRPr lang="ru-RU" altLang="ru-RU"/>
          </a:p>
        </p:txBody>
      </p:sp>
    </p:spTree>
    <p:extLst>
      <p:ext uri="{BB962C8B-B14F-4D97-AF65-F5344CB8AC3E}">
        <p14:creationId xmlns:p14="http://schemas.microsoft.com/office/powerpoint/2010/main" val="16651188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AA9FD83A-4E23-4934-90E2-97B2C488C71E}" type="slidenum">
              <a:rPr lang="ru-RU" altLang="ru-RU"/>
              <a:pPr>
                <a:defRPr/>
              </a:pPr>
              <a:t>‹#›</a:t>
            </a:fld>
            <a:endParaRPr lang="ru-RU" altLang="ru-RU"/>
          </a:p>
        </p:txBody>
      </p:sp>
    </p:spTree>
    <p:extLst>
      <p:ext uri="{BB962C8B-B14F-4D97-AF65-F5344CB8AC3E}">
        <p14:creationId xmlns:p14="http://schemas.microsoft.com/office/powerpoint/2010/main" val="5157359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6807EDFB-2EFC-4C61-8AC0-8A75944C8E28}"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77"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spcBef>
                <a:spcPct val="0"/>
              </a:spcBef>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3078"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nvGraphicFramePr>
        <p:xfrm>
          <a:off x="307975" y="2589213"/>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p:cNvPr>
          <p:cNvGraphicFramePr>
            <a:graphicFrameLocks noGrp="1"/>
          </p:cNvGraphicFramePr>
          <p:nvPr/>
        </p:nvGraphicFramePr>
        <p:xfrm>
          <a:off x="4930775" y="4111625"/>
          <a:ext cx="4668838" cy="2346348"/>
        </p:xfrm>
        <a:graphic>
          <a:graphicData uri="http://schemas.openxmlformats.org/drawingml/2006/table">
            <a:tbl>
              <a:tblPr firstRow="1" bandRow="1">
                <a:tableStyleId>{5C22544A-7EE6-4342-B048-85BDC9FD1C3A}</a:tableStyleId>
              </a:tblPr>
              <a:tblGrid>
                <a:gridCol w="1792543">
                  <a:extLst>
                    <a:ext uri="{9D8B030D-6E8A-4147-A177-3AD203B41FA5}">
                      <a16:colId xmlns:a16="http://schemas.microsoft.com/office/drawing/2014/main" xmlns="" val="20000"/>
                    </a:ext>
                  </a:extLst>
                </a:gridCol>
                <a:gridCol w="1437337">
                  <a:extLst>
                    <a:ext uri="{9D8B030D-6E8A-4147-A177-3AD203B41FA5}">
                      <a16:colId xmlns:a16="http://schemas.microsoft.com/office/drawing/2014/main" xmlns="" val="20001"/>
                    </a:ext>
                  </a:extLst>
                </a:gridCol>
                <a:gridCol w="1438958">
                  <a:extLst>
                    <a:ext uri="{9D8B030D-6E8A-4147-A177-3AD203B41FA5}">
                      <a16:colId xmlns:a16="http://schemas.microsoft.com/office/drawing/2014/main" xmlns="" val="20002"/>
                    </a:ext>
                  </a:extLst>
                </a:gridCol>
              </a:tblGrid>
              <a:tr h="39616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43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129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37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124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43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0,002</a:t>
                      </a: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43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202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43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43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4377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a:t>
                      </a: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4377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65" marR="91465"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4" marR="9524"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73638" y="6453188"/>
          <a:ext cx="4787900" cy="79248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517952">
                <a:tc>
                  <a:txBody>
                    <a:bodyPr/>
                    <a:lstStyle/>
                    <a:p>
                      <a:pPr lvl="0" algn="ctr" eaLnBrk="1" hangingPunct="1">
                        <a:buNone/>
                      </a:pPr>
                      <a:r>
                        <a:rPr lang="ru-RU" sz="8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800" i="1" dirty="0" smtClean="0">
                          <a:latin typeface="Times New Roman" panose="02020603050405020304" pitchFamily="18" charset="0"/>
                          <a:cs typeface="Times New Roman" panose="02020603050405020304" pitchFamily="18" charset="0"/>
                        </a:rPr>
                        <a:t>«</a:t>
                      </a:r>
                      <a:r>
                        <a:rPr lang="ru-RU" sz="800" i="1" dirty="0" err="1" smtClean="0">
                          <a:latin typeface="Times New Roman" panose="02020603050405020304" pitchFamily="18" charset="0"/>
                          <a:cs typeface="Times New Roman" panose="02020603050405020304" pitchFamily="18" charset="0"/>
                        </a:rPr>
                        <a:t>атмосфералық</a:t>
                      </a:r>
                      <a:r>
                        <a:rPr lang="ru-RU" sz="800" i="1" dirty="0" smtClean="0">
                          <a:latin typeface="Times New Roman" panose="02020603050405020304" pitchFamily="18" charset="0"/>
                          <a:cs typeface="Times New Roman" panose="02020603050405020304" pitchFamily="18" charset="0"/>
                        </a:rPr>
                        <a:t> </a:t>
                      </a:r>
                      <a:r>
                        <a:rPr lang="ru-RU" sz="800" i="1" dirty="0" err="1" smtClean="0">
                          <a:latin typeface="Times New Roman" panose="02020603050405020304" pitchFamily="18" charset="0"/>
                          <a:cs typeface="Times New Roman" panose="02020603050405020304" pitchFamily="18" charset="0"/>
                        </a:rPr>
                        <a:t>ауаға</a:t>
                      </a:r>
                      <a:r>
                        <a:rPr lang="ru-RU" sz="800" i="1" dirty="0" smtClean="0">
                          <a:latin typeface="Times New Roman" panose="02020603050405020304" pitchFamily="18" charset="0"/>
                          <a:cs typeface="Times New Roman" panose="02020603050405020304" pitchFamily="18" charset="0"/>
                        </a:rPr>
                        <a:t> </a:t>
                      </a:r>
                      <a:r>
                        <a:rPr lang="ru-RU" sz="800" i="1" dirty="0" err="1" smtClean="0">
                          <a:latin typeface="Times New Roman" panose="02020603050405020304" pitchFamily="18" charset="0"/>
                          <a:cs typeface="Times New Roman" panose="02020603050405020304" pitchFamily="18" charset="0"/>
                        </a:rPr>
                        <a:t>қатысты</a:t>
                      </a:r>
                      <a:r>
                        <a:rPr lang="ru-RU" sz="800" i="1" dirty="0" smtClean="0">
                          <a:latin typeface="Times New Roman" panose="02020603050405020304" pitchFamily="18" charset="0"/>
                          <a:cs typeface="Times New Roman" panose="02020603050405020304" pitchFamily="18" charset="0"/>
                        </a:rPr>
                        <a:t> </a:t>
                      </a:r>
                      <a:r>
                        <a:rPr lang="ru-RU" sz="800" i="1" dirty="0" err="1" smtClean="0">
                          <a:latin typeface="Times New Roman" panose="02020603050405020304" pitchFamily="18" charset="0"/>
                          <a:cs typeface="Times New Roman" panose="02020603050405020304" pitchFamily="18" charset="0"/>
                        </a:rPr>
                        <a:t>санитарлық-эпидемиологиялық</a:t>
                      </a:r>
                      <a:r>
                        <a:rPr lang="ru-RU" sz="800" i="1" dirty="0" smtClean="0">
                          <a:latin typeface="Times New Roman" panose="02020603050405020304" pitchFamily="18" charset="0"/>
                          <a:cs typeface="Times New Roman" panose="02020603050405020304" pitchFamily="18" charset="0"/>
                        </a:rPr>
                        <a:t> </a:t>
                      </a:r>
                      <a:r>
                        <a:rPr lang="ru-RU" sz="800" i="1" dirty="0" err="1" smtClean="0">
                          <a:latin typeface="Times New Roman" panose="02020603050405020304" pitchFamily="18" charset="0"/>
                          <a:cs typeface="Times New Roman" panose="02020603050405020304" pitchFamily="18" charset="0"/>
                        </a:rPr>
                        <a:t>ережелер</a:t>
                      </a:r>
                      <a:r>
                        <a:rPr lang="ru-RU" sz="800" i="1" dirty="0" smtClean="0">
                          <a:latin typeface="Times New Roman" panose="02020603050405020304" pitchFamily="18" charset="0"/>
                          <a:cs typeface="Times New Roman" panose="02020603050405020304" pitchFamily="18" charset="0"/>
                        </a:rPr>
                        <a:t> мен </a:t>
                      </a:r>
                      <a:r>
                        <a:rPr lang="ru-RU" sz="800" i="1" dirty="0" err="1" smtClean="0">
                          <a:latin typeface="Times New Roman" panose="02020603050405020304" pitchFamily="18" charset="0"/>
                          <a:cs typeface="Times New Roman" panose="02020603050405020304" pitchFamily="18" charset="0"/>
                        </a:rPr>
                        <a:t>нормаларға</a:t>
                      </a:r>
                      <a:r>
                        <a:rPr lang="ru-RU" sz="800" i="1" dirty="0" smtClean="0">
                          <a:latin typeface="Times New Roman" panose="02020603050405020304" pitchFamily="18" charset="0"/>
                          <a:cs typeface="Times New Roman" panose="02020603050405020304" pitchFamily="18" charset="0"/>
                        </a:rPr>
                        <a:t>» </a:t>
                      </a:r>
                      <a:r>
                        <a:rPr lang="ru-RU" sz="800" i="1" dirty="0" err="1" smtClean="0">
                          <a:latin typeface="Times New Roman" panose="02020603050405020304" pitchFamily="18" charset="0"/>
                          <a:cs typeface="Times New Roman" panose="02020603050405020304" pitchFamily="18" charset="0"/>
                        </a:rPr>
                        <a:t>сәйкес</a:t>
                      </a:r>
                      <a:r>
                        <a:rPr lang="ru-RU" sz="800" i="1" dirty="0" smtClean="0">
                          <a:latin typeface="Times New Roman" panose="02020603050405020304" pitchFamily="18" charset="0"/>
                          <a:cs typeface="Times New Roman" panose="02020603050405020304" pitchFamily="18" charset="0"/>
                        </a:rPr>
                        <a:t> ШЖШ</a:t>
                      </a:r>
                      <a:endParaRPr lang="ru-RU" altLang="en-US" sz="800" i="1" dirty="0" smtClean="0">
                        <a:solidFill>
                          <a:srgbClr val="000000"/>
                        </a:solidFill>
                        <a:latin typeface="Times New Roman" panose="02020603050405020304" pitchFamily="18" charset="0"/>
                        <a:ea typeface="Times New Roman" panose="02020603050405020304" pitchFamily="18" charset="0"/>
                      </a:endParaRP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210">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21"/>
          <p:cNvSpPr>
            <a:spLocks noChangeArrowheads="1"/>
          </p:cNvSpPr>
          <p:nvPr/>
        </p:nvSpPr>
        <p:spPr bwMode="auto">
          <a:xfrm>
            <a:off x="4773613" y="3714750"/>
            <a:ext cx="5003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2022 жылғы</a:t>
            </a:r>
            <a:r>
              <a:rPr lang="en-US" altLang="ru-RU" sz="1200" b="1">
                <a:latin typeface="Times New Roman" panose="02020603050405020304" pitchFamily="18" charset="0"/>
                <a:cs typeface="Times New Roman" panose="02020603050405020304" pitchFamily="18" charset="0"/>
              </a:rPr>
              <a:t> </a:t>
            </a:r>
            <a:r>
              <a:rPr lang="ru-RU" altLang="ru-RU" sz="1200" b="1">
                <a:latin typeface="Times New Roman" panose="02020603050405020304" pitchFamily="18" charset="0"/>
                <a:cs typeface="Times New Roman" panose="02020603050405020304" pitchFamily="18" charset="0"/>
              </a:rPr>
              <a:t>07 маусым Атырау қаласының атмосфералық ауасының жай-күйі</a:t>
            </a:r>
          </a:p>
          <a:p>
            <a:pPr algn="ctr" eaLnBrk="1" hangingPunct="1">
              <a:spcBef>
                <a:spcPct val="0"/>
              </a:spcBef>
              <a:buFont typeface="Arial" panose="020B0604020202020204" pitchFamily="34" charset="0"/>
              <a:buNone/>
            </a:pPr>
            <a:endParaRPr lang="ru-RU" altLang="ru-RU" sz="1200" b="1">
              <a:latin typeface="Times New Roman" panose="02020603050405020304" pitchFamily="18" charset="0"/>
              <a:cs typeface="Times New Roman" panose="02020603050405020304" pitchFamily="18" charset="0"/>
            </a:endParaRPr>
          </a:p>
        </p:txBody>
      </p:sp>
      <p:sp>
        <p:nvSpPr>
          <p:cNvPr id="3127" name="Прямоугольник 15"/>
          <p:cNvSpPr>
            <a:spLocks noChangeArrowheads="1"/>
          </p:cNvSpPr>
          <p:nvPr/>
        </p:nvSpPr>
        <p:spPr bwMode="auto">
          <a:xfrm>
            <a:off x="4695825" y="79375"/>
            <a:ext cx="500856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Атырау қаласы бойынша </a:t>
            </a:r>
          </a:p>
          <a:p>
            <a:pPr algn="ctr" eaLnBrk="1" hangingPunct="1">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08 маусымға арналған ауа-райы болжамы</a:t>
            </a:r>
          </a:p>
          <a:p>
            <a:pPr algn="ctr">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2022 жылдың 07 </a:t>
            </a:r>
            <a:r>
              <a:rPr lang="kk-KZ" altLang="ru-RU" sz="1200" b="1">
                <a:latin typeface="Times New Roman" panose="02020603050405020304" pitchFamily="18" charset="0"/>
                <a:cs typeface="Times New Roman" panose="02020603050405020304" pitchFamily="18" charset="0"/>
              </a:rPr>
              <a:t>маусым </a:t>
            </a:r>
            <a:r>
              <a:rPr lang="ru-RU" altLang="ru-RU" sz="1200" b="1">
                <a:latin typeface="Times New Roman" panose="02020603050405020304" pitchFamily="18" charset="0"/>
                <a:cs typeface="Times New Roman" panose="02020603050405020304" pitchFamily="18" charset="0"/>
              </a:rPr>
              <a:t>20 сағаттан бастап 08 маусым 20 сағатқа дейін</a:t>
            </a:r>
          </a:p>
          <a:p>
            <a:pPr algn="just">
              <a:spcBef>
                <a:spcPct val="0"/>
              </a:spcBef>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Жауын-шашынсыз. Солтүстік-батыстан 5-10 м/с</a:t>
            </a:r>
            <a:r>
              <a:rPr lang="ru-RU" altLang="ru-RU" sz="1200">
                <a:solidFill>
                  <a:srgbClr val="000000"/>
                </a:solidFill>
                <a:latin typeface="Times New Roman" panose="02020603050405020304" pitchFamily="18" charset="0"/>
                <a:cs typeface="Times New Roman" panose="02020603050405020304" pitchFamily="18" charset="0"/>
              </a:rPr>
              <a:t> жылдамдықпен жел соғады. Ауа температурасы түнде 14-16, </a:t>
            </a:r>
            <a:r>
              <a:rPr lang="kk-KZ" altLang="ru-RU" sz="1200">
                <a:solidFill>
                  <a:srgbClr val="000000"/>
                </a:solidFill>
                <a:latin typeface="Times New Roman" panose="02020603050405020304" pitchFamily="18" charset="0"/>
                <a:cs typeface="Times New Roman" panose="02020603050405020304" pitchFamily="18" charset="0"/>
              </a:rPr>
              <a:t>күндіз 28-30 жылы.</a:t>
            </a:r>
            <a:r>
              <a:rPr lang="ru-RU" altLang="ru-RU" sz="1200">
                <a:solidFill>
                  <a:srgbClr val="000000"/>
                </a:solidFill>
                <a:latin typeface="Times New Roman" panose="02020603050405020304" pitchFamily="18" charset="0"/>
                <a:cs typeface="Times New Roman" panose="02020603050405020304" pitchFamily="18" charset="0"/>
              </a:rPr>
              <a:t> </a:t>
            </a:r>
          </a:p>
          <a:p>
            <a:pPr algn="ctr">
              <a:spcBef>
                <a:spcPct val="0"/>
              </a:spcBef>
              <a:buFont typeface="Arial" panose="020B0604020202020204" pitchFamily="34" charset="0"/>
              <a:buNone/>
            </a:pPr>
            <a:endParaRPr lang="ru-RU" altLang="ru-RU" sz="1200" b="1">
              <a:latin typeface="Times New Roman" panose="02020603050405020304" pitchFamily="18" charset="0"/>
              <a:cs typeface="Times New Roman" panose="02020603050405020304" pitchFamily="18" charset="0"/>
            </a:endParaRPr>
          </a:p>
          <a:p>
            <a:pPr algn="ctr">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09 маусымға 2022 жылдың </a:t>
            </a:r>
          </a:p>
          <a:p>
            <a:pPr algn="ctr">
              <a:spcBef>
                <a:spcPct val="0"/>
              </a:spcBef>
              <a:buFont typeface="Arial" panose="020B0604020202020204" pitchFamily="34" charset="0"/>
              <a:buNone/>
            </a:pPr>
            <a:r>
              <a:rPr lang="ru-RU" altLang="ru-RU" sz="1200" b="1">
                <a:latin typeface="Times New Roman" panose="02020603050405020304" pitchFamily="18" charset="0"/>
                <a:cs typeface="Times New Roman" panose="02020603050405020304" pitchFamily="18" charset="0"/>
              </a:rPr>
              <a:t>08 маусым 20 сағаттан бастап 09 маусым 08 сағатқа дейін</a:t>
            </a:r>
          </a:p>
          <a:p>
            <a:pPr algn="just">
              <a:spcBef>
                <a:spcPct val="0"/>
              </a:spcBef>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Жауын-шашынсыз. Солтүстік-батыстан 5-10 м/с</a:t>
            </a:r>
            <a:r>
              <a:rPr lang="ru-RU" altLang="ru-RU" sz="1200">
                <a:solidFill>
                  <a:srgbClr val="000000"/>
                </a:solidFill>
                <a:latin typeface="Times New Roman" panose="02020603050405020304" pitchFamily="18" charset="0"/>
                <a:cs typeface="Times New Roman" panose="02020603050405020304" pitchFamily="18" charset="0"/>
              </a:rPr>
              <a:t> жылдамдықпен жел соғады. Ауа температурасы түнде 14-16 жылы.</a:t>
            </a:r>
            <a:endParaRPr lang="ru-RU" altLang="ru-RU" sz="1200">
              <a:latin typeface="Times New Roman" panose="02020603050405020304" pitchFamily="18" charset="0"/>
              <a:cs typeface="Times New Roman" panose="02020603050405020304" pitchFamily="18" charset="0"/>
            </a:endParaRPr>
          </a:p>
          <a:p>
            <a:pPr algn="ctr">
              <a:spcBef>
                <a:spcPct val="0"/>
              </a:spcBef>
              <a:buFont typeface="Arial" panose="020B0604020202020204" pitchFamily="34" charset="0"/>
              <a:buNone/>
            </a:pPr>
            <a:endParaRPr lang="ru-RU" altLang="ru-RU" sz="1200" b="1">
              <a:latin typeface="Times New Roman" panose="02020603050405020304" pitchFamily="18" charset="0"/>
              <a:cs typeface="Times New Roman" panose="02020603050405020304" pitchFamily="18" charset="0"/>
            </a:endParaRPr>
          </a:p>
        </p:txBody>
      </p:sp>
      <p:sp>
        <p:nvSpPr>
          <p:cNvPr id="20" name="TextBox 13"/>
          <p:cNvSpPr txBox="1"/>
          <p:nvPr/>
        </p:nvSpPr>
        <p:spPr>
          <a:xfrm>
            <a:off x="4881563" y="3357563"/>
            <a:ext cx="4679950" cy="27622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860925" y="2341563"/>
            <a:ext cx="4679950" cy="1016000"/>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altLang="ru-RU" sz="1200" dirty="0" smtClean="0">
                <a:solidFill>
                  <a:schemeClr val="tx1"/>
                </a:solidFill>
                <a:latin typeface="Times New Roman" panose="02020603050405020304" pitchFamily="18" charset="0"/>
                <a:cs typeface="Times New Roman" panose="02020603050405020304" pitchFamily="18" charset="0"/>
              </a:rPr>
              <a:t>08 </a:t>
            </a:r>
            <a:r>
              <a:rPr lang="ru-RU" alt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4100" name="TextBox 15"/>
          <p:cNvSpPr txBox="1">
            <a:spLocks noChangeArrowheads="1"/>
          </p:cNvSpPr>
          <p:nvPr/>
        </p:nvSpPr>
        <p:spPr bwMode="auto">
          <a:xfrm>
            <a:off x="317500" y="246063"/>
            <a:ext cx="4635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4101" name="Прямоугольник 26"/>
          <p:cNvSpPr>
            <a:spLocks noChangeArrowheads="1"/>
          </p:cNvSpPr>
          <p:nvPr/>
        </p:nvSpPr>
        <p:spPr bwMode="auto">
          <a:xfrm>
            <a:off x="185738" y="5162550"/>
            <a:ext cx="4725987"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ru-RU" altLang="ru-RU" sz="1200">
                <a:solidFill>
                  <a:srgbClr val="000000"/>
                </a:solidFill>
                <a:latin typeface="Times New Roman" panose="02020603050405020304" pitchFamily="18" charset="0"/>
                <a:cs typeface="Times New Roman" panose="02020603050405020304" pitchFamily="18" charset="0"/>
              </a:rPr>
              <a:t>Атырау қаласында атмосфералық ауаның ластану деңгейін бақылау 5 бақылау бекетінде жүргізіледі:</a:t>
            </a: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Самал шағын ауданы, Ә.Кекілбаев көшесі, 15;</a:t>
            </a: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 Құрсай шағын ауданы, Қарабау көшесі, құрылыс 12</a:t>
            </a:r>
            <a:r>
              <a:rPr lang="ru-RU" altLang="ru-RU" sz="1200">
                <a:latin typeface="Times New Roman" panose="02020603050405020304" pitchFamily="18" charset="0"/>
                <a:cs typeface="Times New Roman" panose="02020603050405020304" pitchFamily="18" charset="0"/>
              </a:rPr>
              <a:t>;</a:t>
            </a:r>
            <a:endParaRPr lang="kk-KZ" altLang="ru-RU" sz="120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 </a:t>
            </a:r>
            <a:r>
              <a:rPr lang="ru-RU" altLang="ru-RU" sz="1200">
                <a:latin typeface="Times New Roman" panose="02020603050405020304" pitchFamily="18" charset="0"/>
                <a:cs typeface="Times New Roman" panose="02020603050405020304" pitchFamily="18" charset="0"/>
              </a:rPr>
              <a:t>Жұлдыз шағын ауданы, №6 көшесі, 29</a:t>
            </a:r>
            <a:r>
              <a:rPr lang="kk-KZ" altLang="ru-RU" sz="1200">
                <a:latin typeface="Times New Roman" panose="02020603050405020304" pitchFamily="18" charset="0"/>
                <a:cs typeface="Times New Roman" panose="02020603050405020304" pitchFamily="18" charset="0"/>
              </a:rPr>
              <a:t>;</a:t>
            </a: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anose="02020603050405020304" pitchFamily="18" charset="0"/>
              <a:cs typeface="Times New Roman" panose="02020603050405020304" pitchFamily="18" charset="0"/>
            </a:endParaRPr>
          </a:p>
          <a:p>
            <a:pPr algn="just"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 Береке шағын ауданы, Береке өндірістік аймағы ауданы.</a:t>
            </a:r>
            <a:endParaRPr lang="ru-RU" altLang="ru-RU" sz="1200">
              <a:latin typeface="Times New Roman" panose="02020603050405020304" pitchFamily="18" charset="0"/>
              <a:cs typeface="Times New Roman" panose="02020603050405020304" pitchFamily="18" charset="0"/>
            </a:endParaRPr>
          </a:p>
        </p:txBody>
      </p:sp>
      <p:sp>
        <p:nvSpPr>
          <p:cNvPr id="4102" name="Прямоугольник 13"/>
          <p:cNvSpPr>
            <a:spLocks noChangeArrowheads="1"/>
          </p:cNvSpPr>
          <p:nvPr/>
        </p:nvSpPr>
        <p:spPr bwMode="auto">
          <a:xfrm>
            <a:off x="4953000" y="77788"/>
            <a:ext cx="4824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4103" name="Группа 24"/>
          <p:cNvGrpSpPr>
            <a:grpSpLocks/>
          </p:cNvGrpSpPr>
          <p:nvPr/>
        </p:nvGrpSpPr>
        <p:grpSpPr bwMode="auto">
          <a:xfrm>
            <a:off x="4978400" y="4525963"/>
            <a:ext cx="4616450" cy="1781175"/>
            <a:chOff x="205680" y="3799939"/>
            <a:chExt cx="4616855" cy="1953162"/>
          </a:xfrm>
        </p:grpSpPr>
        <p:graphicFrame>
          <p:nvGraphicFramePr>
            <p:cNvPr id="26" name="Таблица 25"/>
            <p:cNvGraphicFramePr/>
            <p:nvPr/>
          </p:nvGraphicFramePr>
          <p:xfrm>
            <a:off x="531522" y="4883921"/>
            <a:ext cx="4036131" cy="869180"/>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8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51" marB="45751"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51" marB="45751"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5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51" marB="45751"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51" marB="45751"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4152" name="Прямоугольник 8"/>
            <p:cNvSpPr>
              <a:spLocks noChangeArrowheads="1"/>
            </p:cNvSpPr>
            <p:nvPr/>
          </p:nvSpPr>
          <p:spPr bwMode="auto">
            <a:xfrm>
              <a:off x="205680" y="4077010"/>
              <a:ext cx="278954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en-US" altLang="ru-RU" sz="1000" i="1">
                  <a:latin typeface="Times New Roman" panose="02020603050405020304" pitchFamily="18" charset="0"/>
                  <a:cs typeface="Times New Roman" panose="02020603050405020304" pitchFamily="18" charset="0"/>
                </a:rPr>
                <a:t>         </a:t>
              </a: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spcBef>
                  <a:spcPct val="0"/>
                </a:spcBef>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415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4104"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4105" name="Прямоугольник 1"/>
          <p:cNvSpPr>
            <a:spLocks noChangeArrowheads="1"/>
          </p:cNvSpPr>
          <p:nvPr/>
        </p:nvSpPr>
        <p:spPr bwMode="auto">
          <a:xfrm>
            <a:off x="5062538" y="6245225"/>
            <a:ext cx="4522787"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Казжанова 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4129" name="Прямоугольник 31"/>
          <p:cNvSpPr>
            <a:spLocks noChangeArrowheads="1"/>
          </p:cNvSpPr>
          <p:nvPr/>
        </p:nvSpPr>
        <p:spPr bwMode="auto">
          <a:xfrm>
            <a:off x="303213" y="792163"/>
            <a:ext cx="4379912" cy="270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107000"/>
              </a:lnSpc>
            </a:pPr>
            <a:r>
              <a:rPr lang="ru-RU" altLang="ru-RU" sz="1400">
                <a:latin typeface="Times New Roman" panose="02020603050405020304" pitchFamily="18" charset="0"/>
                <a:ea typeface="Calibri" panose="020F0502020204030204" pitchFamily="34" charset="0"/>
                <a:cs typeface="Times New Roman" panose="02020603050405020304"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altLang="ru-RU" sz="1400">
              <a:ea typeface="Calibri" panose="020F0502020204030204" pitchFamily="34" charset="0"/>
              <a:cs typeface="Times New Roman" panose="02020603050405020304" pitchFamily="18" charset="0"/>
            </a:endParaRPr>
          </a:p>
          <a:p>
            <a:pPr algn="just" eaLnBrk="1" hangingPunct="1">
              <a:lnSpc>
                <a:spcPct val="107000"/>
              </a:lnSpc>
            </a:pPr>
            <a:r>
              <a:rPr lang="ru-RU" altLang="ru-RU" sz="1400">
                <a:latin typeface="Times New Roman" panose="02020603050405020304" pitchFamily="18" charset="0"/>
                <a:ea typeface="Calibri" panose="020F0502020204030204" pitchFamily="34" charset="0"/>
                <a:cs typeface="Times New Roman" panose="02020603050405020304"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a:t>
            </a:r>
            <a:endParaRPr lang="ru-RU" altLang="ru-RU" sz="1400">
              <a:ea typeface="Calibri" panose="020F0502020204030204" pitchFamily="34" charset="0"/>
              <a:cs typeface="Times New Roman" panose="02020603050405020304" pitchFamily="18" charset="0"/>
            </a:endParaRPr>
          </a:p>
          <a:p>
            <a:pPr algn="just" eaLnBrk="1" hangingPunct="1">
              <a:lnSpc>
                <a:spcPct val="107000"/>
              </a:lnSpc>
              <a:spcAft>
                <a:spcPts val="800"/>
              </a:spcAft>
            </a:pPr>
            <a:r>
              <a:rPr lang="ru-RU" altLang="ru-RU" sz="1400">
                <a:latin typeface="Times New Roman" panose="02020603050405020304" pitchFamily="18" charset="0"/>
                <a:ea typeface="Calibri" panose="020F0502020204030204" pitchFamily="34" charset="0"/>
                <a:cs typeface="Times New Roman" panose="02020603050405020304" pitchFamily="18" charset="0"/>
              </a:rPr>
              <a:t>- ашық ауада физикалық белсенділікті шектеңіз. Жабық спорт кешендерінде дене шынықтыру және спортпен айналысу.</a:t>
            </a:r>
            <a:endParaRPr lang="ru-RU" altLang="ru-RU" sz="1400">
              <a:ea typeface="Calibri" panose="020F0502020204030204" pitchFamily="34" charset="0"/>
              <a:cs typeface="Times New Roman" panose="02020603050405020304" pitchFamily="18" charset="0"/>
            </a:endParaRPr>
          </a:p>
        </p:txBody>
      </p:sp>
      <p:sp>
        <p:nvSpPr>
          <p:cNvPr id="4130" name="Прямоугольник 19"/>
          <p:cNvSpPr>
            <a:spLocks noChangeArrowheads="1"/>
          </p:cNvSpPr>
          <p:nvPr/>
        </p:nvSpPr>
        <p:spPr bwMode="auto">
          <a:xfrm>
            <a:off x="4953000" y="1276350"/>
            <a:ext cx="48387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spcBef>
                <a:spcPct val="0"/>
              </a:spcBef>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4131" name="Прямоугольник 20"/>
          <p:cNvSpPr>
            <a:spLocks noChangeArrowheads="1"/>
          </p:cNvSpPr>
          <p:nvPr/>
        </p:nvSpPr>
        <p:spPr bwMode="auto">
          <a:xfrm>
            <a:off x="4935538" y="2036763"/>
            <a:ext cx="4841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sz="1800">
                <a:latin typeface="Times New Roman" panose="02020603050405020304" pitchFamily="18" charset="0"/>
                <a:cs typeface="Times New Roman" panose="02020603050405020304"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4150" name="TextBox 22"/>
          <p:cNvSpPr txBox="1">
            <a:spLocks noChangeArrowheads="1"/>
          </p:cNvSpPr>
          <p:nvPr/>
        </p:nvSpPr>
        <p:spPr bwMode="auto">
          <a:xfrm>
            <a:off x="4960938" y="4435475"/>
            <a:ext cx="48244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sz="180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14428</TotalTime>
  <Words>657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Calibri</vt:lpstr>
      <vt:lpstr>Arial</vt:lpstr>
      <vt:lpstr>Times New Roman</vt:lpstr>
      <vt:lpstr>宋体</vt:lpstr>
      <vt:lpstr>+mn-ea</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2252</cp:revision>
  <cp:lastPrinted>2021-07-01T07:38:07Z</cp:lastPrinted>
  <dcterms:created xsi:type="dcterms:W3CDTF">2018-03-27T06:03:00Z</dcterms:created>
  <dcterms:modified xsi:type="dcterms:W3CDTF">2022-06-07T07:48:15Z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