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 varScale="1">
        <p:scale>
          <a:sx n="87" d="100"/>
          <a:sy n="87" d="100"/>
        </p:scale>
        <p:origin x="7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defTabSz="937630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8475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 defTabSz="937630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2052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981075" y="1239838"/>
            <a:ext cx="4835525" cy="334962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1038" y="4776788"/>
            <a:ext cx="5435600" cy="39084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8475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 defTabSz="937630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8475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fld id="{7623F7C0-F3DB-46A9-AD40-4944A7B29DBE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97330090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36625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8313" algn="l" defTabSz="936625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36625" algn="l" defTabSz="936625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04938" algn="l" defTabSz="936625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74838" algn="l" defTabSz="936625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6190C5-201F-49F9-8B89-1102C2E46FB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961506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65D7C9-B62C-44CF-8833-79455B76C04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62111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A69380-6347-4618-90D7-F9D0D189E7C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35885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052435-7459-471F-8F7D-D9AAECEE78F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494016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D2993A-A3E8-46AF-B52A-F90BA3A232B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157782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A955A3-340E-4896-B4C4-DE9F2EE014A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65704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002B79-8198-44AB-9C43-7C8228B866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135119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3E42B0-24A1-41BE-BC08-9C012B5A5A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791183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E43EE9-33FA-4154-9BB7-611F68EFB42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734872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912FC5-F67A-4807-8378-DFCEBC7DDAE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725540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90CEC6-DC56-4522-BB4E-E972F6774D6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268698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D8DE7015-2C8B-49B4-BAFA-805C201A53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Атырау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078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3079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/>
        </p:nvGraphicFramePr>
        <p:xfrm>
          <a:off x="307975" y="2535238"/>
          <a:ext cx="4465638" cy="217963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63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158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0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Атырау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0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100" b="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100" b="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июня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082" name="Прямоугольник 2"/>
          <p:cNvSpPr>
            <a:spLocks noChangeArrowheads="1"/>
          </p:cNvSpPr>
          <p:nvPr/>
        </p:nvSpPr>
        <p:spPr bwMode="auto">
          <a:xfrm>
            <a:off x="4953000" y="112713"/>
            <a:ext cx="4824413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Атырау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07 </a:t>
            </a:r>
            <a:r>
              <a:rPr lang="ru-RU" altLang="ru-RU" sz="1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по 20 ч. 08 июня 2022 г.</a:t>
            </a:r>
            <a:r>
              <a:rPr lang="ru-RU" altLang="ru-RU" sz="1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 Ветер северо-западный 5-10 м/с. Температура воздуха ночью 14-16, днем 28-30 тепла.</a:t>
            </a:r>
            <a:endParaRPr lang="ru-RU" altLang="ru-RU" sz="12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2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июня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с 20 ч. 08 июня </a:t>
            </a:r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09 июня 2022 г.</a:t>
            </a:r>
            <a:endParaRPr lang="kk-KZ" altLang="ru-RU" sz="1200" b="1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5-10 м/с. Температура воздуха ночью 14-16 тепла.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3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3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3086" name="Прямоугольник 21"/>
          <p:cNvSpPr>
            <a:spLocks noChangeArrowheads="1"/>
          </p:cNvSpPr>
          <p:nvPr/>
        </p:nvSpPr>
        <p:spPr bwMode="auto">
          <a:xfrm>
            <a:off x="4960938" y="3500438"/>
            <a:ext cx="482441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Атырау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07 </a:t>
            </a:r>
            <a:r>
              <a:rPr lang="ru-RU" altLang="ru-RU" sz="1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</a:t>
            </a:r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6028923"/>
              </p:ext>
            </p:extLst>
          </p:nvPr>
        </p:nvGraphicFramePr>
        <p:xfrm>
          <a:off x="5068888" y="4000500"/>
          <a:ext cx="4624387" cy="25272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297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861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2525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487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42" marR="91442" marT="45739" marB="457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 marL="91442" marR="91442" marT="45729" marB="4572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2" marR="91442" marT="45729" marB="4572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90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42" marR="91442" marT="45739" marB="457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4390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42" marR="91442" marT="45739" marB="457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7120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42" marR="91442" marT="45739" marB="457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  <a:endParaRPr lang="kk-KZ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90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42" marR="91442" marT="45739" marB="457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390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42" marR="91442" marT="45739" marB="457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90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42" marR="91442" marT="45739" marB="457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90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2" marR="91442" marT="45739" marB="457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390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2" marR="91442" marT="45739" marB="457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5024438" y="3143250"/>
            <a:ext cx="4681537" cy="276225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2071688"/>
            <a:ext cx="4681537" cy="1016000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июня,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>
              <a:buFont typeface="Arial" panose="020B0604020202020204" pitchFamily="34" charset="0"/>
              <a:buNone/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3131" name="Rectangle 59"/>
          <p:cNvSpPr>
            <a:spLocks noChangeArrowheads="1"/>
          </p:cNvSpPr>
          <p:nvPr/>
        </p:nvSpPr>
        <p:spPr bwMode="auto">
          <a:xfrm>
            <a:off x="0" y="-184150"/>
            <a:ext cx="18415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00" name="Группа 5"/>
          <p:cNvGrpSpPr>
            <a:grpSpLocks/>
          </p:cNvGrpSpPr>
          <p:nvPr/>
        </p:nvGrpSpPr>
        <p:grpSpPr bwMode="auto">
          <a:xfrm>
            <a:off x="112713" y="246063"/>
            <a:ext cx="4840287" cy="2322512"/>
            <a:chOff x="112712" y="246083"/>
            <a:chExt cx="4840288" cy="2324202"/>
          </a:xfrm>
        </p:grpSpPr>
        <p:sp>
          <p:nvSpPr>
            <p:cNvPr id="4153" name="TextBox 15"/>
            <p:cNvSpPr txBox="1">
              <a:spLocks noChangeArrowheads="1"/>
            </p:cNvSpPr>
            <p:nvPr/>
          </p:nvSpPr>
          <p:spPr bwMode="auto">
            <a:xfrm>
              <a:off x="317284" y="246083"/>
              <a:ext cx="4635716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ru-RU" altLang="ru-RU" sz="14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РЕКОМЕНДАЦИИ ДЛЯ НАСЕЛЕНИЯ ПРИ НМУ</a:t>
              </a:r>
              <a:endParaRPr lang="ru-RU" altLang="ru-RU" sz="1400" b="1"/>
            </a:p>
          </p:txBody>
        </p:sp>
        <p:sp>
          <p:nvSpPr>
            <p:cNvPr id="4154" name="TextBox 16"/>
            <p:cNvSpPr txBox="1">
              <a:spLocks noChangeArrowheads="1"/>
            </p:cNvSpPr>
            <p:nvPr/>
          </p:nvSpPr>
          <p:spPr bwMode="auto">
            <a:xfrm>
              <a:off x="112712" y="555447"/>
              <a:ext cx="4810180" cy="2014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indent="176213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just"/>
              <a:r>
                <a:rPr lang="ru-RU" altLang="ru-RU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  </a:r>
            </a:p>
            <a:p>
              <a:pPr algn="just"/>
              <a:r>
                <a:rPr lang="ru-RU" altLang="ru-RU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  </a:r>
            </a:p>
            <a:p>
              <a:pPr algn="just"/>
              <a:r>
                <a:rPr lang="ru-RU" altLang="ru-RU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- ограничить физическую нагрузку на открытом воздухе. Занятие физкультурой и спортом проводить в закрытых спортивных комплексах.</a:t>
              </a:r>
            </a:p>
          </p:txBody>
        </p:sp>
      </p:grpSp>
      <p:sp>
        <p:nvSpPr>
          <p:cNvPr id="4101" name="Прямоугольник 26"/>
          <p:cNvSpPr>
            <a:spLocks noChangeArrowheads="1"/>
          </p:cNvSpPr>
          <p:nvPr/>
        </p:nvSpPr>
        <p:spPr bwMode="auto">
          <a:xfrm>
            <a:off x="276225" y="4587875"/>
            <a:ext cx="46609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Атырау наблюдения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Самал, улица А.Кекильбаева, 15;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микрорайон Курсай, улица Карабау, строение 12;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микрорайон Жулдыз, улица №6, 29;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8 - район Химпоселок, Сырдарья №3 (спец, школа для детей с нарушением речи);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9 - микрайон Береке, район промзоны Береке.</a:t>
            </a:r>
          </a:p>
        </p:txBody>
      </p:sp>
      <p:sp>
        <p:nvSpPr>
          <p:cNvPr id="4102" name="Прямоугольник 13"/>
          <p:cNvSpPr>
            <a:spLocks noChangeArrowheads="1"/>
          </p:cNvSpPr>
          <p:nvPr/>
        </p:nvSpPr>
        <p:spPr bwMode="auto">
          <a:xfrm>
            <a:off x="4922838" y="92075"/>
            <a:ext cx="48545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4103" name="Группа 24"/>
          <p:cNvGrpSpPr>
            <a:grpSpLocks/>
          </p:cNvGrpSpPr>
          <p:nvPr/>
        </p:nvGrpSpPr>
        <p:grpSpPr bwMode="auto">
          <a:xfrm>
            <a:off x="5257800" y="4489450"/>
            <a:ext cx="4291013" cy="1747838"/>
            <a:chOff x="523875" y="3981588"/>
            <a:chExt cx="4291013" cy="191654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5029037"/>
            <a:ext cx="4035777" cy="869095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4151" name="Прямоугольник 8"/>
            <p:cNvSpPr>
              <a:spLocks noChangeArrowheads="1"/>
            </p:cNvSpPr>
            <p:nvPr/>
          </p:nvSpPr>
          <p:spPr bwMode="auto">
            <a:xfrm>
              <a:off x="523875" y="4184983"/>
              <a:ext cx="2153154" cy="8776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Нур-Султан, ул. Мангилик ел 11/1</a:t>
              </a:r>
            </a:p>
          </p:txBody>
        </p:sp>
        <p:sp>
          <p:nvSpPr>
            <p:cNvPr id="4152" name="Прямоугольник 20"/>
            <p:cNvSpPr>
              <a:spLocks noChangeArrowheads="1"/>
            </p:cNvSpPr>
            <p:nvPr/>
          </p:nvSpPr>
          <p:spPr bwMode="auto">
            <a:xfrm>
              <a:off x="523875" y="3981588"/>
              <a:ext cx="4291013" cy="830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4104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05" name="Прямоугольник 1"/>
          <p:cNvSpPr>
            <a:spLocks noChangeArrowheads="1"/>
          </p:cNvSpPr>
          <p:nvPr/>
        </p:nvSpPr>
        <p:spPr bwMode="auto">
          <a:xfrm>
            <a:off x="5141913" y="6157913"/>
            <a:ext cx="4521200" cy="3079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400" b="1" i="1">
                <a:solidFill>
                  <a:srgbClr val="000000"/>
                </a:solidFill>
              </a:rPr>
              <a:t>  </a:t>
            </a:r>
            <a:r>
              <a:rPr lang="en-US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Казжанова Б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30" name="Таблица 29"/>
          <p:cNvGraphicFramePr/>
          <p:nvPr/>
        </p:nvGraphicFramePr>
        <p:xfrm>
          <a:off x="4997450" y="528638"/>
          <a:ext cx="4703763" cy="815975"/>
        </p:xfrm>
        <a:graphic>
          <a:graphicData uri="http://schemas.openxmlformats.org/drawingml/2006/table">
            <a:tbl>
              <a:tblPr/>
              <a:tblGrid>
                <a:gridCol w="1034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6319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1" marR="68571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1" marR="68571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319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1" marR="68571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1" marR="68571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319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1" marR="68571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1" marR="68571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319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1" marR="68571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1" marR="68571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319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1" marR="68571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1" marR="68571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4129" name="Прямоугольник 30"/>
          <p:cNvSpPr>
            <a:spLocks noChangeArrowheads="1"/>
          </p:cNvSpPr>
          <p:nvPr/>
        </p:nvSpPr>
        <p:spPr bwMode="auto">
          <a:xfrm>
            <a:off x="4953000" y="1323975"/>
            <a:ext cx="4808538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30" name="Прямоугольник 31"/>
          <p:cNvSpPr>
            <a:spLocks noChangeArrowheads="1"/>
          </p:cNvSpPr>
          <p:nvPr/>
        </p:nvSpPr>
        <p:spPr bwMode="auto">
          <a:xfrm>
            <a:off x="4953000" y="2106613"/>
            <a:ext cx="4786313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/>
        </p:nvGraphicFramePr>
        <p:xfrm>
          <a:off x="5016500" y="2382838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34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4149" name="TextBox 33"/>
          <p:cNvSpPr txBox="1">
            <a:spLocks noChangeArrowheads="1"/>
          </p:cNvSpPr>
          <p:nvPr/>
        </p:nvSpPr>
        <p:spPr bwMode="auto">
          <a:xfrm>
            <a:off x="4960938" y="4602163"/>
            <a:ext cx="480853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fontAlgn="b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700" i="1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14706</TotalTime>
  <Words>682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Calibri</vt:lpstr>
      <vt:lpstr>Arial</vt:lpstr>
      <vt:lpstr>Times New Roman</vt:lpstr>
      <vt:lpstr>宋体</vt:lpstr>
      <vt:lpstr>+mn-ea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2238</cp:revision>
  <cp:lastPrinted>2022-05-04T06:58:41Z</cp:lastPrinted>
  <dcterms:created xsi:type="dcterms:W3CDTF">2018-03-27T06:03:00Z</dcterms:created>
  <dcterms:modified xsi:type="dcterms:W3CDTF">2022-06-07T07:48:27Z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