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Times New Roman" panose="02020603050405020304" pitchFamily="18" charset="0"/>
        <a:ea typeface="+mn-ea"/>
        <a:cs typeface="+mn-cs"/>
      </a:defRPr>
    </a:lvl6pPr>
    <a:lvl7pPr marL="2743200" algn="l" defTabSz="914400" rtl="0" eaLnBrk="1" latinLnBrk="0" hangingPunct="1">
      <a:defRPr sz="1200" kern="1200">
        <a:solidFill>
          <a:schemeClr val="tx1"/>
        </a:solidFill>
        <a:latin typeface="Times New Roman" panose="02020603050405020304" pitchFamily="18" charset="0"/>
        <a:ea typeface="+mn-ea"/>
        <a:cs typeface="+mn-cs"/>
      </a:defRPr>
    </a:lvl7pPr>
    <a:lvl8pPr marL="3200400" algn="l" defTabSz="914400" rtl="0" eaLnBrk="1" latinLnBrk="0" hangingPunct="1">
      <a:defRPr sz="1200" kern="1200">
        <a:solidFill>
          <a:schemeClr val="tx1"/>
        </a:solidFill>
        <a:latin typeface="Times New Roman" panose="02020603050405020304" pitchFamily="18" charset="0"/>
        <a:ea typeface="+mn-ea"/>
        <a:cs typeface="+mn-cs"/>
      </a:defRPr>
    </a:lvl8pPr>
    <a:lvl9pPr marL="3657600" algn="l" defTabSz="914400" rtl="0" eaLnBrk="1" latinLnBrk="0" hangingPunct="1">
      <a:defRPr sz="12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FFF00"/>
    <a:srgbClr val="99CC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090" autoAdjust="0"/>
    <p:restoredTop sz="94660"/>
  </p:normalViewPr>
  <p:slideViewPr>
    <p:cSldViewPr>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algn="l" defTabSz="942247" eaLnBrk="1" hangingPunct="1">
              <a:buFont typeface="Arial" panose="020B0604020202020204" pitchFamily="34" charset="0"/>
              <a:buNone/>
              <a:defRPr sz="1300">
                <a:latin typeface="Calibri" pitchFamily="34" charset="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atin typeface="Calibri" pitchFamily="34" charset="0"/>
                <a:cs typeface="Arial" panose="020B0604020202020204" pitchFamily="34" charset="0"/>
              </a:defRPr>
            </a:lvl1pPr>
          </a:lstStyle>
          <a:p>
            <a:pPr>
              <a:defRPr/>
            </a:pPr>
            <a:endParaRPr lang="ru-RU" altLang="en-US"/>
          </a:p>
        </p:txBody>
      </p:sp>
      <p:sp>
        <p:nvSpPr>
          <p:cNvPr id="2052"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algn="l" defTabSz="942247" eaLnBrk="1" hangingPunct="1">
              <a:buFont typeface="Arial" panose="020B0604020202020204" pitchFamily="34" charset="0"/>
              <a:buNone/>
              <a:defRPr sz="1300">
                <a:latin typeface="Calibri" pitchFamily="34" charset="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smtClean="0">
                <a:latin typeface="Calibri" panose="020F0502020204030204" pitchFamily="34" charset="0"/>
              </a:defRPr>
            </a:lvl1pPr>
          </a:lstStyle>
          <a:p>
            <a:pPr>
              <a:defRPr/>
            </a:pPr>
            <a:fld id="{5BE576B9-DEE4-4040-BA91-9603E8CD8AF0}" type="slidenum">
              <a:rPr lang="ru-RU" altLang="en-US"/>
              <a:pPr>
                <a:defRPr/>
              </a:pPr>
              <a:t>‹#›</a:t>
            </a:fld>
            <a:endParaRPr lang="ru-RU" altLang="en-US"/>
          </a:p>
        </p:txBody>
      </p:sp>
    </p:spTree>
    <p:extLst>
      <p:ext uri="{BB962C8B-B14F-4D97-AF65-F5344CB8AC3E}">
        <p14:creationId xmlns:p14="http://schemas.microsoft.com/office/powerpoint/2010/main" val="3175870853"/>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63101DB4-041C-4397-8ED8-DF9C5EC4AC73}" type="slidenum">
              <a:rPr lang="ru-RU" altLang="ru-RU"/>
              <a:pPr>
                <a:defRPr/>
              </a:pPr>
              <a:t>‹#›</a:t>
            </a:fld>
            <a:endParaRPr lang="ru-RU" altLang="ru-RU"/>
          </a:p>
        </p:txBody>
      </p:sp>
    </p:spTree>
    <p:extLst>
      <p:ext uri="{BB962C8B-B14F-4D97-AF65-F5344CB8AC3E}">
        <p14:creationId xmlns:p14="http://schemas.microsoft.com/office/powerpoint/2010/main" val="3252853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F93F28D1-54E1-4210-B9BB-2AA77E74CD30}" type="slidenum">
              <a:rPr lang="ru-RU" altLang="ru-RU"/>
              <a:pPr>
                <a:defRPr/>
              </a:pPr>
              <a:t>‹#›</a:t>
            </a:fld>
            <a:endParaRPr lang="ru-RU" altLang="ru-RU"/>
          </a:p>
        </p:txBody>
      </p:sp>
    </p:spTree>
    <p:extLst>
      <p:ext uri="{BB962C8B-B14F-4D97-AF65-F5344CB8AC3E}">
        <p14:creationId xmlns:p14="http://schemas.microsoft.com/office/powerpoint/2010/main" val="999894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C6B0BA4A-1E55-49D4-BDBD-C1FD8B37E8A5}" type="slidenum">
              <a:rPr lang="ru-RU" altLang="ru-RU"/>
              <a:pPr>
                <a:defRPr/>
              </a:pPr>
              <a:t>‹#›</a:t>
            </a:fld>
            <a:endParaRPr lang="ru-RU" altLang="ru-RU"/>
          </a:p>
        </p:txBody>
      </p:sp>
    </p:spTree>
    <p:extLst>
      <p:ext uri="{BB962C8B-B14F-4D97-AF65-F5344CB8AC3E}">
        <p14:creationId xmlns:p14="http://schemas.microsoft.com/office/powerpoint/2010/main" val="914626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FA626C4F-2B9A-40AF-9582-F949E4119110}" type="slidenum">
              <a:rPr lang="ru-RU" altLang="ru-RU"/>
              <a:pPr>
                <a:defRPr/>
              </a:pPr>
              <a:t>‹#›</a:t>
            </a:fld>
            <a:endParaRPr lang="ru-RU" altLang="ru-RU"/>
          </a:p>
        </p:txBody>
      </p:sp>
    </p:spTree>
    <p:extLst>
      <p:ext uri="{BB962C8B-B14F-4D97-AF65-F5344CB8AC3E}">
        <p14:creationId xmlns:p14="http://schemas.microsoft.com/office/powerpoint/2010/main" val="1393271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45492682-C12F-477C-85E5-B4B35E332B51}" type="slidenum">
              <a:rPr lang="ru-RU" altLang="ru-RU"/>
              <a:pPr>
                <a:defRPr/>
              </a:pPr>
              <a:t>‹#›</a:t>
            </a:fld>
            <a:endParaRPr lang="ru-RU" altLang="ru-RU"/>
          </a:p>
        </p:txBody>
      </p:sp>
    </p:spTree>
    <p:extLst>
      <p:ext uri="{BB962C8B-B14F-4D97-AF65-F5344CB8AC3E}">
        <p14:creationId xmlns:p14="http://schemas.microsoft.com/office/powerpoint/2010/main" val="338986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3028DB14-83F7-49F8-81A7-6D314CE53B54}" type="slidenum">
              <a:rPr lang="ru-RU" altLang="ru-RU"/>
              <a:pPr>
                <a:defRPr/>
              </a:pPr>
              <a:t>‹#›</a:t>
            </a:fld>
            <a:endParaRPr lang="ru-RU" altLang="ru-RU"/>
          </a:p>
        </p:txBody>
      </p:sp>
    </p:spTree>
    <p:extLst>
      <p:ext uri="{BB962C8B-B14F-4D97-AF65-F5344CB8AC3E}">
        <p14:creationId xmlns:p14="http://schemas.microsoft.com/office/powerpoint/2010/main" val="2077616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D4FE5D21-A5F1-4C05-8BDD-4962390F5AAE}" type="slidenum">
              <a:rPr lang="ru-RU" altLang="ru-RU"/>
              <a:pPr>
                <a:defRPr/>
              </a:pPr>
              <a:t>‹#›</a:t>
            </a:fld>
            <a:endParaRPr lang="ru-RU" altLang="ru-RU"/>
          </a:p>
        </p:txBody>
      </p:sp>
    </p:spTree>
    <p:extLst>
      <p:ext uri="{BB962C8B-B14F-4D97-AF65-F5344CB8AC3E}">
        <p14:creationId xmlns:p14="http://schemas.microsoft.com/office/powerpoint/2010/main" val="1242702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10D6EF39-754F-4EF2-9E12-1B520E7B3CE5}" type="slidenum">
              <a:rPr lang="ru-RU" altLang="ru-RU"/>
              <a:pPr>
                <a:defRPr/>
              </a:pPr>
              <a:t>‹#›</a:t>
            </a:fld>
            <a:endParaRPr lang="ru-RU" altLang="ru-RU"/>
          </a:p>
        </p:txBody>
      </p:sp>
    </p:spTree>
    <p:extLst>
      <p:ext uri="{BB962C8B-B14F-4D97-AF65-F5344CB8AC3E}">
        <p14:creationId xmlns:p14="http://schemas.microsoft.com/office/powerpoint/2010/main" val="1294978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F35D0756-A26E-4E68-9422-2CA5AE1B3334}" type="slidenum">
              <a:rPr lang="ru-RU" altLang="ru-RU"/>
              <a:pPr>
                <a:defRPr/>
              </a:pPr>
              <a:t>‹#›</a:t>
            </a:fld>
            <a:endParaRPr lang="ru-RU" altLang="ru-RU"/>
          </a:p>
        </p:txBody>
      </p:sp>
    </p:spTree>
    <p:extLst>
      <p:ext uri="{BB962C8B-B14F-4D97-AF65-F5344CB8AC3E}">
        <p14:creationId xmlns:p14="http://schemas.microsoft.com/office/powerpoint/2010/main" val="2503509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7C9B8904-AE72-4724-A495-3951F0F28E95}" type="slidenum">
              <a:rPr lang="ru-RU" altLang="ru-RU"/>
              <a:pPr>
                <a:defRPr/>
              </a:pPr>
              <a:t>‹#›</a:t>
            </a:fld>
            <a:endParaRPr lang="ru-RU" altLang="ru-RU"/>
          </a:p>
        </p:txBody>
      </p:sp>
    </p:spTree>
    <p:extLst>
      <p:ext uri="{BB962C8B-B14F-4D97-AF65-F5344CB8AC3E}">
        <p14:creationId xmlns:p14="http://schemas.microsoft.com/office/powerpoint/2010/main" val="2208552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33D87B9C-CB27-40DA-BF7E-A4F64E64B5E8}" type="slidenum">
              <a:rPr lang="ru-RU" altLang="ru-RU"/>
              <a:pPr>
                <a:defRPr/>
              </a:pPr>
              <a:t>‹#›</a:t>
            </a:fld>
            <a:endParaRPr lang="ru-RU" altLang="ru-RU"/>
          </a:p>
        </p:txBody>
      </p:sp>
    </p:spTree>
    <p:extLst>
      <p:ext uri="{BB962C8B-B14F-4D97-AF65-F5344CB8AC3E}">
        <p14:creationId xmlns:p14="http://schemas.microsoft.com/office/powerpoint/2010/main" val="475783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lgn="l" eaLnBrk="1" hangingPunct="1">
              <a:buFont typeface="Arial" panose="020B0604020202020204" pitchFamily="34" charset="0"/>
              <a:buNone/>
              <a:defRPr sz="1200">
                <a:solidFill>
                  <a:srgbClr val="898989"/>
                </a:solidFill>
                <a:latin typeface="Calibri" pitchFamily="34" charset="0"/>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latin typeface="Calibri" pitchFamily="34" charset="0"/>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mtClean="0">
                <a:solidFill>
                  <a:srgbClr val="898989"/>
                </a:solidFill>
                <a:latin typeface="Calibri" panose="020F0502020204030204" pitchFamily="34" charset="0"/>
              </a:defRPr>
            </a:lvl1pPr>
          </a:lstStyle>
          <a:p>
            <a:pPr>
              <a:defRPr/>
            </a:pPr>
            <a:fld id="{A2D68701-60D2-48C7-ADDE-E827124ECE72}"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sz="1800">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08550" y="1047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smtClean="0">
                          <a:solidFill>
                            <a:srgbClr val="002060"/>
                          </a:solidFill>
                          <a:latin typeface="Times New Roman" panose="02020603050405020304" pitchFamily="18" charset="0"/>
                          <a:cs typeface="Times New Roman" panose="02020603050405020304" pitchFamily="18" charset="0"/>
                        </a:rPr>
                        <a:t>Алматы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78"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spcBef>
                <a:spcPct val="0"/>
              </a:spcBef>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3079"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Rectangle 9"/>
          <p:cNvSpPr>
            <a:spLocks noChangeArrowheads="1"/>
          </p:cNvSpPr>
          <p:nvPr/>
        </p:nvSpPr>
        <p:spPr bwMode="auto">
          <a:xfrm>
            <a:off x="273050" y="2589213"/>
            <a:ext cx="4465638"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329" tIns="0" rIns="114329" bIns="0"/>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600" b="1" i="1">
                <a:solidFill>
                  <a:srgbClr val="002060"/>
                </a:solidFill>
                <a:latin typeface="Times New Roman" panose="02020603050405020304" pitchFamily="18" charset="0"/>
                <a:cs typeface="Times New Roman" panose="02020603050405020304" pitchFamily="18" charset="0"/>
              </a:rPr>
              <a:t>№ 158 КҮНДЕЛІКТІ</a:t>
            </a:r>
          </a:p>
          <a:p>
            <a:pPr algn="ctr" eaLnBrk="1" hangingPunct="1">
              <a:spcBef>
                <a:spcPct val="0"/>
              </a:spcBef>
              <a:buFont typeface="Arial" panose="020B0604020202020204" pitchFamily="34" charset="0"/>
              <a:buNone/>
            </a:pPr>
            <a:endParaRPr lang="ru-RU" altLang="ru-RU" sz="16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600" b="1" i="1">
                <a:solidFill>
                  <a:srgbClr val="002060"/>
                </a:solidFill>
                <a:latin typeface="Times New Roman" panose="02020603050405020304" pitchFamily="18" charset="0"/>
                <a:cs typeface="Times New Roman" panose="02020603050405020304" pitchFamily="18" charset="0"/>
              </a:rPr>
              <a:t>АУА БАССЕЙНІНІҢ ЖАЙ-КҮЙІ</a:t>
            </a:r>
          </a:p>
          <a:p>
            <a:pPr algn="ctr" eaLnBrk="1" hangingPunct="1">
              <a:spcBef>
                <a:spcPct val="0"/>
              </a:spcBef>
              <a:buFont typeface="Arial" panose="020B0604020202020204" pitchFamily="34" charset="0"/>
              <a:buNone/>
            </a:pPr>
            <a:r>
              <a:rPr lang="ru-RU" altLang="ru-RU" sz="1600" b="1" i="1">
                <a:solidFill>
                  <a:srgbClr val="002060"/>
                </a:solidFill>
                <a:latin typeface="Times New Roman" panose="02020603050405020304" pitchFamily="18" charset="0"/>
                <a:cs typeface="Times New Roman" panose="02020603050405020304" pitchFamily="18" charset="0"/>
              </a:rPr>
              <a:t>БЮЛЛЕТЕНІ</a:t>
            </a:r>
            <a:endParaRPr lang="zh-CN" altLang="ru-RU" sz="16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4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400" b="1" i="1">
                <a:solidFill>
                  <a:srgbClr val="002060"/>
                </a:solidFill>
                <a:latin typeface="Times New Roman" panose="02020603050405020304" pitchFamily="18" charset="0"/>
                <a:cs typeface="Times New Roman" panose="02020603050405020304" pitchFamily="18" charset="0"/>
              </a:rPr>
              <a:t>Алматы қ.</a:t>
            </a:r>
            <a:r>
              <a:rPr lang="ru-RU" altLang="en-US" sz="1400" b="1" i="1">
                <a:solidFill>
                  <a:srgbClr val="002060"/>
                </a:solidFill>
                <a:latin typeface="Times New Roman" panose="02020603050405020304" pitchFamily="18" charset="0"/>
                <a:cs typeface="Times New Roman" panose="02020603050405020304" pitchFamily="18" charset="0"/>
              </a:rPr>
              <a:t> </a:t>
            </a:r>
            <a:endParaRPr lang="en-US" altLang="ru-RU" sz="14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en-US" altLang="ru-RU" sz="1400" b="1" i="1">
              <a:solidFill>
                <a:srgbClr val="00206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en-US" altLang="ru-RU" sz="1100">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kk-KZ" altLang="zh-CN" sz="1200" b="1" i="1">
                <a:solidFill>
                  <a:srgbClr val="002060"/>
                </a:solidFill>
                <a:latin typeface="Times New Roman" panose="02020603050405020304" pitchFamily="18" charset="0"/>
              </a:rPr>
              <a:t>2022 жыл 07 маусым</a:t>
            </a:r>
            <a:endParaRPr lang="zh-CN" altLang="ru-RU" sz="1200" b="1" i="1">
              <a:solidFill>
                <a:srgbClr val="002060"/>
              </a:solidFill>
              <a:latin typeface="Times New Roman" panose="02020603050405020304" pitchFamily="18" charset="0"/>
            </a:endParaRPr>
          </a:p>
        </p:txBody>
      </p:sp>
      <p:sp>
        <p:nvSpPr>
          <p:cNvPr id="3081" name="Прямоугольник 2"/>
          <p:cNvSpPr>
            <a:spLocks noChangeArrowheads="1"/>
          </p:cNvSpPr>
          <p:nvPr/>
        </p:nvSpPr>
        <p:spPr bwMode="black">
          <a:xfrm>
            <a:off x="4953000" y="115888"/>
            <a:ext cx="4837113"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Алматы қ</a:t>
            </a:r>
            <a:r>
              <a:rPr lang="kk-KZ" altLang="ru-RU" sz="1200" b="1">
                <a:latin typeface="Times New Roman" panose="02020603050405020304" pitchFamily="18" charset="0"/>
                <a:cs typeface="Times New Roman" panose="02020603050405020304" pitchFamily="18" charset="0"/>
              </a:rPr>
              <a:t>аласы</a:t>
            </a:r>
            <a:r>
              <a:rPr lang="ru-RU" altLang="ru-RU" sz="1200" b="1">
                <a:latin typeface="Times New Roman" panose="02020603050405020304" pitchFamily="18" charset="0"/>
                <a:cs typeface="Times New Roman" panose="02020603050405020304" pitchFamily="18" charset="0"/>
              </a:rPr>
              <a:t> бойынша</a:t>
            </a:r>
          </a:p>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08 маусымға</a:t>
            </a:r>
            <a:r>
              <a:rPr lang="ru-RU" altLang="ru-RU" sz="1200" b="1">
                <a:latin typeface="Times New Roman" panose="02020603050405020304" pitchFamily="18" charset="0"/>
              </a:rPr>
              <a:t> </a:t>
            </a:r>
            <a:r>
              <a:rPr lang="kk-KZ" altLang="ru-RU" sz="1200" b="1">
                <a:latin typeface="Times New Roman" panose="02020603050405020304" pitchFamily="18" charset="0"/>
                <a:cs typeface="Times New Roman" panose="02020603050405020304" pitchFamily="18" charset="0"/>
              </a:rPr>
              <a:t>арналған ауа-райы болжамы</a:t>
            </a:r>
            <a:endParaRPr lang="ru-RU" altLang="ru-RU" sz="1200" b="1">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07 маусым сағ. 21-ден 08 маусым сағ. 21-ге дейін.</a:t>
            </a:r>
            <a:r>
              <a:rPr lang="ru-RU" altLang="ru-RU" sz="1200" b="1">
                <a:latin typeface="Times New Roman" panose="02020603050405020304" pitchFamily="18" charset="0"/>
                <a:cs typeface="Times New Roman" panose="02020603050405020304" pitchFamily="18" charset="0"/>
                <a:sym typeface="+mn-ea"/>
              </a:rPr>
              <a:t>    </a:t>
            </a:r>
          </a:p>
          <a:p>
            <a:pPr eaLnBrk="1" hangingPunct="1">
              <a:spcBef>
                <a:spcPct val="0"/>
              </a:spcBef>
              <a:buFont typeface="Arial" panose="020B0604020202020204" pitchFamily="34" charset="0"/>
              <a:buNone/>
            </a:pPr>
            <a:r>
              <a:rPr lang="ru-RU" altLang="ru-RU" sz="1200">
                <a:latin typeface="Times New Roman" panose="02020603050405020304" pitchFamily="18" charset="0"/>
                <a:cs typeface="Times New Roman" panose="02020603050405020304" pitchFamily="18" charset="0"/>
              </a:rPr>
              <a:t>Көшпелі б</a:t>
            </a:r>
            <a:r>
              <a:rPr lang="ru-RU" altLang="ru-RU" sz="1200">
                <a:latin typeface="Times New Roman" panose="02020603050405020304" pitchFamily="18" charset="0"/>
              </a:rPr>
              <a:t>ұлтты, </a:t>
            </a:r>
            <a:r>
              <a:rPr lang="kk-KZ" altLang="ru-RU" sz="1200">
                <a:latin typeface="Times New Roman" panose="02020603050405020304" pitchFamily="18" charset="0"/>
              </a:rPr>
              <a:t>жауын-шашынсыз</a:t>
            </a:r>
            <a:r>
              <a:rPr lang="ru-RU" altLang="ru-RU" sz="1200">
                <a:latin typeface="Times New Roman" panose="02020603050405020304" pitchFamily="18" charset="0"/>
              </a:rPr>
              <a:t>. О</a:t>
            </a:r>
            <a:r>
              <a:rPr lang="kk-KZ" altLang="ru-RU" sz="1200">
                <a:latin typeface="Times New Roman" panose="02020603050405020304" pitchFamily="18" charset="0"/>
              </a:rPr>
              <a:t>ңтүстік-шығыс</a:t>
            </a:r>
            <a:r>
              <a:rPr lang="ru-RU" altLang="ru-RU" sz="1200">
                <a:latin typeface="Times New Roman" panose="02020603050405020304" pitchFamily="18" charset="0"/>
              </a:rPr>
              <a:t> желі 2-7 м/с. Ауа температурасы түнде 16-18, күндіз 30-32 градус жылы.</a:t>
            </a:r>
          </a:p>
          <a:p>
            <a:pPr algn="ctr" eaLnBrk="1" hangingPunct="1">
              <a:spcBef>
                <a:spcPct val="0"/>
              </a:spcBef>
              <a:buFont typeface="Arial" panose="020B0604020202020204" pitchFamily="34" charset="0"/>
              <a:buNone/>
            </a:pPr>
            <a:endParaRPr lang="kk-KZ" altLang="ru-RU" sz="1200" b="1">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kk-KZ" altLang="ru-RU" sz="1200" b="1">
                <a:latin typeface="Times New Roman" panose="02020603050405020304" pitchFamily="18" charset="0"/>
                <a:cs typeface="Times New Roman" panose="02020603050405020304" pitchFamily="18" charset="0"/>
              </a:rPr>
              <a:t>түнде 09 маусым</a:t>
            </a:r>
            <a:endParaRPr lang="ru-RU" altLang="ru-RU" sz="1200" b="1">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08 маусым сағ. 21-ден 09 маусым сағ. 09-ға дейін</a:t>
            </a:r>
          </a:p>
          <a:p>
            <a:pPr algn="just" eaLnBrk="1" hangingPunct="1">
              <a:spcBef>
                <a:spcPct val="0"/>
              </a:spcBef>
              <a:buFont typeface="Arial" panose="020B0604020202020204" pitchFamily="34" charset="0"/>
              <a:buNone/>
            </a:pPr>
            <a:r>
              <a:rPr lang="ru-RU" altLang="ru-RU" sz="1200">
                <a:latin typeface="Times New Roman" panose="02020603050405020304" pitchFamily="18" charset="0"/>
                <a:cs typeface="Times New Roman" panose="02020603050405020304" pitchFamily="18" charset="0"/>
              </a:rPr>
              <a:t>Көшпелі б</a:t>
            </a:r>
            <a:r>
              <a:rPr lang="ru-RU" altLang="ru-RU" sz="1200">
                <a:latin typeface="Times New Roman" panose="02020603050405020304" pitchFamily="18" charset="0"/>
              </a:rPr>
              <a:t>ұлтты, жауын-шашынсыз. Жел 0-5 м/с. Ауа температурасы 17-19 градус жылы.</a:t>
            </a:r>
          </a:p>
        </p:txBody>
      </p:sp>
      <p:graphicFrame>
        <p:nvGraphicFramePr>
          <p:cNvPr id="23" name="Таблица 2"/>
          <p:cNvGraphicFramePr>
            <a:graphicFrameLocks noGrp="1"/>
          </p:cNvGraphicFramePr>
          <p:nvPr>
            <p:extLst>
              <p:ext uri="{D42A27DB-BD31-4B8C-83A1-F6EECF244321}">
                <p14:modId xmlns:p14="http://schemas.microsoft.com/office/powerpoint/2010/main" val="343079817"/>
              </p:ext>
            </p:extLst>
          </p:nvPr>
        </p:nvGraphicFramePr>
        <p:xfrm>
          <a:off x="4953000" y="4365625"/>
          <a:ext cx="4667250" cy="1862138"/>
        </p:xfrm>
        <a:graphic>
          <a:graphicData uri="http://schemas.openxmlformats.org/drawingml/2006/table">
            <a:tbl>
              <a:tblPr/>
              <a:tblGrid>
                <a:gridCol w="1795463">
                  <a:extLst>
                    <a:ext uri="{9D8B030D-6E8A-4147-A177-3AD203B41FA5}">
                      <a16:colId xmlns:a16="http://schemas.microsoft.com/office/drawing/2014/main" xmlns="" val="20000"/>
                    </a:ext>
                  </a:extLst>
                </a:gridCol>
                <a:gridCol w="1433512">
                  <a:extLst>
                    <a:ext uri="{9D8B030D-6E8A-4147-A177-3AD203B41FA5}">
                      <a16:colId xmlns:a16="http://schemas.microsoft.com/office/drawing/2014/main" xmlns="" val="20001"/>
                    </a:ext>
                  </a:extLst>
                </a:gridCol>
                <a:gridCol w="1438275">
                  <a:extLst>
                    <a:ext uri="{9D8B030D-6E8A-4147-A177-3AD203B41FA5}">
                      <a16:colId xmlns:a16="http://schemas.microsoft.com/office/drawing/2014/main" xmlns="" val="20002"/>
                    </a:ext>
                  </a:extLst>
                </a:gridCol>
              </a:tblGrid>
              <a:tr h="3969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1" i="0" u="none" strike="noStrike" cap="none" normalizeH="0" baseline="0" dirty="0" err="1" smtClean="0">
                          <a:ln>
                            <a:noFill/>
                          </a:ln>
                          <a:solidFill>
                            <a:schemeClr val="tx1"/>
                          </a:solidFill>
                          <a:effectLst/>
                          <a:latin typeface="Times New Roman" pitchFamily="18" charset="0"/>
                          <a:cs typeface="Times New Roman" pitchFamily="18" charset="0"/>
                        </a:rPr>
                        <a:t>Ластаушы</a:t>
                      </a:r>
                      <a:r>
                        <a:rPr kumimoji="0" lang="ru-RU" sz="10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sz="1000" b="1" i="0" u="none" strike="noStrike" cap="none" normalizeH="0" baseline="0" dirty="0" err="1" smtClean="0">
                          <a:ln>
                            <a:noFill/>
                          </a:ln>
                          <a:solidFill>
                            <a:schemeClr val="tx1"/>
                          </a:solidFill>
                          <a:effectLst/>
                          <a:latin typeface="Times New Roman" pitchFamily="18" charset="0"/>
                          <a:cs typeface="Times New Roman" pitchFamily="18" charset="0"/>
                        </a:rPr>
                        <a:t>зат</a:t>
                      </a:r>
                      <a:endParaRPr kumimoji="0" lang="ru-RU" sz="10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1" i="0" u="none" strike="noStrike" cap="none" normalizeH="0" baseline="0" smtClean="0">
                          <a:ln>
                            <a:noFill/>
                          </a:ln>
                          <a:solidFill>
                            <a:schemeClr val="tx1"/>
                          </a:solidFill>
                          <a:effectLst/>
                          <a:latin typeface="Times New Roman" pitchFamily="18" charset="0"/>
                          <a:cs typeface="Times New Roman" pitchFamily="18" charset="0"/>
                        </a:rPr>
                        <a:t>Нақты шоғырлану, мкг/м3</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1000" b="1" i="0" u="none" strike="noStrike" cap="none" normalizeH="0" baseline="0" smtClean="0">
                          <a:ln>
                            <a:noFill/>
                          </a:ln>
                          <a:solidFill>
                            <a:schemeClr val="tx1"/>
                          </a:solidFill>
                          <a:effectLst/>
                          <a:latin typeface="Times New Roman" pitchFamily="18" charset="0"/>
                          <a:cs typeface="Times New Roman" pitchFamily="18" charset="0"/>
                        </a:rPr>
                        <a:t>ШЖШ асу еселігі</a:t>
                      </a:r>
                      <a:endParaRPr kumimoji="0" lang="ru-RU" sz="1000" b="1" i="0" u="none" strike="noStrike" cap="none" normalizeH="0" baseline="0" smtClean="0">
                        <a:ln>
                          <a:noFill/>
                        </a:ln>
                        <a:solidFill>
                          <a:schemeClr val="tx1"/>
                        </a:solidFill>
                        <a:effectLst/>
                        <a:latin typeface="Times New Roman" pitchFamily="18" charset="0"/>
                        <a:cs typeface="Times New Roman" pitchFamily="18" charset="0"/>
                      </a:endParaRP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0"/>
                  </a:ext>
                </a:extLst>
              </a:tr>
              <a:tr h="2438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РМ-2,5 қалқыма бөлшектері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kk-KZ" sz="1000" dirty="0" smtClean="0"/>
                        <a:t>144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2445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РМ-10 қалқыма бөлшектері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kk-KZ" sz="1000" dirty="0" smtClean="0"/>
                        <a:t>164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r h="2438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Күкірт диоксиді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kk-KZ" sz="1000" dirty="0" smtClean="0"/>
                        <a:t>146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3"/>
                  </a:ext>
                </a:extLst>
              </a:tr>
              <a:tr h="2445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Көміртегі оксиді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kk-KZ" sz="1000" dirty="0" smtClean="0"/>
                        <a:t>2034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4"/>
                  </a:ext>
                </a:extLst>
              </a:tr>
              <a:tr h="2438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Азот диоксиді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kk-KZ" sz="1000" dirty="0" smtClean="0"/>
                        <a:t>207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5"/>
                  </a:ext>
                </a:extLst>
              </a:tr>
              <a:tr h="2445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cs typeface="Times New Roman" pitchFamily="18" charset="0"/>
                        </a:rPr>
                        <a:t>Азот оксиді</a:t>
                      </a:r>
                    </a:p>
                  </a:txBody>
                  <a:tcPr marL="91434" marR="91434"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kk-KZ" sz="1000" dirty="0" smtClean="0"/>
                        <a:t>298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6"/>
                  </a:ext>
                </a:extLst>
              </a:tr>
            </a:tbl>
          </a:graphicData>
        </a:graphic>
      </p:graphicFrame>
      <p:graphicFrame>
        <p:nvGraphicFramePr>
          <p:cNvPr id="24" name="Таблица 23"/>
          <p:cNvGraphicFramePr/>
          <p:nvPr/>
        </p:nvGraphicFramePr>
        <p:xfrm>
          <a:off x="4924425" y="6454775"/>
          <a:ext cx="4837113" cy="393700"/>
        </p:xfrm>
        <a:graphic>
          <a:graphicData uri="http://schemas.openxmlformats.org/drawingml/2006/table">
            <a:tbl>
              <a:tblPr/>
              <a:tblGrid>
                <a:gridCol w="4837113">
                  <a:extLst>
                    <a:ext uri="{9D8B030D-6E8A-4147-A177-3AD203B41FA5}">
                      <a16:colId xmlns:a16="http://schemas.microsoft.com/office/drawing/2014/main" xmlns="" val="20000"/>
                    </a:ext>
                  </a:extLst>
                </a:gridCol>
              </a:tblGrid>
              <a:tr h="26246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3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19" name="Прямоугольник 21"/>
          <p:cNvSpPr>
            <a:spLocks noChangeArrowheads="1"/>
          </p:cNvSpPr>
          <p:nvPr/>
        </p:nvSpPr>
        <p:spPr bwMode="auto">
          <a:xfrm>
            <a:off x="4953000" y="3933825"/>
            <a:ext cx="48085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Алматы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3120" name="TextBox 13"/>
          <p:cNvSpPr txBox="1">
            <a:spLocks noChangeArrowheads="1"/>
          </p:cNvSpPr>
          <p:nvPr/>
        </p:nvSpPr>
        <p:spPr bwMode="hidden">
          <a:xfrm>
            <a:off x="5024438" y="3573463"/>
            <a:ext cx="4729162" cy="312737"/>
          </a:xfrm>
          <a:prstGeom prst="rect">
            <a:avLst/>
          </a:prstGeom>
          <a:solidFill>
            <a:srgbClr val="99CC0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a:cs typeface="Times New Roman" panose="02020603050405020304" pitchFamily="18" charset="0"/>
              </a:rPr>
              <a:t>1, 2, 3 дәрежелі ҚМЖ ескертуі жоқ</a:t>
            </a:r>
          </a:p>
        </p:txBody>
      </p:sp>
      <p:sp>
        <p:nvSpPr>
          <p:cNvPr id="3121" name="TextBox 13"/>
          <p:cNvSpPr txBox="1">
            <a:spLocks noChangeArrowheads="1"/>
          </p:cNvSpPr>
          <p:nvPr/>
        </p:nvSpPr>
        <p:spPr bwMode="hidden">
          <a:xfrm>
            <a:off x="5024438" y="2420938"/>
            <a:ext cx="4729162" cy="1042987"/>
          </a:xfrm>
          <a:prstGeom prst="rect">
            <a:avLst/>
          </a:prstGeom>
          <a:solidFill>
            <a:srgbClr val="FF990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2022 </a:t>
            </a:r>
            <a:r>
              <a:rPr lang="ru-RU" altLang="ru-RU" sz="1200" dirty="0" err="1">
                <a:latin typeface="Times New Roman" panose="02020603050405020304" pitchFamily="18" charset="0"/>
                <a:cs typeface="Times New Roman" panose="02020603050405020304" pitchFamily="18" charset="0"/>
              </a:rPr>
              <a:t>жылдың</a:t>
            </a:r>
            <a:r>
              <a:rPr lang="ru-RU" altLang="ru-RU" sz="1200" dirty="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rPr>
              <a:t>08 </a:t>
            </a:r>
            <a:r>
              <a:rPr lang="ru-RU" altLang="ru-RU" sz="1200" dirty="0" err="1">
                <a:latin typeface="Times New Roman" panose="02020603050405020304" pitchFamily="18" charset="0"/>
              </a:rPr>
              <a:t>маусым</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тәулік</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бойы</a:t>
            </a:r>
            <a:r>
              <a:rPr lang="ru-RU" altLang="ru-RU" sz="1200" dirty="0">
                <a:latin typeface="Times New Roman" panose="02020603050405020304" pitchFamily="18" charset="0"/>
              </a:rPr>
              <a:t>, 09 </a:t>
            </a:r>
            <a:r>
              <a:rPr lang="ru-RU" altLang="ru-RU" sz="1200" dirty="0" err="1">
                <a:latin typeface="Times New Roman" panose="02020603050405020304" pitchFamily="18" charset="0"/>
              </a:rPr>
              <a:t>маусым</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түнде</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метеорологиялық</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жағдайлар</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қала</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атмосферасында</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ластаушы</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заттардың</a:t>
            </a:r>
            <a:r>
              <a:rPr lang="kk-KZ" altLang="ru-RU" sz="1200" dirty="0">
                <a:latin typeface="Times New Roman" panose="02020603050405020304" pitchFamily="18" charset="0"/>
              </a:rPr>
              <a:t> </a:t>
            </a:r>
            <a:r>
              <a:rPr lang="ru-RU" altLang="ru-RU" sz="1200" dirty="0" err="1">
                <a:latin typeface="Times New Roman" panose="02020603050405020304" pitchFamily="18" charset="0"/>
              </a:rPr>
              <a:t>жиналуына</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ықпал</a:t>
            </a:r>
            <a:r>
              <a:rPr lang="ru-RU" altLang="ru-RU" sz="1200" dirty="0">
                <a:latin typeface="Times New Roman" panose="02020603050405020304" pitchFamily="18" charset="0"/>
              </a:rPr>
              <a:t> </a:t>
            </a:r>
            <a:r>
              <a:rPr lang="ru-RU" altLang="ru-RU" sz="1200" dirty="0" err="1">
                <a:latin typeface="Times New Roman" panose="02020603050405020304" pitchFamily="18" charset="0"/>
              </a:rPr>
              <a:t>етеді</a:t>
            </a:r>
            <a:r>
              <a:rPr lang="ru-RU" altLang="ru-RU" sz="1200" dirty="0">
                <a:latin typeface="Times New Roman" panose="02020603050405020304" pitchFamily="18" charset="0"/>
                <a:cs typeface="Times New Roman" panose="02020603050405020304" pitchFamily="18" charset="0"/>
              </a:rPr>
              <a:t>. </a:t>
            </a:r>
          </a:p>
          <a:p>
            <a:pPr algn="just" eaLnBrk="1" hangingPunct="1">
              <a:spcBef>
                <a:spcPct val="0"/>
              </a:spcBef>
              <a:buFont typeface="Arial" panose="020B0604020202020204" pitchFamily="34" charset="0"/>
              <a:buNone/>
            </a:pPr>
            <a:r>
              <a:rPr lang="ru-RU" altLang="ru-RU" sz="1200" dirty="0" err="1">
                <a:latin typeface="Times New Roman" panose="02020603050405020304" pitchFamily="18" charset="0"/>
                <a:cs typeface="Times New Roman" panose="02020603050405020304" pitchFamily="18" charset="0"/>
              </a:rPr>
              <a:t>Жалпы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қала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бойынша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деңгейінің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rPr>
              <a:t>төмен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күтілуде</a:t>
            </a:r>
            <a:r>
              <a:rPr lang="ru-RU" altLang="ru-RU" sz="1200" dirty="0">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sz="1800">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15"/>
          <p:cNvSpPr txBox="1">
            <a:spLocks noChangeArrowheads="1"/>
          </p:cNvSpPr>
          <p:nvPr/>
        </p:nvSpPr>
        <p:spPr bwMode="auto">
          <a:xfrm>
            <a:off x="317500" y="246063"/>
            <a:ext cx="463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4101" name="Прямоугольник 26"/>
          <p:cNvSpPr>
            <a:spLocks noChangeArrowheads="1"/>
          </p:cNvSpPr>
          <p:nvPr/>
        </p:nvSpPr>
        <p:spPr bwMode="auto">
          <a:xfrm>
            <a:off x="163513" y="2051050"/>
            <a:ext cx="4708525"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ru-RU" altLang="ru-RU" sz="1200">
                <a:solidFill>
                  <a:srgbClr val="000000"/>
                </a:solidFill>
                <a:latin typeface="Times New Roman" panose="02020603050405020304" pitchFamily="18" charset="0"/>
                <a:cs typeface="Times New Roman" panose="02020603050405020304" pitchFamily="18" charset="0"/>
              </a:rPr>
              <a:t>Алматы қаласында атмосфералық ауаның ластану деңгейін бақылау 16 бақылау бекетінде жүргізіледі:</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Қазақ ұлттық университеті айм.Әл-Фараби Атындағы Қазұу;</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 Боралдай Автошаруашылығы, Аэродромная көшесі</a:t>
            </a:r>
            <a:r>
              <a:rPr lang="ru-RU" altLang="ru-RU" sz="1200">
                <a:latin typeface="Times New Roman" panose="02020603050405020304" pitchFamily="18" charset="0"/>
                <a:cs typeface="Times New Roman" panose="02020603050405020304" pitchFamily="18" charset="0"/>
              </a:rPr>
              <a:t>;</a:t>
            </a:r>
            <a:endParaRPr lang="kk-KZ" altLang="ru-RU" sz="120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 «Алматы арена» мұз айдыны;</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 70 разъезд, №32 жалпы білім беретін мектеп;</a:t>
            </a:r>
            <a:endParaRPr lang="ru-RU" altLang="ru-RU" sz="120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 </a:t>
            </a:r>
            <a:r>
              <a:rPr lang="ru-RU" altLang="ru-RU" sz="1200">
                <a:latin typeface="Times New Roman" panose="02020603050405020304" pitchFamily="18" charset="0"/>
                <a:cs typeface="Times New Roman" panose="02020603050405020304" pitchFamily="18" charset="0"/>
              </a:rPr>
              <a:t>«Халық арена» Мұз аренасы, «Думан» шағын ауданы;</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27 бекет – </a:t>
            </a:r>
            <a:r>
              <a:rPr lang="ru-RU" altLang="ru-RU" sz="1200">
                <a:latin typeface="Times New Roman" panose="02020603050405020304" pitchFamily="18" charset="0"/>
                <a:cs typeface="Times New Roman" panose="02020603050405020304" pitchFamily="18" charset="0"/>
              </a:rPr>
              <a:t>Әйгерім 2 шағын ауданы, В. Бенберин көшесі, 63;</a:t>
            </a:r>
            <a:endParaRPr lang="kk-KZ" altLang="ru-RU" sz="1200">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28 бекет – </a:t>
            </a:r>
            <a:r>
              <a:rPr lang="ru-RU" altLang="ru-RU" sz="1200">
                <a:latin typeface="Times New Roman" panose="02020603050405020304" pitchFamily="18" charset="0"/>
              </a:rPr>
              <a:t>аэрологиялық станция (әуежай ауданы) </a:t>
            </a:r>
          </a:p>
          <a:p>
            <a:pPr eaLnBrk="1" hangingPunct="1">
              <a:spcBef>
                <a:spcPct val="0"/>
              </a:spcBef>
              <a:buFont typeface="Arial" panose="020B0604020202020204" pitchFamily="34" charset="0"/>
              <a:buNone/>
            </a:pPr>
            <a:r>
              <a:rPr lang="ru-RU" altLang="ru-RU" sz="1200">
                <a:latin typeface="Times New Roman" panose="02020603050405020304" pitchFamily="18" charset="0"/>
              </a:rPr>
              <a:t>Ахметов к-сі, 50</a:t>
            </a:r>
            <a:r>
              <a:rPr lang="kk-KZ" altLang="ru-RU" sz="1200">
                <a:latin typeface="Times New Roman" panose="02020603050405020304" pitchFamily="18" charset="0"/>
              </a:rPr>
              <a:t>;</a:t>
            </a:r>
            <a:endParaRPr lang="ru-RU" altLang="ru-RU" sz="120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29 бекет – Түрксіб ауданының АІІБ, Р. Зорге көшесі, 14;</a:t>
            </a:r>
            <a:endParaRPr lang="ru-RU" altLang="ru-RU" sz="120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30 бекет – «Шаңырақ» шағынауданы, №26 мектеп, Жанқожа батыр көшесі, 202;</a:t>
            </a:r>
            <a:endParaRPr lang="ru-RU" altLang="ru-RU" sz="120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31 бекет – Әл-Фараби даңғылы, Науаи көшесінің қиылысы, Орбита ш. а. («Зеленстрой» АҚ дендропарк аумағы)</a:t>
            </a:r>
            <a:endParaRPr lang="ru-RU" altLang="ru-RU" sz="120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a:latin typeface="Times New Roman" panose="02020603050405020304" pitchFamily="18" charset="0"/>
                <a:cs typeface="Times New Roman" panose="02020603050405020304" pitchFamily="18" charset="0"/>
              </a:rPr>
              <a:t>№ 1 бекет – Амангелді көшесі мен Сәтпаев көшесінің қиылысы;(ауа сынамасын тәулігіне 3 рет алу - 07, 13 және 19)</a:t>
            </a:r>
            <a:endParaRPr lang="ru-RU" altLang="ru-RU" sz="1200" i="1">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a:latin typeface="Times New Roman" panose="02020603050405020304" pitchFamily="18" charset="0"/>
                <a:cs typeface="Times New Roman" panose="02020603050405020304" pitchFamily="18" charset="0"/>
              </a:rPr>
              <a:t>№ 12 бекет – Райымбек даңғылы мен Наурызбай батыр көшесінің қиылысы;</a:t>
            </a:r>
            <a:endParaRPr lang="ru-RU" altLang="ru-RU" sz="1200" i="1">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a:latin typeface="Times New Roman" panose="02020603050405020304" pitchFamily="18" charset="0"/>
                <a:cs typeface="Times New Roman" panose="02020603050405020304" pitchFamily="18" charset="0"/>
              </a:rPr>
              <a:t>№ 16 бекет – Айнабұлақ-3 ш.а.;</a:t>
            </a:r>
            <a:endParaRPr lang="ru-RU" altLang="ru-RU" sz="1200" i="1">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a:latin typeface="Times New Roman" panose="02020603050405020304" pitchFamily="18" charset="0"/>
                <a:cs typeface="Times New Roman" panose="02020603050405020304" pitchFamily="18" charset="0"/>
              </a:rPr>
              <a:t>№ 25 бекет – Ақсай-3 шағынауданы, Маречек көшесі, Б. Момышұлы көшесінің қиылысы;</a:t>
            </a:r>
            <a:endParaRPr lang="ru-RU" altLang="ru-RU" sz="1200" i="1">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i="1">
                <a:latin typeface="Times New Roman" panose="02020603050405020304" pitchFamily="18" charset="0"/>
                <a:cs typeface="Times New Roman" panose="02020603050405020304" pitchFamily="18" charset="0"/>
              </a:rPr>
              <a:t>№ 26 бекет – Тастақ-1 ш. а., Төле би к-сі, 249, «№8 қалалық балалар емханасы» ММ</a:t>
            </a:r>
            <a:endParaRPr lang="ru-RU" altLang="ru-RU" sz="1200" i="1">
              <a:latin typeface="Times New Roman" panose="02020603050405020304" pitchFamily="18" charset="0"/>
              <a:cs typeface="Times New Roman" panose="02020603050405020304" pitchFamily="18" charset="0"/>
            </a:endParaRPr>
          </a:p>
        </p:txBody>
      </p:sp>
      <p:sp>
        <p:nvSpPr>
          <p:cNvPr id="4102" name="Прямоугольник 13"/>
          <p:cNvSpPr>
            <a:spLocks noChangeArrowheads="1"/>
          </p:cNvSpPr>
          <p:nvPr/>
        </p:nvSpPr>
        <p:spPr bwMode="auto">
          <a:xfrm>
            <a:off x="4953000" y="74613"/>
            <a:ext cx="4824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r>
              <a:rPr lang="ru-RU" altLang="ru-RU" sz="1200" i="1">
                <a:latin typeface="Times New Roman" panose="02020603050405020304" pitchFamily="18" charset="0"/>
                <a:cs typeface="Times New Roman" panose="02020603050405020304" pitchFamily="18" charset="0"/>
              </a:rPr>
              <a:t>Параметр «Р» является обобщённым показателем загрязнения воздуха по городу в целом .</a:t>
            </a:r>
            <a:endParaRPr lang="ru-RU" altLang="ru-RU" sz="1200"/>
          </a:p>
        </p:txBody>
      </p:sp>
      <p:grpSp>
        <p:nvGrpSpPr>
          <p:cNvPr id="4103" name="Группа 24"/>
          <p:cNvGrpSpPr>
            <a:grpSpLocks/>
          </p:cNvGrpSpPr>
          <p:nvPr/>
        </p:nvGrpSpPr>
        <p:grpSpPr bwMode="auto">
          <a:xfrm>
            <a:off x="4922838" y="4557713"/>
            <a:ext cx="4632325" cy="1779587"/>
            <a:chOff x="189650" y="3799939"/>
            <a:chExt cx="4632885" cy="1953290"/>
          </a:xfrm>
        </p:grpSpPr>
        <p:graphicFrame>
          <p:nvGraphicFramePr>
            <p:cNvPr id="26" name="Таблица 25"/>
            <p:cNvGraphicFramePr/>
            <p:nvPr/>
          </p:nvGraphicFramePr>
          <p:xfrm>
            <a:off x="531522" y="4883920"/>
            <a:ext cx="4035777" cy="869806"/>
          </p:xfrm>
          <a:graphic>
            <a:graphicData uri="http://schemas.openxmlformats.org/drawingml/2006/table">
              <a:tbl>
                <a:tblPr/>
                <a:tblGrid>
                  <a:gridCol w="2017645">
                    <a:extLst>
                      <a:ext uri="{9D8B030D-6E8A-4147-A177-3AD203B41FA5}">
                        <a16:colId xmlns:a16="http://schemas.microsoft.com/office/drawing/2014/main" xmlns="" val="20000"/>
                      </a:ext>
                    </a:extLst>
                  </a:gridCol>
                  <a:gridCol w="2017644">
                    <a:extLst>
                      <a:ext uri="{9D8B030D-6E8A-4147-A177-3AD203B41FA5}">
                        <a16:colId xmlns:a16="http://schemas.microsoft.com/office/drawing/2014/main" xmlns="" val="20001"/>
                      </a:ext>
                    </a:extLst>
                  </a:gridCol>
                </a:tblGrid>
                <a:tr h="4569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L="91429" marR="91429" marT="45714" marB="45714"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L="91429" marR="91429" marT="45714" marB="45714"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0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L="91429" marR="91429" marT="45714" marB="45714"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L="91429" marR="91429" marT="45714" marB="45714"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4152" name="Прямоугольник 8"/>
            <p:cNvSpPr>
              <a:spLocks noChangeArrowheads="1"/>
            </p:cNvSpPr>
            <p:nvPr/>
          </p:nvSpPr>
          <p:spPr bwMode="auto">
            <a:xfrm>
              <a:off x="189650" y="4077010"/>
              <a:ext cx="28216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          Нұр-Сұлтан қ.,  Мәңгілік ел даңғылы, 11/1</a:t>
              </a:r>
            </a:p>
            <a:p>
              <a:pPr algn="ctr" eaLnBrk="1" hangingPunct="1">
                <a:spcBef>
                  <a:spcPct val="0"/>
                </a:spcBef>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415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4104"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4105" name="Прямоугольник 1"/>
          <p:cNvSpPr>
            <a:spLocks noChangeArrowheads="1"/>
          </p:cNvSpPr>
          <p:nvPr/>
        </p:nvSpPr>
        <p:spPr bwMode="auto">
          <a:xfrm>
            <a:off x="5068888" y="6276975"/>
            <a:ext cx="4521200" cy="3063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Ертаева С.Ә.</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40338" y="511175"/>
          <a:ext cx="4302125" cy="850902"/>
        </p:xfrm>
        <a:graphic>
          <a:graphicData uri="http://schemas.openxmlformats.org/drawingml/2006/table">
            <a:tbl>
              <a:tblPr/>
              <a:tblGrid>
                <a:gridCol w="1152242">
                  <a:extLst>
                    <a:ext uri="{9D8B030D-6E8A-4147-A177-3AD203B41FA5}">
                      <a16:colId xmlns:a16="http://schemas.microsoft.com/office/drawing/2014/main" xmlns="" val="20000"/>
                    </a:ext>
                  </a:extLst>
                </a:gridCol>
                <a:gridCol w="3149883">
                  <a:extLst>
                    <a:ext uri="{9D8B030D-6E8A-4147-A177-3AD203B41FA5}">
                      <a16:colId xmlns:a16="http://schemas.microsoft.com/office/drawing/2014/main" xmlns="" val="20001"/>
                    </a:ext>
                  </a:extLst>
                </a:gridCol>
              </a:tblGrid>
              <a:tr h="19863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06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06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06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06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7" marR="68587"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4130" name="Прямоугольник 19"/>
          <p:cNvSpPr>
            <a:spLocks noChangeArrowheads="1"/>
          </p:cNvSpPr>
          <p:nvPr/>
        </p:nvSpPr>
        <p:spPr bwMode="auto">
          <a:xfrm>
            <a:off x="4953000" y="1287463"/>
            <a:ext cx="48387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4131" name="Прямоугольник 20"/>
          <p:cNvSpPr>
            <a:spLocks noChangeArrowheads="1"/>
          </p:cNvSpPr>
          <p:nvPr/>
        </p:nvSpPr>
        <p:spPr bwMode="auto">
          <a:xfrm>
            <a:off x="4967288" y="2009775"/>
            <a:ext cx="4806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sz="1800">
                <a:latin typeface="Times New Roman" panose="02020603050405020304" pitchFamily="18" charset="0"/>
                <a:cs typeface="Times New Roman" panose="02020603050405020304" pitchFamily="18" charset="0"/>
              </a:rPr>
              <a:t> </a:t>
            </a:r>
          </a:p>
        </p:txBody>
      </p:sp>
      <p:graphicFrame>
        <p:nvGraphicFramePr>
          <p:cNvPr id="22" name="Таблица 21"/>
          <p:cNvGraphicFramePr/>
          <p:nvPr/>
        </p:nvGraphicFramePr>
        <p:xfrm>
          <a:off x="5026025" y="234632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4150" name="TextBox 22"/>
          <p:cNvSpPr txBox="1">
            <a:spLocks noChangeArrowheads="1"/>
          </p:cNvSpPr>
          <p:nvPr/>
        </p:nvSpPr>
        <p:spPr bwMode="auto">
          <a:xfrm>
            <a:off x="4967288" y="4433888"/>
            <a:ext cx="48244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sz="1800"/>
          </a:p>
        </p:txBody>
      </p:sp>
      <p:sp>
        <p:nvSpPr>
          <p:cNvPr id="2" name="Прямоугольник 1"/>
          <p:cNvSpPr/>
          <p:nvPr/>
        </p:nvSpPr>
        <p:spPr>
          <a:xfrm>
            <a:off x="311669" y="512077"/>
            <a:ext cx="4953000" cy="1569660"/>
          </a:xfrm>
          <a:prstGeom prst="rect">
            <a:avLst/>
          </a:prstGeom>
        </p:spPr>
        <p:txBody>
          <a:bodyPr>
            <a:spAutoFit/>
          </a:bodyPr>
          <a:lstStyle/>
          <a:p>
            <a:r>
              <a:rPr lang="ru-RU" dirty="0" smtClean="0"/>
              <a:t>- </a:t>
            </a:r>
            <a:r>
              <a:rPr lang="ru-RU" dirty="0" err="1" smtClean="0"/>
              <a:t>ашық</a:t>
            </a:r>
            <a:r>
              <a:rPr lang="ru-RU" dirty="0" smtClean="0"/>
              <a:t> </a:t>
            </a:r>
            <a:r>
              <a:rPr lang="ru-RU" dirty="0" err="1" smtClean="0"/>
              <a:t>ауада</a:t>
            </a:r>
            <a:r>
              <a:rPr lang="ru-RU" dirty="0" smtClean="0"/>
              <a:t>, </a:t>
            </a:r>
            <a:r>
              <a:rPr lang="ru-RU" dirty="0" err="1" smtClean="0"/>
              <a:t>әсіресе</a:t>
            </a:r>
            <a:r>
              <a:rPr lang="ru-RU" dirty="0" smtClean="0"/>
              <a:t> </a:t>
            </a:r>
            <a:r>
              <a:rPr lang="ru-RU" dirty="0" err="1" smtClean="0"/>
              <a:t>автотрассалардың</a:t>
            </a:r>
            <a:r>
              <a:rPr lang="ru-RU" dirty="0" smtClean="0"/>
              <a:t> </a:t>
            </a:r>
            <a:r>
              <a:rPr lang="ru-RU" dirty="0" err="1" smtClean="0"/>
              <a:t>немесе</a:t>
            </a:r>
            <a:r>
              <a:rPr lang="ru-RU" dirty="0" smtClean="0"/>
              <a:t> </a:t>
            </a:r>
            <a:r>
              <a:rPr lang="ru-RU" dirty="0" err="1" smtClean="0"/>
              <a:t>басқа</a:t>
            </a:r>
            <a:r>
              <a:rPr lang="ru-RU" dirty="0" smtClean="0"/>
              <a:t> да </a:t>
            </a:r>
            <a:r>
              <a:rPr lang="ru-RU" dirty="0" err="1" smtClean="0"/>
              <a:t>ластану</a:t>
            </a:r>
            <a:r>
              <a:rPr lang="ru-RU" dirty="0" smtClean="0"/>
              <a:t> </a:t>
            </a:r>
            <a:r>
              <a:rPr lang="ru-RU" dirty="0" err="1" smtClean="0"/>
              <a:t>көздерінің</a:t>
            </a:r>
            <a:r>
              <a:rPr lang="ru-RU" dirty="0" smtClean="0"/>
              <a:t> </a:t>
            </a:r>
            <a:r>
              <a:rPr lang="ru-RU" dirty="0" err="1" smtClean="0"/>
              <a:t>жанында</a:t>
            </a:r>
            <a:r>
              <a:rPr lang="ru-RU" dirty="0" smtClean="0"/>
              <a:t> болу </a:t>
            </a:r>
            <a:r>
              <a:rPr lang="ru-RU" dirty="0" err="1" smtClean="0"/>
              <a:t>уақытын</a:t>
            </a:r>
            <a:r>
              <a:rPr lang="ru-RU" dirty="0" smtClean="0"/>
              <a:t> </a:t>
            </a:r>
            <a:r>
              <a:rPr lang="ru-RU" dirty="0" err="1" smtClean="0"/>
              <a:t>қысқарту</a:t>
            </a:r>
            <a:r>
              <a:rPr lang="ru-RU" dirty="0" smtClean="0"/>
              <a:t>. </a:t>
            </a:r>
            <a:r>
              <a:rPr lang="ru-RU" dirty="0" err="1" smtClean="0"/>
              <a:t>Балалар</a:t>
            </a:r>
            <a:r>
              <a:rPr lang="ru-RU" dirty="0" smtClean="0"/>
              <a:t> мен </a:t>
            </a:r>
            <a:r>
              <a:rPr lang="ru-RU" dirty="0" err="1" smtClean="0"/>
              <a:t>жүкті</a:t>
            </a:r>
            <a:r>
              <a:rPr lang="ru-RU" dirty="0" smtClean="0"/>
              <a:t> </a:t>
            </a:r>
            <a:r>
              <a:rPr lang="ru-RU" dirty="0" err="1" smtClean="0"/>
              <a:t>әйелдер</a:t>
            </a:r>
            <a:r>
              <a:rPr lang="ru-RU" dirty="0" smtClean="0"/>
              <a:t> </a:t>
            </a:r>
            <a:r>
              <a:rPr lang="ru-RU" dirty="0" err="1" smtClean="0"/>
              <a:t>ұзақ</a:t>
            </a:r>
            <a:r>
              <a:rPr lang="ru-RU" dirty="0" smtClean="0"/>
              <a:t> </a:t>
            </a:r>
            <a:r>
              <a:rPr lang="ru-RU" dirty="0" err="1" smtClean="0"/>
              <a:t>серуендеуден</a:t>
            </a:r>
            <a:r>
              <a:rPr lang="ru-RU" dirty="0" smtClean="0"/>
              <a:t> бас </a:t>
            </a:r>
            <a:r>
              <a:rPr lang="ru-RU" dirty="0" err="1" smtClean="0"/>
              <a:t>тартуы</a:t>
            </a:r>
            <a:r>
              <a:rPr lang="ru-RU" dirty="0" smtClean="0"/>
              <a:t> </a:t>
            </a:r>
            <a:r>
              <a:rPr lang="ru-RU" dirty="0" err="1" smtClean="0"/>
              <a:t>керек</a:t>
            </a:r>
            <a:r>
              <a:rPr lang="ru-RU" dirty="0" smtClean="0"/>
              <a:t>;</a:t>
            </a:r>
          </a:p>
          <a:p>
            <a:r>
              <a:rPr lang="ru-RU" dirty="0" smtClean="0"/>
              <a:t>- </a:t>
            </a:r>
            <a:r>
              <a:rPr lang="ru-RU" dirty="0" err="1" smtClean="0"/>
              <a:t>өкпенің</a:t>
            </a:r>
            <a:r>
              <a:rPr lang="ru-RU" dirty="0" smtClean="0"/>
              <a:t>, </a:t>
            </a:r>
            <a:r>
              <a:rPr lang="ru-RU" dirty="0" err="1" smtClean="0"/>
              <a:t>жүрек-қан</a:t>
            </a:r>
            <a:r>
              <a:rPr lang="ru-RU" dirty="0" smtClean="0"/>
              <a:t> </a:t>
            </a:r>
            <a:r>
              <a:rPr lang="ru-RU" dirty="0" err="1" smtClean="0"/>
              <a:t>тамырлары</a:t>
            </a:r>
            <a:r>
              <a:rPr lang="ru-RU" dirty="0" smtClean="0"/>
              <a:t>, </a:t>
            </a:r>
            <a:r>
              <a:rPr lang="ru-RU" dirty="0" err="1" smtClean="0"/>
              <a:t>аллергиялық</a:t>
            </a:r>
            <a:r>
              <a:rPr lang="ru-RU" dirty="0" smtClean="0"/>
              <a:t> </a:t>
            </a:r>
            <a:r>
              <a:rPr lang="ru-RU" dirty="0" err="1" smtClean="0"/>
              <a:t>аурулардың</a:t>
            </a:r>
            <a:r>
              <a:rPr lang="ru-RU" dirty="0" smtClean="0"/>
              <a:t> </a:t>
            </a:r>
            <a:r>
              <a:rPr lang="ru-RU" dirty="0" err="1" smtClean="0"/>
              <a:t>созылмалы</a:t>
            </a:r>
            <a:r>
              <a:rPr lang="ru-RU" dirty="0" smtClean="0"/>
              <a:t> </a:t>
            </a:r>
            <a:r>
              <a:rPr lang="ru-RU" dirty="0" err="1" smtClean="0"/>
              <a:t>ауруларынан</a:t>
            </a:r>
            <a:r>
              <a:rPr lang="ru-RU" dirty="0" smtClean="0"/>
              <a:t> </a:t>
            </a:r>
            <a:r>
              <a:rPr lang="ru-RU" dirty="0" err="1" smtClean="0"/>
              <a:t>зардап</a:t>
            </a:r>
            <a:r>
              <a:rPr lang="ru-RU" dirty="0" smtClean="0"/>
              <a:t> </a:t>
            </a:r>
            <a:r>
              <a:rPr lang="ru-RU" dirty="0" err="1" smtClean="0"/>
              <a:t>шегетін</a:t>
            </a:r>
            <a:r>
              <a:rPr lang="ru-RU" dirty="0" smtClean="0"/>
              <a:t> </a:t>
            </a:r>
            <a:r>
              <a:rPr lang="ru-RU" dirty="0" err="1" smtClean="0"/>
              <a:t>адамдарда</a:t>
            </a:r>
            <a:r>
              <a:rPr lang="ru-RU" dirty="0" smtClean="0"/>
              <a:t> </a:t>
            </a:r>
            <a:r>
              <a:rPr lang="ru-RU" dirty="0" err="1" smtClean="0"/>
              <a:t>ашық</a:t>
            </a:r>
            <a:r>
              <a:rPr lang="ru-RU" dirty="0" smtClean="0"/>
              <a:t> </a:t>
            </a:r>
            <a:r>
              <a:rPr lang="ru-RU" dirty="0" err="1" smtClean="0"/>
              <a:t>ауада</a:t>
            </a:r>
            <a:r>
              <a:rPr lang="ru-RU" dirty="0" smtClean="0"/>
              <a:t> </a:t>
            </a:r>
            <a:r>
              <a:rPr lang="ru-RU" dirty="0" err="1" smtClean="0"/>
              <a:t>болған</a:t>
            </a:r>
            <a:r>
              <a:rPr lang="ru-RU" dirty="0" smtClean="0"/>
              <a:t> </a:t>
            </a:r>
            <a:r>
              <a:rPr lang="ru-RU" dirty="0" err="1" smtClean="0"/>
              <a:t>кезде</a:t>
            </a:r>
            <a:r>
              <a:rPr lang="ru-RU" dirty="0" smtClean="0"/>
              <a:t> </a:t>
            </a:r>
            <a:r>
              <a:rPr lang="ru-RU" dirty="0" err="1" smtClean="0"/>
              <a:t>өзімен</a:t>
            </a:r>
            <a:r>
              <a:rPr lang="ru-RU" dirty="0" smtClean="0"/>
              <a:t> </a:t>
            </a:r>
            <a:r>
              <a:rPr lang="ru-RU" dirty="0" err="1" smtClean="0"/>
              <a:t>бірге</a:t>
            </a:r>
            <a:r>
              <a:rPr lang="ru-RU" dirty="0" smtClean="0"/>
              <a:t> </a:t>
            </a:r>
            <a:r>
              <a:rPr lang="ru-RU" dirty="0" err="1" smtClean="0"/>
              <a:t>қажетті</a:t>
            </a:r>
            <a:r>
              <a:rPr lang="ru-RU" dirty="0" smtClean="0"/>
              <a:t> </a:t>
            </a:r>
            <a:r>
              <a:rPr lang="ru-RU" dirty="0" err="1" smtClean="0"/>
              <a:t>дәрілік</a:t>
            </a:r>
            <a:r>
              <a:rPr lang="ru-RU" dirty="0" smtClean="0"/>
              <a:t> </a:t>
            </a:r>
            <a:r>
              <a:rPr lang="ru-RU" dirty="0" err="1" smtClean="0"/>
              <a:t>препараттар</a:t>
            </a:r>
            <a:r>
              <a:rPr lang="ru-RU" dirty="0" smtClean="0"/>
              <a:t> </a:t>
            </a:r>
            <a:r>
              <a:rPr lang="ru-RU" dirty="0" err="1" smtClean="0"/>
              <a:t>болуы</a:t>
            </a:r>
            <a:r>
              <a:rPr lang="ru-RU" dirty="0" smtClean="0"/>
              <a:t> </a:t>
            </a:r>
            <a:r>
              <a:rPr lang="ru-RU" dirty="0" err="1" smtClean="0"/>
              <a:t>қажет</a:t>
            </a:r>
            <a:r>
              <a:rPr lang="ru-RU" dirty="0" smtClean="0"/>
              <a:t>;</a:t>
            </a:r>
          </a:p>
          <a:p>
            <a:r>
              <a:rPr lang="ru-RU" dirty="0" smtClean="0"/>
              <a:t>- </a:t>
            </a:r>
            <a:r>
              <a:rPr lang="ru-RU" dirty="0" err="1" smtClean="0"/>
              <a:t>ашық</a:t>
            </a:r>
            <a:r>
              <a:rPr lang="ru-RU" dirty="0" smtClean="0"/>
              <a:t> </a:t>
            </a:r>
            <a:r>
              <a:rPr lang="ru-RU" dirty="0" err="1" smtClean="0"/>
              <a:t>ауада</a:t>
            </a:r>
            <a:r>
              <a:rPr lang="ru-RU" dirty="0" smtClean="0"/>
              <a:t> </a:t>
            </a:r>
            <a:r>
              <a:rPr lang="ru-RU" dirty="0" err="1" smtClean="0"/>
              <a:t>физикалық</a:t>
            </a:r>
            <a:r>
              <a:rPr lang="ru-RU" dirty="0" smtClean="0"/>
              <a:t> </a:t>
            </a:r>
            <a:r>
              <a:rPr lang="ru-RU" dirty="0" err="1" smtClean="0"/>
              <a:t>белсенділікті</a:t>
            </a:r>
            <a:r>
              <a:rPr lang="ru-RU" dirty="0" smtClean="0"/>
              <a:t> </a:t>
            </a:r>
            <a:r>
              <a:rPr lang="ru-RU" dirty="0" err="1" smtClean="0"/>
              <a:t>шектеңіз</a:t>
            </a:r>
            <a:r>
              <a:rPr lang="ru-RU" dirty="0" smtClean="0"/>
              <a:t>. </a:t>
            </a:r>
            <a:r>
              <a:rPr lang="ru-RU" dirty="0" err="1" smtClean="0"/>
              <a:t>Жабық</a:t>
            </a:r>
            <a:r>
              <a:rPr lang="ru-RU" dirty="0" smtClean="0"/>
              <a:t> спорт </a:t>
            </a:r>
            <a:r>
              <a:rPr lang="ru-RU" dirty="0" err="1" smtClean="0"/>
              <a:t>кешендерінде</a:t>
            </a:r>
            <a:r>
              <a:rPr lang="ru-RU" dirty="0" smtClean="0"/>
              <a:t> </a:t>
            </a:r>
            <a:r>
              <a:rPr lang="ru-RU" dirty="0" err="1" smtClean="0"/>
              <a:t>дене</a:t>
            </a:r>
            <a:r>
              <a:rPr lang="ru-RU" dirty="0" smtClean="0"/>
              <a:t> </a:t>
            </a:r>
            <a:r>
              <a:rPr lang="ru-RU" dirty="0" err="1" smtClean="0"/>
              <a:t>шынықтыру</a:t>
            </a:r>
            <a:r>
              <a:rPr lang="ru-RU" dirty="0" smtClean="0"/>
              <a:t> </a:t>
            </a:r>
            <a:r>
              <a:rPr lang="ru-RU" dirty="0" err="1" smtClean="0"/>
              <a:t>және</a:t>
            </a:r>
            <a:r>
              <a:rPr lang="ru-RU" dirty="0" smtClean="0"/>
              <a:t> </a:t>
            </a:r>
            <a:r>
              <a:rPr lang="ru-RU" dirty="0" err="1" smtClean="0"/>
              <a:t>спортпен</a:t>
            </a:r>
            <a:r>
              <a:rPr lang="ru-RU" dirty="0" smtClean="0"/>
              <a:t> </a:t>
            </a:r>
            <a:r>
              <a:rPr lang="ru-RU" dirty="0" err="1" smtClean="0"/>
              <a:t>айналысу</a:t>
            </a:r>
            <a:r>
              <a:rPr lang="ru-RU" dirty="0" smtClean="0"/>
              <a:t>.</a:t>
            </a:r>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13976</TotalTime>
  <Words>584</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Times New Roman</vt:lpstr>
      <vt:lpstr>Arial</vt:lpstr>
      <vt:lpstr>Calibri</vt:lpstr>
      <vt:lpstr>宋体</vt:lpstr>
      <vt:lpstr>+mn-ea</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2463</cp:revision>
  <cp:lastPrinted>2021-07-01T07:38:07Z</cp:lastPrinted>
  <dcterms:created xsi:type="dcterms:W3CDTF">2018-03-27T06:03:00Z</dcterms:created>
  <dcterms:modified xsi:type="dcterms:W3CDTF">2022-06-07T08:15:35Z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