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9900"/>
    <a:srgbClr val="FA8422"/>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74" d="100"/>
          <a:sy n="74" d="100"/>
        </p:scale>
        <p:origin x="78" y="16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геология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169773549"/>
              </p:ext>
            </p:extLst>
          </p:nvPr>
        </p:nvGraphicFramePr>
        <p:xfrm>
          <a:off x="307975" y="2564904"/>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59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№147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27 мамыр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81879166"/>
              </p:ext>
            </p:extLst>
          </p:nvPr>
        </p:nvGraphicFramePr>
        <p:xfrm>
          <a:off x="5139910" y="6527166"/>
          <a:ext cx="4730750" cy="213360"/>
        </p:xfrm>
        <a:graphic>
          <a:graphicData uri="http://schemas.openxmlformats.org/drawingml/2006/table">
            <a:tbl>
              <a:tblPr/>
              <a:tblGrid>
                <a:gridCol w="4730750">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sz="700" i="1" dirty="0">
                          <a:latin typeface="Times New Roman" panose="02020603050405020304" pitchFamily="18" charset="0"/>
                          <a:cs typeface="Times New Roman" panose="02020603050405020304" pitchFamily="18" charset="0"/>
                        </a:rPr>
                        <a:t>ПДК согласно «Санитарно-эпидемиологическим правилам и нормам к атмосферному воздуху» от 28.02.2015г №168</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77032" y="3598525"/>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2022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мамыр</a:t>
            </a:r>
            <a:r>
              <a:rPr lang="ru-RU" altLang="ru-RU" sz="1200" b="1" dirty="0" smtClean="0">
                <a:latin typeface="Times New Roman" panose="02020603050405020304" pitchFamily="18" charset="0"/>
                <a:cs typeface="Times New Roman" panose="02020603050405020304" pitchFamily="18" charset="0"/>
              </a:rPr>
              <a:t> 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004234059"/>
              </p:ext>
            </p:extLst>
          </p:nvPr>
        </p:nvGraphicFramePr>
        <p:xfrm>
          <a:off x="5003199" y="4005064"/>
          <a:ext cx="4691064" cy="2510060"/>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216024">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142616">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787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бөшектер</a:t>
                      </a:r>
                      <a:r>
                        <a:rPr lang="ru-RU" sz="1000" dirty="0" smtClean="0">
                          <a:solidFill>
                            <a:schemeClr val="tx1"/>
                          </a:solidFill>
                          <a:latin typeface="Times New Roman" panose="02020603050405020304" pitchFamily="18" charset="0"/>
                          <a:cs typeface="Times New Roman" panose="02020603050405020304" pitchFamily="18" charset="0"/>
                        </a:rPr>
                        <a:t> РМ-10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0,2</a:t>
                      </a:r>
                      <a:endParaRPr lang="en-US"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4598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4598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45980">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smtClean="0">
                          <a:solidFill>
                            <a:schemeClr val="tx1"/>
                          </a:solidFill>
                          <a:latin typeface="Times New Roman" panose="02020603050405020304" pitchFamily="18" charset="0"/>
                          <a:cs typeface="Times New Roman" panose="02020603050405020304" pitchFamily="18" charset="0"/>
                        </a:rPr>
                        <a:t>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2" y="115888"/>
            <a:ext cx="4785503" cy="1954381"/>
          </a:xfrm>
          <a:prstGeom prst="rect">
            <a:avLst/>
          </a:prstGeom>
        </p:spPr>
        <p:txBody>
          <a:bodyPr wrap="square">
            <a:spAutoFit/>
          </a:bodyPr>
          <a:lstStyle/>
          <a:p>
            <a:pPr lvl="0" algn="ctr"/>
            <a:r>
              <a:rPr lang="ru-RU" altLang="ru-RU" sz="1100" b="1" dirty="0">
                <a:latin typeface="Times New Roman" panose="02020603050405020304" pitchFamily="18" charset="0"/>
                <a:cs typeface="Times New Roman" panose="02020603050405020304" pitchFamily="18" charset="0"/>
              </a:rPr>
              <a:t>Шымкент </a:t>
            </a:r>
            <a:r>
              <a:rPr lang="ru-RU" altLang="ru-RU" sz="1100" b="1" dirty="0" err="1">
                <a:latin typeface="Times New Roman" panose="02020603050405020304" pitchFamily="18" charset="0"/>
                <a:cs typeface="Times New Roman" panose="02020603050405020304" pitchFamily="18" charset="0"/>
              </a:rPr>
              <a:t>қаласы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бойынша</a:t>
            </a:r>
            <a:r>
              <a:rPr lang="ru-RU" altLang="ru-RU" sz="1100" b="1" dirty="0">
                <a:latin typeface="Times New Roman" panose="02020603050405020304" pitchFamily="18" charset="0"/>
                <a:cs typeface="Times New Roman" panose="02020603050405020304" pitchFamily="18" charset="0"/>
              </a:rPr>
              <a:t> </a:t>
            </a:r>
            <a:endParaRPr lang="ru-RU" altLang="ru-RU" sz="1100" b="1" dirty="0" smtClean="0">
              <a:latin typeface="Times New Roman" panose="02020603050405020304" pitchFamily="18" charset="0"/>
              <a:cs typeface="Times New Roman" panose="02020603050405020304" pitchFamily="18" charset="0"/>
            </a:endParaRPr>
          </a:p>
          <a:p>
            <a:pPr lvl="0" algn="ctr"/>
            <a:r>
              <a:rPr lang="ru-RU" altLang="ru-RU" sz="1100" b="1" dirty="0" smtClean="0">
                <a:latin typeface="Times New Roman" panose="02020603050405020304" pitchFamily="18" charset="0"/>
                <a:cs typeface="Times New Roman" panose="02020603050405020304" pitchFamily="18" charset="0"/>
              </a:rPr>
              <a:t>28 </a:t>
            </a:r>
            <a:r>
              <a:rPr lang="ru-RU" altLang="ru-RU" sz="1100" b="1" dirty="0" err="1">
                <a:latin typeface="Times New Roman" panose="02020603050405020304" pitchFamily="18" charset="0"/>
                <a:cs typeface="Times New Roman" panose="02020603050405020304" pitchFamily="18" charset="0"/>
              </a:rPr>
              <a:t>мамыр</a:t>
            </a:r>
            <a:r>
              <a:rPr lang="kk-KZ" altLang="ru-RU" sz="1100" b="1" dirty="0">
                <a:latin typeface="Times New Roman" panose="02020603050405020304" pitchFamily="18" charset="0"/>
                <a:cs typeface="Times New Roman" panose="02020603050405020304" pitchFamily="18" charset="0"/>
              </a:rPr>
              <a:t>ға</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арналған</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ауа-райы</a:t>
            </a:r>
            <a:r>
              <a:rPr lang="ru-RU" altLang="ru-RU" sz="1100" b="1" dirty="0">
                <a:latin typeface="Times New Roman" panose="02020603050405020304" pitchFamily="18" charset="0"/>
                <a:cs typeface="Times New Roman" panose="02020603050405020304" pitchFamily="18" charset="0"/>
              </a:rPr>
              <a:t> </a:t>
            </a:r>
            <a:r>
              <a:rPr lang="ru-RU" altLang="ru-RU" sz="1100" b="1" dirty="0" err="1">
                <a:latin typeface="Times New Roman" panose="02020603050405020304" pitchFamily="18" charset="0"/>
                <a:cs typeface="Times New Roman" panose="02020603050405020304" pitchFamily="18" charset="0"/>
              </a:rPr>
              <a:t>болжамы</a:t>
            </a:r>
            <a:endParaRPr lang="ru-RU" altLang="ru-RU" sz="1100" b="1" dirty="0">
              <a:latin typeface="Times New Roman" panose="02020603050405020304" pitchFamily="18" charset="0"/>
              <a:cs typeface="Times New Roman" panose="02020603050405020304" pitchFamily="18" charset="0"/>
            </a:endParaRPr>
          </a:p>
          <a:p>
            <a:pPr lvl="0" algn="ctr"/>
            <a:r>
              <a:rPr lang="ru-RU" altLang="ru-RU" sz="1100" b="1" dirty="0">
                <a:latin typeface="Times New Roman" panose="02020603050405020304" pitchFamily="18" charset="0"/>
                <a:cs typeface="Times New Roman" panose="02020603050405020304" pitchFamily="18" charset="0"/>
              </a:rPr>
              <a:t>2022 ж. </a:t>
            </a:r>
            <a:r>
              <a:rPr lang="kk-KZ" altLang="ru-RU" sz="1100" b="1" dirty="0">
                <a:latin typeface="Times New Roman" pitchFamily="18" charset="0"/>
                <a:cs typeface="Times New Roman" pitchFamily="18" charset="0"/>
              </a:rPr>
              <a:t>21 сағ. 27 мамырдан 2</a:t>
            </a:r>
            <a:r>
              <a:rPr lang="en-US" altLang="ru-RU" sz="1100" b="1" dirty="0">
                <a:latin typeface="Times New Roman" pitchFamily="18" charset="0"/>
                <a:cs typeface="Times New Roman" pitchFamily="18" charset="0"/>
              </a:rPr>
              <a:t>1</a:t>
            </a:r>
            <a:r>
              <a:rPr lang="kk-KZ" altLang="ru-RU" sz="1100" b="1" dirty="0">
                <a:latin typeface="Times New Roman" pitchFamily="18" charset="0"/>
                <a:cs typeface="Times New Roman" pitchFamily="18" charset="0"/>
              </a:rPr>
              <a:t> сағ. 2022 ж. 28</a:t>
            </a:r>
            <a:r>
              <a:rPr lang="ru-RU" sz="1100" b="1" dirty="0">
                <a:latin typeface="Times New Roman" pitchFamily="18" charset="0"/>
                <a:cs typeface="Times New Roman" pitchFamily="18" charset="0"/>
              </a:rPr>
              <a:t> </a:t>
            </a:r>
            <a:r>
              <a:rPr lang="ru-RU" sz="1100" b="1" dirty="0" err="1">
                <a:latin typeface="Times New Roman" pitchFamily="18" charset="0"/>
                <a:cs typeface="Times New Roman" pitchFamily="18" charset="0"/>
              </a:rPr>
              <a:t>мамырға</a:t>
            </a:r>
            <a:r>
              <a:rPr lang="ru-RU" sz="1100" b="1" dirty="0">
                <a:latin typeface="Times New Roman" pitchFamily="18" charset="0"/>
                <a:cs typeface="Times New Roman" pitchFamily="18" charset="0"/>
              </a:rPr>
              <a:t> </a:t>
            </a:r>
            <a:r>
              <a:rPr lang="kk-KZ" altLang="ru-RU" sz="1100" b="1" dirty="0">
                <a:latin typeface="Times New Roman" pitchFamily="18" charset="0"/>
                <a:cs typeface="Times New Roman" pitchFamily="18" charset="0"/>
              </a:rPr>
              <a:t>дейін</a:t>
            </a:r>
            <a:r>
              <a:rPr lang="en-US" altLang="ru-RU" sz="1100" dirty="0">
                <a:solidFill>
                  <a:srgbClr val="000000"/>
                </a:solidFill>
                <a:latin typeface="Times New Roman" pitchFamily="18" charset="0"/>
                <a:cs typeface="Times New Roman" pitchFamily="18" charset="0"/>
              </a:rPr>
              <a:t> </a:t>
            </a:r>
            <a:r>
              <a:rPr lang="ru-RU" altLang="ru-RU" sz="1100" dirty="0">
                <a:solidFill>
                  <a:srgbClr val="000000"/>
                </a:solidFill>
                <a:latin typeface="Times New Roman" panose="02020603050405020304" pitchFamily="18" charset="0"/>
                <a:cs typeface="Times New Roman" panose="02020603050405020304" pitchFamily="18" charset="0"/>
                <a:sym typeface="+mn-ea"/>
              </a:rPr>
              <a:t>      </a:t>
            </a:r>
            <a:endParaRPr lang="ru-RU" altLang="ru-RU" sz="1100" b="1" dirty="0">
              <a:solidFill>
                <a:srgbClr val="002060"/>
              </a:solidFill>
              <a:latin typeface="Times New Roman" pitchFamily="18" charset="0"/>
              <a:cs typeface="Times New Roman" pitchFamily="18" charset="0"/>
            </a:endParaRPr>
          </a:p>
          <a:p>
            <a:pPr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жаңбыр, түнде кей уақытта қатты жаңбыр, найзағай, дауыл болады. Солтүстік-батыстан жел соғады, күші 8-13, екпіні 15-20 м/с. Ауа температурасы түнде 10-12, күндіз 19-21 градус жылы болады.</a:t>
            </a:r>
            <a:endParaRPr lang="ru-RU" sz="1100" dirty="0">
              <a:latin typeface="Times New Roman" pitchFamily="18" charset="0"/>
              <a:cs typeface="Times New Roman" pitchFamily="18" charset="0"/>
            </a:endParaRPr>
          </a:p>
          <a:p>
            <a:pPr indent="182563" algn="ctr"/>
            <a:endParaRPr lang="ru-RU" sz="1100" b="1" dirty="0" smtClean="0">
              <a:latin typeface="Times New Roman" pitchFamily="18" charset="0"/>
              <a:cs typeface="Times New Roman" pitchFamily="18" charset="0"/>
            </a:endParaRPr>
          </a:p>
          <a:p>
            <a:pPr indent="182563" algn="ctr"/>
            <a:r>
              <a:rPr lang="ru-RU" sz="1100" b="1" dirty="0" smtClean="0">
                <a:latin typeface="Times New Roman" pitchFamily="18" charset="0"/>
                <a:cs typeface="Times New Roman" pitchFamily="18" charset="0"/>
              </a:rPr>
              <a:t> </a:t>
            </a:r>
            <a:r>
              <a:rPr lang="ru-RU" sz="1100" b="1" dirty="0">
                <a:latin typeface="Times New Roman" pitchFamily="18" charset="0"/>
                <a:cs typeface="Times New Roman" pitchFamily="18" charset="0"/>
              </a:rPr>
              <a:t>29 </a:t>
            </a:r>
            <a:r>
              <a:rPr lang="ru-RU" sz="1100" b="1" dirty="0" err="1">
                <a:latin typeface="Times New Roman" pitchFamily="18" charset="0"/>
                <a:cs typeface="Times New Roman" pitchFamily="18" charset="0"/>
              </a:rPr>
              <a:t>мамырға</a:t>
            </a:r>
            <a:endParaRPr lang="kk-KZ" altLang="ru-RU" sz="1100" b="1" dirty="0">
              <a:latin typeface="Times New Roman" pitchFamily="18" charset="0"/>
              <a:cs typeface="Times New Roman" pitchFamily="18" charset="0"/>
            </a:endParaRPr>
          </a:p>
          <a:p>
            <a:pPr lvl="0" indent="182563" algn="ctr"/>
            <a:r>
              <a:rPr lang="kk-KZ" altLang="ru-RU" sz="1100" b="1" dirty="0">
                <a:latin typeface="Times New Roman" pitchFamily="18" charset="0"/>
                <a:cs typeface="Times New Roman" pitchFamily="18" charset="0"/>
              </a:rPr>
              <a:t>2022 ж. 21 сағ. 28 мамырдан 09 сағ. 29 мамырға дейін</a:t>
            </a:r>
            <a:endParaRPr lang="en-US" altLang="ru-RU" sz="1100" b="1" dirty="0">
              <a:latin typeface="Times New Roman" pitchFamily="18" charset="0"/>
              <a:cs typeface="Times New Roman" pitchFamily="18" charset="0"/>
            </a:endParaRPr>
          </a:p>
          <a:p>
            <a:pPr lvl="0" indent="182563" algn="just"/>
            <a:r>
              <a:rPr lang="kk-KZ" sz="1100" dirty="0">
                <a:latin typeface="Times New Roman" pitchFamily="18" charset="0"/>
                <a:cs typeface="Times New Roman" pitchFamily="18" charset="0"/>
              </a:rPr>
              <a:t> Көшпелі бұлтты,</a:t>
            </a:r>
            <a:r>
              <a:rPr lang="en-US" sz="1100" dirty="0">
                <a:latin typeface="Times New Roman" pitchFamily="18" charset="0"/>
                <a:cs typeface="Times New Roman" pitchFamily="18" charset="0"/>
              </a:rPr>
              <a:t> </a:t>
            </a:r>
            <a:r>
              <a:rPr lang="kk-KZ" sz="1100" dirty="0">
                <a:latin typeface="Times New Roman" pitchFamily="18" charset="0"/>
                <a:cs typeface="Times New Roman" pitchFamily="18" charset="0"/>
              </a:rPr>
              <a:t>жауын-шашынсыз болады</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Шығыстан жел соғады, күші 8-13 м/с. Ауа температурасы 9-11 градус жылы болады.</a:t>
            </a:r>
            <a:endParaRPr lang="ru-RU" sz="1100" dirty="0">
              <a:latin typeface="Times New Roman" pitchFamily="18" charset="0"/>
              <a:cs typeface="Times New Roman" pitchFamily="18" charset="0"/>
            </a:endParaRPr>
          </a:p>
        </p:txBody>
      </p:sp>
      <p:sp>
        <p:nvSpPr>
          <p:cNvPr id="20" name="TextBox 13"/>
          <p:cNvSpPr txBox="1"/>
          <p:nvPr/>
        </p:nvSpPr>
        <p:spPr>
          <a:xfrm>
            <a:off x="5013604" y="3290500"/>
            <a:ext cx="4680169" cy="276999"/>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13604" y="2241679"/>
            <a:ext cx="4680169" cy="830997"/>
          </a:xfrm>
          <a:prstGeom prst="rect">
            <a:avLst/>
          </a:prstGeom>
          <a:solidFill>
            <a:srgbClr val="92D050"/>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28 </a:t>
            </a:r>
            <a:r>
              <a:rPr lang="ru-RU" sz="1200" dirty="0" err="1" smtClean="0">
                <a:solidFill>
                  <a:schemeClr val="tx1"/>
                </a:solidFill>
                <a:latin typeface="Times New Roman" panose="02020603050405020304" pitchFamily="18" charset="0"/>
                <a:cs typeface="Times New Roman" panose="02020603050405020304" pitchFamily="18" charset="0"/>
              </a:rPr>
              <a:t>мамыр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29 </a:t>
            </a:r>
            <a:r>
              <a:rPr lang="ru-RU" sz="1200" dirty="0" err="1">
                <a:solidFill>
                  <a:schemeClr val="tx1"/>
                </a:solidFill>
                <a:latin typeface="Times New Roman" panose="02020603050405020304" pitchFamily="18" charset="0"/>
                <a:cs typeface="Times New Roman" panose="02020603050405020304" pitchFamily="18" charset="0"/>
              </a:rPr>
              <a:t>мамырға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қараған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түні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метеорологиялық</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заттардың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ыдырауына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ықпал</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16" name="TextBox 15">
            <a:extLst>
              <a:ext uri="{FF2B5EF4-FFF2-40B4-BE49-F238E27FC236}">
                <a16:creationId xmlns="" xmlns:a16="http://schemas.microsoft.com/office/drawing/2014/main" id="{E1A8E3C0-CFA9-44DB-A7DD-D1427BEBA2CE}"/>
              </a:ext>
            </a:extLst>
          </p:cNvPr>
          <p:cNvSpPr txBox="1"/>
          <p:nvPr/>
        </p:nvSpPr>
        <p:spPr>
          <a:xfrm>
            <a:off x="128588" y="246083"/>
            <a:ext cx="4824412" cy="523220"/>
          </a:xfrm>
          <a:prstGeom prst="rect">
            <a:avLst/>
          </a:prstGeom>
          <a:noFill/>
        </p:spPr>
        <p:txBody>
          <a:bodyPr wrap="square">
            <a:spAutoFit/>
          </a:bodyPr>
          <a:lstStyle/>
          <a:p>
            <a:pPr algn="ctr"/>
            <a:r>
              <a:rPr lang="ru-RU" sz="1400" b="1" dirty="0" smtClean="0">
                <a:solidFill>
                  <a:srgbClr val="000000"/>
                </a:solidFill>
                <a:latin typeface="Times New Roman" pitchFamily="18" charset="0"/>
                <a:cs typeface="Times New Roman" pitchFamily="18" charset="0"/>
                <a:sym typeface="+mn-ea"/>
              </a:rPr>
              <a:t>ҚМЖ КЗІНДЕГІ ХАЛЫҚҚА </a:t>
            </a:r>
            <a:r>
              <a:rPr lang="ru-RU" sz="1400" b="1" dirty="0">
                <a:solidFill>
                  <a:srgbClr val="000000"/>
                </a:solidFill>
                <a:latin typeface="Times New Roman" pitchFamily="18" charset="0"/>
                <a:cs typeface="Times New Roman" pitchFamily="18" charset="0"/>
                <a:sym typeface="+mn-ea"/>
              </a:rPr>
              <a:t>АРНАЛҒАН ҰСЫНЫСТАР</a:t>
            </a:r>
            <a:endParaRPr lang="ru-RU" sz="1400" b="1" dirty="0"/>
          </a:p>
        </p:txBody>
      </p:sp>
      <p:sp>
        <p:nvSpPr>
          <p:cNvPr id="22" name="Прямоугольник 26"/>
          <p:cNvSpPr/>
          <p:nvPr/>
        </p:nvSpPr>
        <p:spPr>
          <a:xfrm>
            <a:off x="232211" y="4587619"/>
            <a:ext cx="4661089" cy="1569660"/>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45649" y="4415838"/>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Баспасөз</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79-83-3</a:t>
                        </a:r>
                        <a:r>
                          <a:rPr lang="ru-RU"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info@meteo.kz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Халықаралық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ынтымақтастық</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7</a:t>
                        </a:r>
                        <a:r>
                          <a:rPr sz="800" dirty="0" smtClean="0">
                            <a:latin typeface="Times New Roman" panose="02020603050405020304" pitchFamily="18" charset="0"/>
                            <a:cs typeface="Times New Roman" panose="02020603050405020304" pitchFamily="18" charset="0"/>
                          </a:rPr>
                          <a:t>5</a:t>
                        </a:r>
                        <a:r>
                          <a:rPr sz="800" dirty="0">
                            <a:latin typeface="Times New Roman" panose="02020603050405020304" pitchFamily="18" charset="0"/>
                            <a:cs typeface="Times New Roman" panose="02020603050405020304" pitchFamily="18" charset="0"/>
                          </a:rPr>
                          <a:t>, </a:t>
                        </a:r>
                        <a:r>
                          <a:rPr sz="800" dirty="0" smtClean="0">
                            <a:latin typeface="Times New Roman" panose="02020603050405020304" pitchFamily="18" charset="0"/>
                            <a:cs typeface="Times New Roman" panose="02020603050405020304" pitchFamily="18" charset="0"/>
                          </a:rPr>
                          <a:t>79-83-</a:t>
                        </a:r>
                        <a:r>
                          <a:rPr lang="ru-RU" sz="800" dirty="0" smtClean="0">
                            <a:latin typeface="Times New Roman" panose="02020603050405020304" pitchFamily="18" charset="0"/>
                            <a:cs typeface="Times New Roman" panose="02020603050405020304" pitchFamily="18" charset="0"/>
                          </a:rPr>
                          <a:t>27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4161401"/>
              <a:ext cx="21659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Нұр-сұлтан</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қ., </a:t>
              </a:r>
              <a:r>
                <a:rPr lang="ru-RU" altLang="ru-RU" sz="1000" i="1" dirty="0" err="1">
                  <a:latin typeface="Times New Roman" panose="02020603050405020304" pitchFamily="18" charset="0"/>
                  <a:cs typeface="Times New Roman" panose="02020603050405020304" pitchFamily="18" charset="0"/>
                </a:rPr>
                <a:t>Мәңгілік</a:t>
              </a:r>
              <a:r>
                <a:rPr lang="ru-RU" altLang="ru-RU" sz="1000" i="1" dirty="0">
                  <a:latin typeface="Times New Roman" panose="02020603050405020304" pitchFamily="18" charset="0"/>
                  <a:cs typeface="Times New Roman" panose="02020603050405020304" pitchFamily="18" charset="0"/>
                </a:rPr>
                <a:t> ел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6715"/>
            <a:ext cx="49057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85141"/>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Ертаева С.Ә.</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0,37 ≤ Р &lt; 0,46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0,46 ≤ Р &lt; 0,49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0,49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0" name="Прямоугольник 29"/>
          <p:cNvSpPr/>
          <p:nvPr/>
        </p:nvSpPr>
        <p:spPr>
          <a:xfrm>
            <a:off x="317284" y="801446"/>
            <a:ext cx="4953000" cy="289951"/>
          </a:xfrm>
          <a:prstGeom prst="rect">
            <a:avLst/>
          </a:prstGeom>
        </p:spPr>
        <p:txBody>
          <a:bodyPr>
            <a:spAutoFit/>
          </a:bodyPr>
          <a:lstStyle/>
          <a:p>
            <a:pPr algn="just">
              <a:lnSpc>
                <a:spcPct val="107000"/>
              </a:lnSpc>
              <a:spcAft>
                <a:spcPts val="800"/>
              </a:spcAft>
            </a:pPr>
            <a:r>
              <a:rPr lang="kk-KZ" sz="1200" dirty="0">
                <a:latin typeface="Times New Roman" panose="02020603050405020304" pitchFamily="18" charset="0"/>
                <a:ea typeface="Calibri" panose="020F0502020204030204" pitchFamily="34" charset="0"/>
                <a:cs typeface="Times New Roman" panose="02020603050405020304" pitchFamily="18" charset="0"/>
              </a:rPr>
              <a:t>Ауа сапасы халықтың денсаулығына қауіп төндірмейді</a:t>
            </a:r>
            <a:endParaRPr lang="ru-RU" sz="1200" dirty="0">
              <a:effectLst/>
              <a:ea typeface="Calibri" panose="020F0502020204030204" pitchFamily="34" charset="0"/>
              <a:cs typeface="Times New Roman" panose="02020603050405020304" pitchFamily="18" charset="0"/>
            </a:endParaRP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13016</TotalTime>
  <Words>598</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Сезім Әлмаханкызы Ертаева</cp:lastModifiedBy>
  <cp:revision>2273</cp:revision>
  <cp:lastPrinted>2021-07-01T03:56:27Z</cp:lastPrinted>
  <dcterms:created xsi:type="dcterms:W3CDTF">2018-03-27T06:03:00Z</dcterms:created>
  <dcterms:modified xsi:type="dcterms:W3CDTF">2022-05-27T08:43:31Z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