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0752683"/>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№138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92861716"/>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74</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116</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27</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0,05</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943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0,2</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120</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35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53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smtClean="0">
                          <a:solidFill>
                            <a:schemeClr val="tx1"/>
                          </a:solidFill>
                          <a:latin typeface="Times New Roman" panose="02020603050405020304" pitchFamily="18" charset="0"/>
                          <a:cs typeface="Times New Roman" panose="02020603050405020304" pitchFamily="18" charset="0"/>
                        </a:rPr>
                        <a:t>0,2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212365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chemeClr val="tx1">
                    <a:lumMod val="75000"/>
                    <a:lumOff val="25000"/>
                  </a:schemeClr>
                </a:solidFill>
                <a:latin typeface="Times New Roman" panose="02020603050405020304" pitchFamily="18" charset="0"/>
                <a:cs typeface="Times New Roman" panose="02020603050405020304" pitchFamily="18" charset="0"/>
              </a:rPr>
              <a:t>19</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2022 ж. 18 </a:t>
            </a:r>
            <a:r>
              <a:rPr lang="ru-RU" altLang="ru-RU" sz="1200" b="1" dirty="0" err="1">
                <a:solidFill>
                  <a:srgbClr val="000000"/>
                </a:solidFill>
                <a:latin typeface="Times New Roman" panose="02020603050405020304" pitchFamily="18" charset="0"/>
                <a:cs typeface="Times New Roman" panose="02020603050405020304" pitchFamily="18" charset="0"/>
              </a:rPr>
              <a:t>мамырдан</a:t>
            </a:r>
            <a:r>
              <a:rPr lang="ru-RU" altLang="ru-RU" sz="1200" b="1" dirty="0">
                <a:solidFill>
                  <a:srgbClr val="000000"/>
                </a:solidFill>
                <a:latin typeface="Times New Roman" panose="02020603050405020304" pitchFamily="18" charset="0"/>
                <a:cs typeface="Times New Roman" panose="02020603050405020304" pitchFamily="18" charset="0"/>
              </a:rPr>
              <a:t> с. 21-ден. </a:t>
            </a:r>
            <a:r>
              <a:rPr lang="ru-RU" altLang="ru-RU" sz="1200" b="1" dirty="0">
                <a:solidFill>
                  <a:schemeClr val="tx1">
                    <a:lumMod val="75000"/>
                    <a:lumOff val="25000"/>
                  </a:schemeClr>
                </a:solidFill>
                <a:latin typeface="Times New Roman" panose="02020603050405020304" pitchFamily="18" charset="0"/>
                <a:cs typeface="Times New Roman" panose="02020603050405020304" pitchFamily="18" charset="0"/>
              </a:rPr>
              <a:t>19</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мамырға</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с.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Түнде жаңбыр. </a:t>
            </a:r>
            <a:r>
              <a:rPr lang="ru-RU" sz="1200" kern="1400" dirty="0" err="1">
                <a:solidFill>
                  <a:srgbClr val="000000"/>
                </a:solidFill>
                <a:latin typeface="Times New Roman" panose="02020603050405020304" pitchFamily="18" charset="0"/>
                <a:cs typeface="Times New Roman" panose="02020603050405020304" pitchFamily="18" charset="0"/>
              </a:rPr>
              <a:t>Батыстан</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a:t>
            </a:r>
            <a:r>
              <a:rPr lang="kk-KZ" sz="1200" dirty="0">
                <a:latin typeface="Times New Roman" panose="02020603050405020304" pitchFamily="18" charset="0"/>
                <a:cs typeface="Times New Roman" panose="02020603050405020304" pitchFamily="18" charset="0"/>
              </a:rPr>
              <a:t>күндіз екпіні 15-20</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200" dirty="0">
                <a:solidFill>
                  <a:srgbClr val="000000"/>
                </a:solidFill>
                <a:latin typeface="Times New Roman" panose="02020603050405020304" pitchFamily="18" charset="0"/>
                <a:cs typeface="Times New Roman" panose="02020603050405020304" pitchFamily="18" charset="0"/>
              </a:rPr>
              <a:t>м/с. </a:t>
            </a:r>
            <a:r>
              <a:rPr lang="ru-RU" sz="1200" dirty="0" err="1">
                <a:solidFill>
                  <a:srgbClr val="000000"/>
                </a:solidFill>
                <a:latin typeface="Times New Roman" panose="02020603050405020304" pitchFamily="18" charset="0"/>
                <a:cs typeface="Times New Roman" panose="02020603050405020304" pitchFamily="18" charset="0"/>
              </a:rPr>
              <a:t>Ауа</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температурасы</a:t>
            </a:r>
            <a:r>
              <a:rPr lang="ru-RU" sz="1200" dirty="0">
                <a:solidFill>
                  <a:srgbClr val="000000"/>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т</a:t>
            </a:r>
            <a:r>
              <a:rPr lang="kk-KZ" sz="1200" dirty="0">
                <a:latin typeface="Times New Roman" panose="02020603050405020304" pitchFamily="18" charset="0"/>
                <a:cs typeface="Times New Roman" panose="02020603050405020304" pitchFamily="18" charset="0"/>
              </a:rPr>
              <a:t>үнде </a:t>
            </a:r>
            <a:r>
              <a:rPr lang="ru-RU" sz="1200" dirty="0">
                <a:solidFill>
                  <a:srgbClr val="000000"/>
                </a:solidFill>
                <a:latin typeface="Times New Roman" panose="02020603050405020304" pitchFamily="18" charset="0"/>
                <a:cs typeface="Times New Roman" panose="02020603050405020304" pitchFamily="18" charset="0"/>
              </a:rPr>
              <a:t>12-14</a:t>
            </a:r>
            <a:r>
              <a:rPr lang="kk-KZ" sz="1200" dirty="0">
                <a:latin typeface="Times New Roman" panose="02020603050405020304" pitchFamily="18" charset="0"/>
                <a:cs typeface="Times New Roman" panose="02020603050405020304" pitchFamily="18" charset="0"/>
              </a:rPr>
              <a:t>, күндіз 23-25 жылы.</a:t>
            </a:r>
          </a:p>
          <a:p>
            <a:pPr algn="ctr"/>
            <a:endParaRPr lang="ru-RU" sz="1200" b="1" dirty="0" smtClean="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smtClean="0">
                <a:solidFill>
                  <a:schemeClr val="tx1">
                    <a:lumMod val="75000"/>
                    <a:lumOff val="25000"/>
                  </a:schemeClr>
                </a:solidFill>
                <a:latin typeface="Times New Roman" panose="02020603050405020304" pitchFamily="18" charset="0"/>
                <a:cs typeface="Times New Roman" panose="02020603050405020304" pitchFamily="18" charset="0"/>
              </a:rPr>
              <a:t>20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19 мамырдан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с. 21-ден 20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мамырға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дейін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indent="182563" algn="just"/>
            <a:r>
              <a:rPr lang="kk-KZ" sz="1200" dirty="0">
                <a:latin typeface="Times New Roman" panose="02020603050405020304" pitchFamily="18" charset="0"/>
                <a:cs typeface="Times New Roman" panose="02020603050405020304" pitchFamily="18" charset="0"/>
              </a:rPr>
              <a:t> Жауын-шашынсыз.</a:t>
            </a:r>
            <a:r>
              <a:rPr lang="kk-KZ" sz="1200" kern="1400" dirty="0">
                <a:solidFill>
                  <a:srgbClr val="000000"/>
                </a:solidFill>
                <a:latin typeface="Times New Roman" panose="02020603050405020304" pitchFamily="18" charset="0"/>
                <a:cs typeface="Times New Roman" panose="02020603050405020304" pitchFamily="18" charset="0"/>
              </a:rPr>
              <a:t> </a:t>
            </a:r>
            <a:r>
              <a:rPr lang="ru-RU" sz="1200" kern="1400" dirty="0" err="1">
                <a:solidFill>
                  <a:srgbClr val="000000"/>
                </a:solidFill>
                <a:latin typeface="Times New Roman" panose="02020603050405020304" pitchFamily="18" charset="0"/>
                <a:cs typeface="Times New Roman" panose="02020603050405020304" pitchFamily="18" charset="0"/>
              </a:rPr>
              <a:t>Батыстан</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соғады</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9-14 </a:t>
            </a:r>
            <a:r>
              <a:rPr lang="ru-RU" sz="1200" dirty="0">
                <a:solidFill>
                  <a:srgbClr val="000000"/>
                </a:solidFill>
                <a:latin typeface="Times New Roman" panose="02020603050405020304" pitchFamily="18" charset="0"/>
                <a:cs typeface="Times New Roman" panose="02020603050405020304" pitchFamily="18" charset="0"/>
              </a:rPr>
              <a:t>м/с. </a:t>
            </a:r>
            <a:r>
              <a:rPr lang="ru-RU" sz="1200" dirty="0" err="1">
                <a:solidFill>
                  <a:srgbClr val="000000"/>
                </a:solidFill>
                <a:latin typeface="Times New Roman" panose="02020603050405020304" pitchFamily="18" charset="0"/>
                <a:cs typeface="Times New Roman" panose="02020603050405020304" pitchFamily="18" charset="0"/>
              </a:rPr>
              <a:t>Ауа</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температурасы</a:t>
            </a:r>
            <a:r>
              <a:rPr lang="ru-RU" sz="1200" dirty="0">
                <a:solidFill>
                  <a:srgbClr val="000000"/>
                </a:solidFill>
                <a:latin typeface="Times New Roman" panose="02020603050405020304" pitchFamily="18" charset="0"/>
                <a:cs typeface="Times New Roman" panose="02020603050405020304" pitchFamily="18" charset="0"/>
              </a:rPr>
              <a:t>  11-13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36743"/>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19, 20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 </a:t>
            </a:r>
            <a:r>
              <a:rPr lang="kk-KZ" sz="1200" dirty="0">
                <a:solidFill>
                  <a:prstClr val="black"/>
                </a:solidFill>
                <a:latin typeface="Times New Roman" panose="02020603050405020304" pitchFamily="18" charset="0"/>
                <a:cs typeface="Times New Roman" panose="02020603050405020304" pitchFamily="18" charset="0"/>
              </a:rPr>
              <a:t>деп күтілуде.</a:t>
            </a:r>
          </a:p>
        </p:txBody>
      </p:sp>
      <p:sp>
        <p:nvSpPr>
          <p:cNvPr id="22" name="TextBox 13"/>
          <p:cNvSpPr txBox="1">
            <a:spLocks noChangeArrowheads="1"/>
          </p:cNvSpPr>
          <p:nvPr/>
        </p:nvSpPr>
        <p:spPr bwMode="auto">
          <a:xfrm>
            <a:off x="4987330" y="3086187"/>
            <a:ext cx="4729162" cy="312738"/>
          </a:xfrm>
          <a:prstGeom prst="rect">
            <a:avLst/>
          </a:prstGeom>
          <a:solidFill>
            <a:srgbClr val="92D050"/>
          </a:solidFill>
          <a:ln w="38100" algn="ctr">
            <a:solidFill>
              <a:schemeClr val="bg1"/>
            </a:solidFill>
            <a:miter lim="800000"/>
            <a:headEnd/>
            <a:tailEnd/>
          </a:ln>
          <a:effectLst>
            <a:outerShdw dist="20000" dir="5400000" rotWithShape="0">
              <a:srgbClr val="000000">
                <a:alpha val="37999"/>
              </a:srgbClr>
            </a:outerShdw>
          </a:effec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14603</TotalTime>
  <Words>575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2279</cp:revision>
  <cp:lastPrinted>2021-11-30T05:55:07Z</cp:lastPrinted>
  <dcterms:created xsi:type="dcterms:W3CDTF">2018-03-27T06:03:00Z</dcterms:created>
  <dcterms:modified xsi:type="dcterms:W3CDTF">2022-05-18T08:36:58Z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